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1" r:id="rId5"/>
  </p:sldMasterIdLst>
  <p:notesMasterIdLst>
    <p:notesMasterId r:id="rId16"/>
  </p:notesMasterIdLst>
  <p:sldIdLst>
    <p:sldId id="434" r:id="rId6"/>
    <p:sldId id="2147480950" r:id="rId7"/>
    <p:sldId id="258" r:id="rId8"/>
    <p:sldId id="1212" r:id="rId9"/>
    <p:sldId id="2147480975" r:id="rId10"/>
    <p:sldId id="2147480968" r:id="rId11"/>
    <p:sldId id="2147480971" r:id="rId12"/>
    <p:sldId id="1210" r:id="rId13"/>
    <p:sldId id="2147480976" r:id="rId14"/>
    <p:sldId id="2147480972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541B89F-0AEF-6578-1506-16D6465C80DD}" name="Deutsche Telekom AG (Axel Klatt)" initials="-tt" userId="Deutsche Telekom AG (Axel Klatt)" providerId="None"/>
  <p188:author id="{9A5FB1E2-B58A-2C7F-B3C9-E6732CE8BAF1}" name="Jain, Puneet" initials="PJ" userId="S::puneet.jain@intel.com::75cd3f4f-f229-4449-9d1d-578b6f6df20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::wanshic@qti.qualcomm.com::3a7dbef4-3474-47c6-9897-007f5734ef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C800BE"/>
    <a:srgbClr val="FFA7A7"/>
    <a:srgbClr val="0066FF"/>
    <a:srgbClr val="FA7100"/>
    <a:srgbClr val="92D050"/>
    <a:srgbClr val="C5C5C5"/>
    <a:srgbClr val="53FFA1"/>
    <a:srgbClr val="FF5B5B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357" autoAdjust="0"/>
  </p:normalViewPr>
  <p:slideViewPr>
    <p:cSldViewPr snapToGrid="0">
      <p:cViewPr>
        <p:scale>
          <a:sx n="70" d="100"/>
          <a:sy n="70" d="100"/>
        </p:scale>
        <p:origin x="824" y="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22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769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49511" indent="-249511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7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95577" indent="-246068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51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87271" indent="-185841">
              <a:spcBef>
                <a:spcPts val="0"/>
              </a:spcBef>
              <a:spcAft>
                <a:spcPts val="650"/>
              </a:spcAft>
              <a:buSzPct val="66000"/>
              <a:buFont typeface="Wingdings" panose="05000000000000000000" pitchFamily="2" charset="2"/>
              <a:buChar char="§"/>
              <a:defRPr sz="13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868982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250650" indent="0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None/>
              <a:defRPr sz="8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500389" indent="0">
              <a:spcBef>
                <a:spcPts val="0"/>
              </a:spcBef>
              <a:spcAft>
                <a:spcPts val="650"/>
              </a:spcAft>
              <a:buNone/>
              <a:defRPr sz="75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750128" indent="0">
              <a:spcBef>
                <a:spcPts val="0"/>
              </a:spcBef>
              <a:spcAft>
                <a:spcPts val="650"/>
              </a:spcAft>
              <a:buNone/>
              <a:defRPr sz="65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6" y="6198577"/>
            <a:ext cx="1345536" cy="5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50"/>
              </a:spcAft>
              <a:defRPr baseline="0"/>
            </a:lvl1pPr>
            <a:lvl2pPr>
              <a:spcAft>
                <a:spcPts val="650"/>
              </a:spcAft>
              <a:defRPr/>
            </a:lvl2pPr>
            <a:lvl3pPr>
              <a:spcAft>
                <a:spcPts val="650"/>
              </a:spcAft>
              <a:defRPr/>
            </a:lvl3pPr>
            <a:lvl4pPr>
              <a:spcAft>
                <a:spcPts val="650"/>
              </a:spcAft>
              <a:defRPr/>
            </a:lvl4pPr>
            <a:lvl5pPr>
              <a:spcAft>
                <a:spcPts val="6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9" y="372357"/>
            <a:ext cx="10972801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501" y="717056"/>
            <a:ext cx="10970200" cy="402167"/>
          </a:xfrm>
        </p:spPr>
        <p:txBody>
          <a:bodyPr/>
          <a:lstStyle>
            <a:lvl1pPr marL="0" indent="0">
              <a:buFont typeface="Arial"/>
              <a:buNone/>
              <a:defRPr sz="195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82" y="6319707"/>
            <a:ext cx="2046914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052" tIns="78052" rIns="78052" bIns="780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3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1" y="23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4" y="2130452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6" y="3839308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95577" indent="0" algn="ctr">
              <a:buNone/>
              <a:defRPr/>
            </a:lvl2pPr>
            <a:lvl3pPr marL="991155" indent="0" algn="ctr">
              <a:buNone/>
              <a:defRPr/>
            </a:lvl3pPr>
            <a:lvl4pPr marL="1486731" indent="0" algn="ctr">
              <a:buNone/>
              <a:defRPr/>
            </a:lvl4pPr>
            <a:lvl5pPr marL="1982308" indent="0" algn="ctr">
              <a:buNone/>
              <a:defRPr/>
            </a:lvl5pPr>
            <a:lvl6pPr marL="2477886" indent="0" algn="ctr">
              <a:buNone/>
              <a:defRPr/>
            </a:lvl6pPr>
            <a:lvl7pPr marL="2973463" indent="0" algn="ctr">
              <a:buNone/>
              <a:defRPr/>
            </a:lvl7pPr>
            <a:lvl8pPr marL="3469041" indent="0" algn="ctr">
              <a:buNone/>
              <a:defRPr/>
            </a:lvl8pPr>
            <a:lvl9pPr marL="396461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1684" indent="-371684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n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4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4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4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4" y="1440000"/>
            <a:ext cx="5347201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9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8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8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8" y="6452039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991155" rtl="0" eaLnBrk="1" latinLnBrk="0" hangingPunct="1">
        <a:spcBef>
          <a:spcPct val="0"/>
        </a:spcBef>
        <a:buNone/>
        <a:defRPr sz="21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684" indent="-371684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4" kern="1200">
          <a:solidFill>
            <a:schemeClr val="tx1"/>
          </a:solidFill>
          <a:latin typeface="+mn-lt"/>
          <a:ea typeface="+mn-ea"/>
          <a:cs typeface="+mn-cs"/>
        </a:defRPr>
      </a:lvl2pPr>
      <a:lvl3pPr marL="1238943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3pPr>
      <a:lvl4pPr marL="1734520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30097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5674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21252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6829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12406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91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4" y="1454152"/>
            <a:ext cx="11184466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6" y="3304123"/>
            <a:ext cx="1042273" cy="25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84" dirty="0">
                <a:solidFill>
                  <a:schemeClr val="bg1"/>
                </a:solidFill>
              </a:rPr>
              <a:t>© 3GPP 2012</a:t>
            </a:r>
            <a:endParaRPr lang="en-GB" altLang="en-US" sz="1084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107ACB-6C9C-4721-BBBF-F429AA9FB76B}"/>
              </a:ext>
            </a:extLst>
          </p:cNvPr>
          <p:cNvSpPr txBox="1">
            <a:spLocks/>
          </p:cNvSpPr>
          <p:nvPr userDrawn="1"/>
        </p:nvSpPr>
        <p:spPr>
          <a:xfrm>
            <a:off x="11567759" y="6640298"/>
            <a:ext cx="528828" cy="133563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868" dirty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t>Slide </a:t>
            </a: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1C23DE-77D8-FDA5-02CB-2D2DB182FC60}"/>
              </a:ext>
            </a:extLst>
          </p:cNvPr>
          <p:cNvSpPr txBox="1"/>
          <p:nvPr userDrawn="1"/>
        </p:nvSpPr>
        <p:spPr>
          <a:xfrm>
            <a:off x="172286" y="6614005"/>
            <a:ext cx="513436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7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3ORW-250004, </a:t>
            </a:r>
            <a:r>
              <a:rPr lang="en-US" altLang="de-DE" sz="7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3GPP - O-RAN ALLIANCE Joint Workshop on 6G</a:t>
            </a:r>
            <a:r>
              <a:rPr lang="en-GB" altLang="de-DE" sz="7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Sophia Antipolis, France, 24 - 25 April 2025</a:t>
            </a: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5pPr>
      <a:lvl6pPr marL="495577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6pPr>
      <a:lvl7pPr marL="991155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7pPr>
      <a:lvl8pPr marL="1486731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8pPr>
      <a:lvl9pPr marL="1982308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9pPr>
    </p:titleStyle>
    <p:bodyStyle>
      <a:lvl1pPr marL="371684" indent="-371684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034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602">
          <a:solidFill>
            <a:schemeClr val="tx1"/>
          </a:solidFill>
          <a:latin typeface="+mn-lt"/>
        </a:defRPr>
      </a:lvl2pPr>
      <a:lvl3pPr marL="1238943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7">
          <a:solidFill>
            <a:schemeClr val="tx1"/>
          </a:solidFill>
          <a:latin typeface="+mn-lt"/>
        </a:defRPr>
      </a:lvl3pPr>
      <a:lvl4pPr marL="1734520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67">
          <a:solidFill>
            <a:schemeClr val="tx1"/>
          </a:solidFill>
          <a:latin typeface="+mn-lt"/>
        </a:defRPr>
      </a:lvl4pPr>
      <a:lvl5pPr marL="2230097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33">
          <a:solidFill>
            <a:schemeClr val="tx1"/>
          </a:solidFill>
          <a:latin typeface="+mn-lt"/>
        </a:defRPr>
      </a:lvl5pPr>
      <a:lvl6pPr marL="2725674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6pPr>
      <a:lvl7pPr marL="3221252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7pPr>
      <a:lvl8pPr marL="3716829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8pPr>
      <a:lvl9pPr marL="4212406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3gpp.org/ftp/workshop/2025-04-24_3GPP_ORAN_JWS/Docs" TargetMode="Externa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0759" y="2479697"/>
            <a:ext cx="9874463" cy="1195193"/>
          </a:xfrm>
        </p:spPr>
        <p:txBody>
          <a:bodyPr/>
          <a:lstStyle/>
          <a:p>
            <a:r>
              <a:rPr lang="en-US" sz="3902" b="1" dirty="0"/>
              <a:t>3GPP &amp; O-RAN ALLIANCE Joint Workshop on 6G Coordination: Summary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1E32-5769-4333-B8D6-800B757A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9176" y="4176566"/>
            <a:ext cx="8394556" cy="2037817"/>
          </a:xfrm>
        </p:spPr>
        <p:txBody>
          <a:bodyPr/>
          <a:lstStyle/>
          <a:p>
            <a:r>
              <a:rPr lang="en-US" sz="2000" b="1" u="sng" dirty="0"/>
              <a:t>Source: </a:t>
            </a:r>
          </a:p>
          <a:p>
            <a:r>
              <a:rPr lang="en-US" sz="2000" dirty="0"/>
              <a:t>Puneet Jain (3GPP TSG SA Chair)</a:t>
            </a:r>
          </a:p>
          <a:p>
            <a:r>
              <a:rPr lang="en-US" sz="2000" dirty="0"/>
              <a:t>Axel Klatt (3GPP TSG RAN Vice Chair)</a:t>
            </a:r>
          </a:p>
          <a:p>
            <a:r>
              <a:rPr lang="en-US" sz="2000" dirty="0"/>
              <a:t>Douglas Knisely (O-RAN SDFG Co-chair)</a:t>
            </a:r>
          </a:p>
          <a:p>
            <a:r>
              <a:rPr lang="en-US" sz="2000" dirty="0"/>
              <a:t>Kei </a:t>
            </a:r>
            <a:r>
              <a:rPr lang="en-US" sz="2000" dirty="0" err="1"/>
              <a:t>Andou</a:t>
            </a:r>
            <a:r>
              <a:rPr lang="en-US" sz="2000" dirty="0"/>
              <a:t> (O-RAN WG4 Co-chair)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BBA296-69B1-D5C6-9ABA-0212482D9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8611" y="1403056"/>
            <a:ext cx="1378757" cy="949981"/>
          </a:xfrm>
          <a:prstGeom prst="rect">
            <a:avLst/>
          </a:prstGeom>
        </p:spPr>
      </p:pic>
      <p:pic>
        <p:nvPicPr>
          <p:cNvPr id="4" name="Picture 3" descr="A colorful logo on a black background&#10;&#10;Description automatically generated">
            <a:extLst>
              <a:ext uri="{FF2B5EF4-FFF2-40B4-BE49-F238E27FC236}">
                <a16:creationId xmlns:a16="http://schemas.microsoft.com/office/drawing/2014/main" id="{D736B1C5-BD48-5941-8B56-D407E2D9A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836" y="0"/>
            <a:ext cx="2811071" cy="1403056"/>
          </a:xfrm>
          <a:prstGeom prst="rect">
            <a:avLst/>
          </a:prstGeom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62EE550F-7A87-16B1-8062-E330A89EDD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39" y="356896"/>
            <a:ext cx="1490420" cy="867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875DA44F-91F1-2D48-4512-7290D7314B1B}"/>
              </a:ext>
            </a:extLst>
          </p:cNvPr>
          <p:cNvSpPr txBox="1">
            <a:spLocks/>
          </p:cNvSpPr>
          <p:nvPr/>
        </p:nvSpPr>
        <p:spPr bwMode="auto">
          <a:xfrm>
            <a:off x="6135842" y="129492"/>
            <a:ext cx="1721223" cy="80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034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577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D050"/>
              </a:buClr>
              <a:buFont typeface="Arial" panose="020B0604020202020204" pitchFamily="34" charset="0"/>
              <a:buNone/>
              <a:defRPr sz="2602">
                <a:solidFill>
                  <a:schemeClr val="tx1"/>
                </a:solidFill>
                <a:latin typeface="+mn-lt"/>
              </a:defRPr>
            </a:lvl2pPr>
            <a:lvl3pPr marL="991155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167">
                <a:solidFill>
                  <a:schemeClr val="tx1"/>
                </a:solidFill>
                <a:latin typeface="+mn-lt"/>
              </a:defRPr>
            </a:lvl3pPr>
            <a:lvl4pPr marL="1486731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167">
                <a:solidFill>
                  <a:schemeClr val="tx1"/>
                </a:solidFill>
                <a:latin typeface="+mn-lt"/>
              </a:defRPr>
            </a:lvl4pPr>
            <a:lvl5pPr marL="1982308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733">
                <a:solidFill>
                  <a:schemeClr val="tx1"/>
                </a:solidFill>
                <a:latin typeface="+mn-lt"/>
              </a:defRPr>
            </a:lvl5pPr>
            <a:lvl6pPr marL="2477886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733">
                <a:solidFill>
                  <a:schemeClr val="tx1"/>
                </a:solidFill>
                <a:latin typeface="+mn-lt"/>
              </a:defRPr>
            </a:lvl6pPr>
            <a:lvl7pPr marL="2973463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733">
                <a:solidFill>
                  <a:schemeClr val="tx1"/>
                </a:solidFill>
                <a:latin typeface="+mn-lt"/>
              </a:defRPr>
            </a:lvl7pPr>
            <a:lvl8pPr marL="3469041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733">
                <a:solidFill>
                  <a:schemeClr val="tx1"/>
                </a:solidFill>
                <a:latin typeface="+mn-lt"/>
              </a:defRPr>
            </a:lvl8pPr>
            <a:lvl9pPr marL="3964618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733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000" b="1" kern="0" dirty="0"/>
              <a:t>3ORW-250004</a:t>
            </a:r>
          </a:p>
          <a:p>
            <a:pPr>
              <a:spcBef>
                <a:spcPts val="600"/>
              </a:spcBef>
            </a:pPr>
            <a:r>
              <a:rPr lang="en-US" sz="2000" b="1" kern="0" dirty="0"/>
              <a:t>AI# 4</a:t>
            </a:r>
            <a:endParaRPr lang="en-US" sz="2000" kern="0" dirty="0"/>
          </a:p>
        </p:txBody>
      </p:sp>
      <p:sp>
        <p:nvSpPr>
          <p:cNvPr id="8" name="AutoShape 14">
            <a:extLst>
              <a:ext uri="{FF2B5EF4-FFF2-40B4-BE49-F238E27FC236}">
                <a16:creationId xmlns:a16="http://schemas.microsoft.com/office/drawing/2014/main" id="{780F7326-8307-8A53-D94B-C027DCFB4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79" y="6416675"/>
            <a:ext cx="6603489" cy="393457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0516B8-D1CD-898E-1FFA-52253AC0CF08}"/>
              </a:ext>
            </a:extLst>
          </p:cNvPr>
          <p:cNvSpPr txBox="1"/>
          <p:nvPr/>
        </p:nvSpPr>
        <p:spPr>
          <a:xfrm>
            <a:off x="240481" y="6497430"/>
            <a:ext cx="6418229" cy="337125"/>
          </a:xfrm>
          <a:prstGeom prst="rect">
            <a:avLst/>
          </a:prstGeom>
          <a:noFill/>
        </p:spPr>
        <p:txBody>
          <a:bodyPr anchor="ctr">
            <a:normAutofit fontScale="6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800" b="1" dirty="0">
                <a:solidFill>
                  <a:schemeClr val="bg1"/>
                </a:solidFill>
              </a:rPr>
              <a:t>3ORW-250004, </a:t>
            </a:r>
            <a:r>
              <a:rPr lang="en-US" altLang="de-DE" sz="1800" b="1" dirty="0">
                <a:solidFill>
                  <a:schemeClr val="bg1"/>
                </a:solidFill>
              </a:rPr>
              <a:t>3GPP - O-RAN ALLIANCE Joint Workshop on 6G</a:t>
            </a:r>
            <a:r>
              <a:rPr lang="en-GB" altLang="de-DE" sz="1800" b="1" dirty="0">
                <a:solidFill>
                  <a:schemeClr val="bg1"/>
                </a:solidFill>
              </a:rPr>
              <a:t>, Sophia Antipolis, France, 24 - </a:t>
            </a:r>
            <a:r>
              <a:rPr lang="en-GB" altLang="de-DE" b="1" dirty="0">
                <a:solidFill>
                  <a:schemeClr val="bg1"/>
                </a:solidFill>
              </a:rPr>
              <a:t>25</a:t>
            </a:r>
            <a:r>
              <a:rPr lang="en-GB" altLang="de-DE" sz="1800" b="1" dirty="0">
                <a:solidFill>
                  <a:schemeClr val="bg1"/>
                </a:solidFill>
              </a:rPr>
              <a:t> April 2025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F4E96-1FC3-B72E-66C3-9416335A8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70A8A-BD32-6569-EF25-A49A14503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256" y="568157"/>
            <a:ext cx="10956443" cy="571349"/>
          </a:xfrm>
        </p:spPr>
        <p:txBody>
          <a:bodyPr/>
          <a:lstStyle/>
          <a:p>
            <a:r>
              <a:rPr lang="en-US" sz="3252" dirty="0"/>
              <a:t>Other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9D3A-F650-5C2A-1E41-2B7FD8B22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256" y="1070187"/>
            <a:ext cx="11240700" cy="5296430"/>
          </a:xfrm>
        </p:spPr>
        <p:txBody>
          <a:bodyPr/>
          <a:lstStyle/>
          <a:p>
            <a:pPr marL="371684" lvl="1" indent="-371684">
              <a:buBlip>
                <a:blip r:embed="rId2"/>
              </a:buBlip>
            </a:pPr>
            <a:r>
              <a:rPr lang="en-US" sz="2400" dirty="0">
                <a:ea typeface="+mn-ea"/>
                <a:cs typeface="+mn-cs"/>
              </a:rPr>
              <a:t>Cloud </a:t>
            </a:r>
          </a:p>
          <a:p>
            <a:pPr marL="805315" lvl="2" indent="-371684">
              <a:buBlip>
                <a:blip r:embed="rId2"/>
              </a:buBlip>
            </a:pPr>
            <a:r>
              <a:rPr lang="en-US" altLang="ja-JP" sz="2000" kern="0" dirty="0">
                <a:solidFill>
                  <a:srgbClr val="FF0000"/>
                </a:solidFill>
                <a:latin typeface="+mj-lt"/>
                <a:ea typeface="ＭＳ 明朝" panose="02020609040205080304" pitchFamily="17" charset="-128"/>
              </a:rPr>
              <a:t>3GPP specification are agnostic </a:t>
            </a:r>
            <a:r>
              <a:rPr lang="en-US" altLang="ja-JP" sz="2000" dirty="0">
                <a:solidFill>
                  <a:srgbClr val="FF0000"/>
                </a:solidFill>
                <a:latin typeface="+mj-lt"/>
                <a:ea typeface="ＭＳ 明朝" panose="02020609040205080304" pitchFamily="17" charset="-128"/>
              </a:rPr>
              <a:t>whether network runs on cloud infrastructure or not. </a:t>
            </a:r>
            <a:r>
              <a:rPr lang="en-US" altLang="ja-JP" sz="2000" dirty="0">
                <a:solidFill>
                  <a:srgbClr val="FF0000"/>
                </a:solidFill>
                <a:highlight>
                  <a:srgbClr val="FFFF00"/>
                </a:highlight>
                <a:latin typeface="+mj-lt"/>
                <a:ea typeface="ＭＳ 明朝" panose="02020609040205080304" pitchFamily="17" charset="-128"/>
              </a:rPr>
              <a:t>3GPP management system continues to act as a consumer of cloud management. </a:t>
            </a:r>
          </a:p>
          <a:p>
            <a:pPr marL="805315" lvl="2" indent="-371684">
              <a:buBlip>
                <a:blip r:embed="rId2"/>
              </a:buBlip>
            </a:pPr>
            <a:r>
              <a:rPr lang="en-US" altLang="ja-JP" sz="2000" strike="sngStrike" kern="0" dirty="0">
                <a:latin typeface="+mj-lt"/>
                <a:ea typeface="ＭＳ 明朝" panose="02020609040205080304" pitchFamily="17" charset="-128"/>
              </a:rPr>
              <a:t>Cloudification of network functions and cloud infrastructure management aspects are expected to be out-of-scope for 3GPP</a:t>
            </a:r>
          </a:p>
          <a:p>
            <a:pPr marL="805315" lvl="2" indent="-371684">
              <a:buBlip>
                <a:blip r:embed="rId2"/>
              </a:buBlip>
            </a:pPr>
            <a:r>
              <a:rPr lang="en-US" sz="2000" dirty="0">
                <a:highlight>
                  <a:srgbClr val="00FF00"/>
                </a:highlight>
                <a:latin typeface="+mj-lt"/>
                <a:ea typeface="ＭＳ 明朝" panose="02020609040205080304" pitchFamily="17" charset="-128"/>
              </a:rPr>
              <a:t>O-RAN specifies cloudification of network functions and cloud infrastructure management aspects</a:t>
            </a:r>
          </a:p>
          <a:p>
            <a:pPr marL="371684" lvl="1" indent="-371684">
              <a:buBlip>
                <a:blip r:embed="rId2"/>
              </a:buBlip>
            </a:pPr>
            <a:endParaRPr lang="en-US" sz="2400" dirty="0">
              <a:ea typeface="+mn-ea"/>
              <a:cs typeface="+mn-cs"/>
            </a:endParaRPr>
          </a:p>
          <a:p>
            <a:pPr marL="371684" lvl="1" indent="-371684">
              <a:buBlip>
                <a:blip r:embed="rId2"/>
              </a:buBlip>
            </a:pPr>
            <a:r>
              <a:rPr lang="en-US" sz="2400" dirty="0">
                <a:ea typeface="+mn-ea"/>
                <a:cs typeface="+mn-cs"/>
              </a:rPr>
              <a:t>Security</a:t>
            </a:r>
          </a:p>
          <a:p>
            <a:pPr marL="805315" lvl="2" indent="-371684">
              <a:buBlip>
                <a:blip r:embed="rId2"/>
              </a:buBlip>
            </a:pPr>
            <a:r>
              <a:rPr lang="en-US" altLang="ja-JP" sz="2000" dirty="0">
                <a:highlight>
                  <a:srgbClr val="00FF00"/>
                </a:highlight>
                <a:latin typeface="+mj-lt"/>
                <a:ea typeface="ＭＳ 明朝" panose="02020609040205080304" pitchFamily="17" charset="-128"/>
              </a:rPr>
              <a:t>3GPP and O-RAN strive to define a consistent 6G security architecture with complementary capabilities</a:t>
            </a:r>
            <a:endParaRPr lang="en-US" sz="1845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6490517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A9D7629-D95A-ECF0-F482-F306FF15E599}"/>
              </a:ext>
            </a:extLst>
          </p:cNvPr>
          <p:cNvSpPr/>
          <p:nvPr/>
        </p:nvSpPr>
        <p:spPr>
          <a:xfrm>
            <a:off x="585999" y="1648682"/>
            <a:ext cx="4851633" cy="48063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49AD79-4F9E-7E46-9060-6A3A27BA0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82" y="-69450"/>
            <a:ext cx="11692127" cy="1084152"/>
          </a:xfrm>
        </p:spPr>
        <p:txBody>
          <a:bodyPr>
            <a:noAutofit/>
          </a:bodyPr>
          <a:lstStyle/>
          <a:p>
            <a:pPr lvl="1"/>
            <a:r>
              <a:rPr lang="en-US" sz="3600" dirty="0">
                <a:ea typeface="+mn-ea"/>
                <a:cs typeface="+mn-cs"/>
              </a:rPr>
              <a:t>3GPP &amp; O-RAN ALLIANCE Joint Workshop on 6G Coordination</a:t>
            </a:r>
            <a:endParaRPr lang="en-GB" sz="3600" dirty="0"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2E4B69-AD98-0B79-CD1D-F0BB354CD039}"/>
              </a:ext>
            </a:extLst>
          </p:cNvPr>
          <p:cNvSpPr txBox="1"/>
          <p:nvPr/>
        </p:nvSpPr>
        <p:spPr>
          <a:xfrm>
            <a:off x="4715424" y="1091017"/>
            <a:ext cx="45444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sz="1600" dirty="0">
                <a:solidFill>
                  <a:schemeClr val="bg2">
                    <a:lumMod val="75000"/>
                  </a:schemeClr>
                </a:solidFill>
                <a:latin typeface="Montserrat" panose="00000500000000000000" pitchFamily="50" charset="0"/>
                <a:ea typeface="+mj-ea"/>
                <a:cs typeface="+mj-cs"/>
                <a:sym typeface="Helvetica"/>
              </a:rPr>
              <a:t>Workshop Presentations: </a:t>
            </a:r>
            <a:r>
              <a:rPr lang="en-GB" sz="1800" b="1" dirty="0">
                <a:solidFill>
                  <a:srgbClr val="0070C0"/>
                </a:solidFill>
                <a:latin typeface="Montserrat" panose="00000500000000000000" pitchFamily="50" charset="0"/>
                <a:ea typeface="+mj-ea"/>
                <a:cs typeface="+mj-cs"/>
                <a:sym typeface="Helvetica"/>
                <a:hlinkClick r:id="rId2"/>
              </a:rPr>
              <a:t>Link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DC7A7-372E-68CB-5856-6DBEC8760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99" y="1987064"/>
            <a:ext cx="4717521" cy="4279623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US" sz="1800" b="1" dirty="0"/>
              <a:t>Objectives</a:t>
            </a:r>
            <a:r>
              <a:rPr lang="en-US" sz="1800" dirty="0"/>
              <a:t>: </a:t>
            </a:r>
          </a:p>
          <a:p>
            <a:pPr lvl="1">
              <a:buBlip>
                <a:blip r:embed="rId3"/>
              </a:buBlip>
            </a:pPr>
            <a:r>
              <a:rPr lang="en-US" sz="1368" dirty="0"/>
              <a:t>To </a:t>
            </a:r>
            <a:r>
              <a:rPr lang="en-US" sz="1368" b="1" dirty="0"/>
              <a:t>share high-level information</a:t>
            </a:r>
            <a:r>
              <a:rPr lang="en-US" sz="1368" dirty="0"/>
              <a:t> of 3GPP (e.g., 3GPP structure, 6G schedule, and planned studies (plenary level and working group level), and O-RAN</a:t>
            </a:r>
          </a:p>
          <a:p>
            <a:pPr lvl="1">
              <a:buBlip>
                <a:blip r:embed="rId3"/>
              </a:buBlip>
            </a:pPr>
            <a:r>
              <a:rPr lang="en-US" sz="1368" dirty="0"/>
              <a:t>To </a:t>
            </a:r>
            <a:r>
              <a:rPr lang="en-US" sz="1368" b="1" dirty="0"/>
              <a:t>invite contributions regarding interaction and collaboration between 3GPP and O-RAN</a:t>
            </a:r>
            <a:r>
              <a:rPr lang="en-US" sz="1368" dirty="0"/>
              <a:t>, including detailed areas (e.g., fronthaul, SMO, RIC, etc.) and time planning</a:t>
            </a:r>
          </a:p>
          <a:p>
            <a:pPr lvl="1">
              <a:buBlip>
                <a:blip r:embed="rId3"/>
              </a:buBlip>
            </a:pPr>
            <a:r>
              <a:rPr lang="en-US" sz="1368" dirty="0"/>
              <a:t>To </a:t>
            </a:r>
            <a:r>
              <a:rPr lang="en-US" sz="1368" b="1" dirty="0"/>
              <a:t>establish a high-level understanding of the work split between 3GPP and O-RAN</a:t>
            </a:r>
            <a:r>
              <a:rPr lang="en-US" sz="1368" dirty="0"/>
              <a:t>, future cooperations (e.g., work plannings, means of cooperations, etc.), etc., in order to avoid any fragmentation or conflict </a:t>
            </a:r>
          </a:p>
          <a:p>
            <a:pPr>
              <a:buBlip>
                <a:blip r:embed="rId3"/>
              </a:buBlip>
            </a:pPr>
            <a:r>
              <a:rPr lang="en-GB" sz="1800" b="1" dirty="0"/>
              <a:t>404 registrations, 132 in-persona registrants. </a:t>
            </a:r>
          </a:p>
          <a:p>
            <a:pPr>
              <a:buBlip>
                <a:blip r:embed="rId3"/>
              </a:buBlip>
            </a:pPr>
            <a:r>
              <a:rPr lang="en-GB" sz="1800" b="1" dirty="0"/>
              <a:t>23 input contributions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E494B9-71C9-8251-46DD-C43218B0CC27}"/>
              </a:ext>
            </a:extLst>
          </p:cNvPr>
          <p:cNvSpPr txBox="1"/>
          <p:nvPr/>
        </p:nvSpPr>
        <p:spPr>
          <a:xfrm>
            <a:off x="4519286" y="763853"/>
            <a:ext cx="4459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April</a:t>
            </a:r>
            <a:r>
              <a:rPr lang="en-GB" sz="1400" b="0" i="0" dirty="0">
                <a:solidFill>
                  <a:schemeClr val="bg2">
                    <a:lumMod val="25000"/>
                  </a:schemeClr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 24th to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highlight>
                  <a:srgbClr val="FFFFFF"/>
                </a:highlight>
                <a:latin typeface="Montserrat" panose="00000500000000000000" pitchFamily="2" charset="0"/>
              </a:rPr>
              <a:t>25</a:t>
            </a:r>
            <a:r>
              <a:rPr lang="en-GB" sz="1400" b="0" i="0" dirty="0">
                <a:solidFill>
                  <a:schemeClr val="bg2">
                    <a:lumMod val="25000"/>
                  </a:schemeClr>
                </a:solidFill>
                <a:effectLst/>
                <a:highlight>
                  <a:srgbClr val="FFFFFF"/>
                </a:highlight>
                <a:latin typeface="Montserrat" panose="00000500000000000000" pitchFamily="2" charset="0"/>
              </a:rPr>
              <a:t>th 2025, Sophia Antipolis, France</a:t>
            </a:r>
            <a:endParaRPr lang="en-GB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875901E-0F41-FC77-9FEC-0DD870764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201192"/>
              </p:ext>
            </p:extLst>
          </p:nvPr>
        </p:nvGraphicFramePr>
        <p:xfrm>
          <a:off x="5742432" y="1904933"/>
          <a:ext cx="6214714" cy="4487638"/>
        </p:xfrm>
        <a:graphic>
          <a:graphicData uri="http://schemas.openxmlformats.org/drawingml/2006/table">
            <a:tbl>
              <a:tblPr firstRow="1" firstCol="1" bandRow="1"/>
              <a:tblGrid>
                <a:gridCol w="2066206">
                  <a:extLst>
                    <a:ext uri="{9D8B030D-6E8A-4147-A177-3AD203B41FA5}">
                      <a16:colId xmlns:a16="http://schemas.microsoft.com/office/drawing/2014/main" val="826526570"/>
                    </a:ext>
                  </a:extLst>
                </a:gridCol>
                <a:gridCol w="2155185">
                  <a:extLst>
                    <a:ext uri="{9D8B030D-6E8A-4147-A177-3AD203B41FA5}">
                      <a16:colId xmlns:a16="http://schemas.microsoft.com/office/drawing/2014/main" val="2143092163"/>
                    </a:ext>
                  </a:extLst>
                </a:gridCol>
                <a:gridCol w="1993323">
                  <a:extLst>
                    <a:ext uri="{9D8B030D-6E8A-4147-A177-3AD203B41FA5}">
                      <a16:colId xmlns:a16="http://schemas.microsoft.com/office/drawing/2014/main" val="3945869609"/>
                    </a:ext>
                  </a:extLst>
                </a:gridCol>
              </a:tblGrid>
              <a:tr h="3791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buNone/>
                      </a:pPr>
                      <a:r>
                        <a:rPr lang="en-GB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buNone/>
                      </a:pPr>
                      <a:r>
                        <a:rPr lang="en-GB" sz="14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Thursday April 24</a:t>
                      </a:r>
                      <a:r>
                        <a:rPr lang="en-GB" sz="1400" b="1" kern="1200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buNone/>
                      </a:pPr>
                      <a:r>
                        <a:rPr lang="en-GB" sz="14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Friday April 25</a:t>
                      </a:r>
                      <a:r>
                        <a:rPr lang="en-GB" sz="1400" b="1" kern="1200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949496"/>
                  </a:ext>
                </a:extLst>
              </a:tr>
              <a:tr h="103883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b="1" kern="1200" baseline="30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session (09:00 – 10:30)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AI 1: Opening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AI 2: Introduction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AI 3: Interaction and Collaboration between 3GPP and O-RAN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AI 3: Interaction and Collaboration between 3GPP and O-RAN – Cont’d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288911"/>
                  </a:ext>
                </a:extLst>
              </a:tr>
              <a:tr h="25296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Morning break (10:30 – 11:00)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buNone/>
                      </a:pPr>
                      <a:r>
                        <a:rPr lang="en-US" sz="1200" i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Morning break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buNone/>
                      </a:pPr>
                      <a:r>
                        <a:rPr lang="en-US" sz="1200" i="1" kern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Morning break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008889"/>
                  </a:ext>
                </a:extLst>
              </a:tr>
              <a:tr h="839879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b="1" kern="1200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2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session (11:00 - 12:30)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AI 3: Interaction and Collaboration between 3GPP and O-RAN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AI 3: Interaction and Collaboration between 3GPP and O-RAN – Cont’d (6)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AI 4: Summary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939713"/>
                  </a:ext>
                </a:extLst>
              </a:tr>
              <a:tr h="25296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GB" sz="12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Lunch break (12:30 – 14:00)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buNone/>
                      </a:pPr>
                      <a:r>
                        <a:rPr lang="en-GB" sz="1200" i="1" kern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Lunch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buNone/>
                      </a:pPr>
                      <a:r>
                        <a:rPr lang="en-GB" sz="1200" i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Lunch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56387"/>
                  </a:ext>
                </a:extLst>
              </a:tr>
              <a:tr h="640926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b="1" kern="1200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12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session (14:00 – 15:30)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AI 3: Interaction and Collaboration between 3GPP and O-RAN – Cont’d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AI 4: Summary 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AI 5: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Closing (</a:t>
                      </a:r>
                      <a:r>
                        <a:rPr lang="en-US" sz="12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later than 4:00pm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773714"/>
                  </a:ext>
                </a:extLst>
              </a:tr>
              <a:tr h="441974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Afternoon break (15:30 – 16:00) 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buNone/>
                      </a:pPr>
                      <a:r>
                        <a:rPr lang="en-GB" sz="1200" i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Afternoon break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773540"/>
                  </a:ext>
                </a:extLst>
              </a:tr>
              <a:tr h="640926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b="1" kern="1200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2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session (16:00 – 17:30)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buNone/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AI 3: Interaction and Collaboration between 3GPP and O-RAN – Cont’d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19050" marT="29845" marB="298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374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3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D3BD2F-6200-EA62-DB12-435CA7B80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4" y="1666875"/>
            <a:ext cx="10997220" cy="4599454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>
                <a:solidFill>
                  <a:srgbClr val="FF0000"/>
                </a:solidFill>
                <a:latin typeface="+mn-lt"/>
              </a:rPr>
              <a:t>The summary is based on a compilation of input papers submitted for the 3GPP - O-RAN workshop on 6G coordination and the discussions held during the workshop.</a:t>
            </a:r>
          </a:p>
          <a:p>
            <a:pPr>
              <a:spcBef>
                <a:spcPts val="1800"/>
              </a:spcBef>
            </a:pPr>
            <a:r>
              <a:rPr lang="en-US" sz="2400" dirty="0">
                <a:solidFill>
                  <a:srgbClr val="FF0000"/>
                </a:solidFill>
                <a:latin typeface="+mn-lt"/>
              </a:rPr>
              <a:t>The summary is non-binding and does not reflect any formal agreement, as the workshop has no decision-making authority.</a:t>
            </a:r>
          </a:p>
          <a:p>
            <a:pPr>
              <a:spcBef>
                <a:spcPts val="1800"/>
              </a:spcBef>
            </a:pPr>
            <a:r>
              <a:rPr lang="en-US" sz="2400" dirty="0">
                <a:solidFill>
                  <a:srgbClr val="FF0000"/>
                </a:solidFill>
                <a:latin typeface="+mn-lt"/>
              </a:rPr>
              <a:t>Any further discussions, consensus-building, and formal agreements are expected to occur within the respective organizations.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BE0CCC-A276-905D-44EE-A301BB963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Disclaimer</a:t>
            </a:r>
          </a:p>
        </p:txBody>
      </p:sp>
    </p:spTree>
    <p:extLst>
      <p:ext uri="{BB962C8B-B14F-4D97-AF65-F5344CB8AC3E}">
        <p14:creationId xmlns:p14="http://schemas.microsoft.com/office/powerpoint/2010/main" val="137176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F4E96-1FC3-B72E-66C3-9416335A8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70A8A-BD32-6569-EF25-A49A14503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650" y="585238"/>
            <a:ext cx="10956443" cy="571349"/>
          </a:xfrm>
        </p:spPr>
        <p:txBody>
          <a:bodyPr/>
          <a:lstStyle/>
          <a:p>
            <a:r>
              <a:rPr lang="en-US" sz="3252" dirty="0"/>
              <a:t>General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9D3A-F650-5C2A-1E41-2B7FD8B22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650" y="1657120"/>
            <a:ext cx="11240700" cy="4341343"/>
          </a:xfrm>
        </p:spPr>
        <p:txBody>
          <a:bodyPr/>
          <a:lstStyle/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2800" dirty="0">
                <a:highlight>
                  <a:srgbClr val="00FF00"/>
                </a:highlight>
                <a:ea typeface="+mn-ea"/>
                <a:cs typeface="+mn-cs"/>
              </a:rPr>
              <a:t>3GPP and O-RAN commit to establish a common understanding of each of the organization's roles that support the success of 6G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2800" dirty="0">
                <a:highlight>
                  <a:srgbClr val="00FF00"/>
                </a:highlight>
                <a:ea typeface="+mn-ea"/>
                <a:cs typeface="+mn-cs"/>
              </a:rPr>
              <a:t>The industry should leverage the strengths of both organizations to streamline development and minimize fragmentation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2800" dirty="0">
                <a:highlight>
                  <a:srgbClr val="00FF00"/>
                </a:highlight>
                <a:ea typeface="+mn-ea"/>
                <a:cs typeface="+mn-cs"/>
              </a:rPr>
              <a:t>Duplication between 3GPP and O-RAN is to be avoided</a:t>
            </a:r>
          </a:p>
          <a:p>
            <a:pPr marL="371684" lvl="1" indent="-371684">
              <a:buBlip>
                <a:blip r:embed="rId2"/>
              </a:buBlip>
            </a:pPr>
            <a:endParaRPr lang="en-US" sz="2800" dirty="0">
              <a:ea typeface="+mn-ea"/>
              <a:cs typeface="+mn-cs"/>
            </a:endParaRPr>
          </a:p>
          <a:p>
            <a:pPr marL="0" lvl="1" indent="0">
              <a:buNone/>
            </a:pPr>
            <a:endParaRPr lang="en-US" sz="2800" b="1" dirty="0">
              <a:ea typeface="+mn-ea"/>
              <a:cs typeface="+mn-cs"/>
            </a:endParaRPr>
          </a:p>
          <a:p>
            <a:pPr marL="0" lvl="1" indent="0">
              <a:buNone/>
            </a:pPr>
            <a:endParaRPr lang="en-US" sz="2800" b="1" dirty="0">
              <a:ea typeface="+mn-ea"/>
              <a:cs typeface="+mn-cs"/>
            </a:endParaRPr>
          </a:p>
          <a:p>
            <a:pPr marL="371684" lvl="1" indent="-371684">
              <a:buBlip>
                <a:blip r:embed="rId3"/>
              </a:buBlip>
            </a:pPr>
            <a:endParaRPr lang="en-US" sz="2800" b="1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258207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16A8A-A2CF-F569-6206-526C367607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895D-BF21-5AB3-09EC-9607ACA2C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650" y="842700"/>
            <a:ext cx="10956443" cy="571349"/>
          </a:xfrm>
        </p:spPr>
        <p:txBody>
          <a:bodyPr/>
          <a:lstStyle/>
          <a:p>
            <a:r>
              <a:rPr lang="en-US" sz="3252" dirty="0"/>
              <a:t> High level principles on 6G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8624E-6305-02EE-C044-4D97CFD15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650" y="1657120"/>
            <a:ext cx="11240700" cy="4877791"/>
          </a:xfrm>
        </p:spPr>
        <p:txBody>
          <a:bodyPr/>
          <a:lstStyle/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2400" dirty="0">
                <a:highlight>
                  <a:srgbClr val="00FF00"/>
                </a:highlight>
                <a:ea typeface="+mn-ea"/>
                <a:cs typeface="+mn-cs"/>
              </a:rPr>
              <a:t>3GPP defines the 6G Specifications. O-RAN will complement 3GPP 6G specifications to support its use cases. 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2400" dirty="0">
                <a:highlight>
                  <a:srgbClr val="00FF00"/>
                </a:highlight>
                <a:ea typeface="+mn-ea"/>
                <a:cs typeface="+mn-cs"/>
              </a:rPr>
              <a:t>3GPP defines the overall 6G architecture. O-RAN updates/creates O-RAN specifications related to 6G based on 3GPP 6G architecture decisions in parallel, where feasible.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2400" dirty="0">
                <a:highlight>
                  <a:srgbClr val="00FF00"/>
                </a:highlight>
                <a:ea typeface="+mn-ea"/>
                <a:cs typeface="+mn-cs"/>
              </a:rPr>
              <a:t>3GPP and O-RAN can use LS and company contributions </a:t>
            </a:r>
            <a:r>
              <a:rPr lang="en-US" sz="2400" dirty="0">
                <a:solidFill>
                  <a:srgbClr val="FF0000"/>
                </a:solidFill>
                <a:highlight>
                  <a:srgbClr val="00FF00"/>
                </a:highlight>
                <a:ea typeface="+mn-ea"/>
                <a:cs typeface="+mn-cs"/>
              </a:rPr>
              <a:t>for collaboration.</a:t>
            </a:r>
            <a:endParaRPr lang="en-US" sz="2400" strike="sngStrike" dirty="0">
              <a:highlight>
                <a:srgbClr val="00FF00"/>
              </a:highlight>
              <a:ea typeface="+mn-ea"/>
              <a:cs typeface="+mn-cs"/>
            </a:endParaRP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2400" dirty="0">
                <a:highlight>
                  <a:srgbClr val="00FF00"/>
                </a:highlight>
                <a:ea typeface="+mn-ea"/>
                <a:cs typeface="+mn-cs"/>
              </a:rPr>
              <a:t>The need for follow-up co-ordination/checkpoints can be evaluated between the two organizations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2400" dirty="0">
                <a:highlight>
                  <a:srgbClr val="FFFF00"/>
                </a:highlight>
                <a:ea typeface="+mn-ea"/>
                <a:cs typeface="+mn-cs"/>
              </a:rPr>
              <a:t>Some companies raised concern to have O-RAN to make draft O-RAN specification and other working documents publicly available. </a:t>
            </a:r>
          </a:p>
        </p:txBody>
      </p:sp>
    </p:spTree>
    <p:extLst>
      <p:ext uri="{BB962C8B-B14F-4D97-AF65-F5344CB8AC3E}">
        <p14:creationId xmlns:p14="http://schemas.microsoft.com/office/powerpoint/2010/main" val="235990328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F4E96-1FC3-B72E-66C3-9416335A8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70A8A-BD32-6569-EF25-A49A14503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259" y="624123"/>
            <a:ext cx="10956443" cy="571349"/>
          </a:xfrm>
        </p:spPr>
        <p:txBody>
          <a:bodyPr/>
          <a:lstStyle/>
          <a:p>
            <a:pPr lvl="1"/>
            <a:r>
              <a:rPr lang="en-US" sz="3600" dirty="0">
                <a:ea typeface="+mn-ea"/>
                <a:cs typeface="+mn-cs"/>
              </a:rPr>
              <a:t>Timeline and availability of 6G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9D3A-F650-5C2A-1E41-2B7FD8B22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127" y="1563160"/>
            <a:ext cx="11362921" cy="4299741"/>
          </a:xfrm>
        </p:spPr>
        <p:txBody>
          <a:bodyPr>
            <a:noAutofit/>
          </a:bodyPr>
          <a:lstStyle/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2400" dirty="0">
                <a:highlight>
                  <a:srgbClr val="00FF00"/>
                </a:highlight>
                <a:ea typeface="+mn-ea"/>
                <a:cs typeface="+mn-cs"/>
              </a:rPr>
              <a:t>3GPP published their 6G workplan/timeline (see 3ORW-250002, slide 9 to slide 11)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2400" dirty="0">
                <a:highlight>
                  <a:srgbClr val="00FF00"/>
                </a:highlight>
                <a:ea typeface="+mn-ea"/>
                <a:cs typeface="+mn-cs"/>
              </a:rPr>
              <a:t>O-RAN strives for alignment of its 6G release cycles with 3GPP for timely 6G specification delivery</a:t>
            </a:r>
          </a:p>
          <a:p>
            <a:pPr marL="0" lvl="1" indent="0">
              <a:buNone/>
            </a:pPr>
            <a:endParaRPr lang="en-US" sz="2400" b="1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2316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F4E96-1FC3-B72E-66C3-9416335A8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70A8A-BD32-6569-EF25-A49A14503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778" y="527517"/>
            <a:ext cx="10956443" cy="571349"/>
          </a:xfrm>
        </p:spPr>
        <p:txBody>
          <a:bodyPr/>
          <a:lstStyle/>
          <a:p>
            <a:pPr lvl="1"/>
            <a:r>
              <a:rPr lang="en-US" sz="3600" dirty="0">
                <a:ea typeface="+mn-ea"/>
                <a:cs typeface="+mn-cs"/>
              </a:rPr>
              <a:t>6G Fronthaul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9D3A-F650-5C2A-1E41-2B7FD8B22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27" y="1429048"/>
            <a:ext cx="11570544" cy="5154632"/>
          </a:xfrm>
        </p:spPr>
        <p:txBody>
          <a:bodyPr>
            <a:noAutofit/>
          </a:bodyPr>
          <a:lstStyle/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1800" dirty="0">
                <a:highlight>
                  <a:srgbClr val="00FF00"/>
                </a:highlight>
                <a:ea typeface="+mn-ea"/>
                <a:cs typeface="+mn-cs"/>
              </a:rPr>
              <a:t>3GPP defines the 6G air interface. 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1800" dirty="0">
                <a:highlight>
                  <a:srgbClr val="00FF00"/>
                </a:highlight>
                <a:ea typeface="+mn-ea"/>
                <a:cs typeface="+mn-cs"/>
              </a:rPr>
              <a:t>O-RAN specifies the fronthaul interface including LLS for 6G.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1800" dirty="0">
                <a:solidFill>
                  <a:srgbClr val="FF0000"/>
                </a:solidFill>
                <a:highlight>
                  <a:srgbClr val="00FF00"/>
                </a:highlight>
                <a:ea typeface="+mn-ea"/>
                <a:cs typeface="+mn-cs"/>
              </a:rPr>
              <a:t>Some companies proposed to include a Radio Unit (RU) as standalone entity in 3GPP RAN architecture and reference the O-RAN fronthaul specification in 3GPP specifications. 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1800" dirty="0">
                <a:solidFill>
                  <a:srgbClr val="FF0000"/>
                </a:solidFill>
                <a:highlight>
                  <a:srgbClr val="00FF00"/>
                </a:highlight>
                <a:ea typeface="+mn-ea"/>
                <a:cs typeface="+mn-cs"/>
              </a:rPr>
              <a:t>Some companies proposed to not include Radio Unit (RU) in 3GPP RAN architecture and not reference the O-RAN fronthaul specification in 3GPP specifications. 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1800" dirty="0">
                <a:solidFill>
                  <a:srgbClr val="FF0000"/>
                </a:solidFill>
                <a:highlight>
                  <a:srgbClr val="00FF00"/>
                </a:highlight>
                <a:ea typeface="+mn-ea"/>
                <a:cs typeface="+mn-cs"/>
              </a:rPr>
              <a:t>Some companies proposed the following compromise a</a:t>
            </a:r>
            <a:r>
              <a:rPr lang="en-US" sz="1800" dirty="0">
                <a:highlight>
                  <a:srgbClr val="00FF00"/>
                </a:highlight>
                <a:ea typeface="+mn-ea"/>
                <a:cs typeface="+mn-cs"/>
              </a:rPr>
              <a:t>s a package for 6G: </a:t>
            </a:r>
          </a:p>
          <a:p>
            <a:pPr marL="805315" lvl="2" indent="-371684">
              <a:buBlip>
                <a:blip r:embed="rId2"/>
              </a:buBlip>
            </a:pPr>
            <a:r>
              <a:rPr lang="en-US" sz="1600" dirty="0">
                <a:highlight>
                  <a:srgbClr val="00FF00"/>
                </a:highlight>
                <a:ea typeface="+mn-ea"/>
                <a:cs typeface="+mn-cs"/>
              </a:rPr>
              <a:t>3GPP to capture the following in a [normative] Annex of TSxx.401 (RAN3) or TSxx.300 (RAN2)</a:t>
            </a:r>
          </a:p>
          <a:p>
            <a:pPr marL="1300892" lvl="3" indent="-371684">
              <a:buBlip>
                <a:blip r:embed="rId2"/>
              </a:buBlip>
            </a:pPr>
            <a:r>
              <a:rPr lang="en-US" sz="1600" dirty="0">
                <a:highlight>
                  <a:srgbClr val="00FF00"/>
                </a:highlight>
                <a:ea typeface="+mn-ea"/>
                <a:cs typeface="+mn-cs"/>
              </a:rPr>
              <a:t>6G </a:t>
            </a:r>
            <a:r>
              <a:rPr lang="en-US" sz="1600" dirty="0" err="1">
                <a:highlight>
                  <a:srgbClr val="00FF00"/>
                </a:highlight>
                <a:ea typeface="+mn-ea"/>
                <a:cs typeface="+mn-cs"/>
              </a:rPr>
              <a:t>NodeB</a:t>
            </a:r>
            <a:r>
              <a:rPr lang="en-US" sz="1600" dirty="0">
                <a:highlight>
                  <a:srgbClr val="00FF00"/>
                </a:highlight>
                <a:ea typeface="+mn-ea"/>
                <a:cs typeface="+mn-cs"/>
              </a:rPr>
              <a:t> may include a Radio Unit (RU). </a:t>
            </a:r>
          </a:p>
          <a:p>
            <a:pPr marL="1300892" lvl="3" indent="-371684">
              <a:buBlip>
                <a:blip r:embed="rId2"/>
              </a:buBlip>
            </a:pPr>
            <a:r>
              <a:rPr lang="en-US" sz="1600" dirty="0">
                <a:highlight>
                  <a:srgbClr val="00FF00"/>
                </a:highlight>
                <a:ea typeface="+mn-ea"/>
                <a:cs typeface="+mn-cs"/>
              </a:rPr>
              <a:t>The functions hosted by the RU as well as the interface between RU and other parts of 6G </a:t>
            </a:r>
            <a:r>
              <a:rPr lang="en-US" sz="1600" dirty="0" err="1">
                <a:highlight>
                  <a:srgbClr val="00FF00"/>
                </a:highlight>
                <a:ea typeface="+mn-ea"/>
                <a:cs typeface="+mn-cs"/>
              </a:rPr>
              <a:t>NodeB</a:t>
            </a:r>
            <a:r>
              <a:rPr lang="en-US" sz="1600" dirty="0">
                <a:highlight>
                  <a:srgbClr val="00FF00"/>
                </a:highlight>
                <a:ea typeface="+mn-ea"/>
                <a:cs typeface="+mn-cs"/>
              </a:rPr>
              <a:t> is not specified in 3GPP.</a:t>
            </a:r>
          </a:p>
          <a:p>
            <a:pPr marL="805315" lvl="2" indent="-371684">
              <a:buBlip>
                <a:blip r:embed="rId2"/>
              </a:buBlip>
            </a:pPr>
            <a:r>
              <a:rPr lang="en-US" sz="1600" dirty="0">
                <a:highlight>
                  <a:srgbClr val="00FF00"/>
                </a:highlight>
                <a:ea typeface="+mn-ea"/>
                <a:cs typeface="+mn-cs"/>
              </a:rPr>
              <a:t>RU and the interface between RU and other parts of 6G </a:t>
            </a:r>
            <a:r>
              <a:rPr lang="en-US" sz="1600" dirty="0" err="1">
                <a:highlight>
                  <a:srgbClr val="00FF00"/>
                </a:highlight>
                <a:ea typeface="+mn-ea"/>
                <a:cs typeface="+mn-cs"/>
              </a:rPr>
              <a:t>NodeB</a:t>
            </a:r>
            <a:r>
              <a:rPr lang="en-US" sz="1600" dirty="0">
                <a:highlight>
                  <a:srgbClr val="00FF00"/>
                </a:highlight>
                <a:ea typeface="+mn-ea"/>
                <a:cs typeface="+mn-cs"/>
              </a:rPr>
              <a:t> are not shown in the 3GPP 6G architecture or other parts of 3GPP 6G specifications.</a:t>
            </a:r>
          </a:p>
          <a:p>
            <a:pPr marL="805315" lvl="2" indent="-371684">
              <a:buBlip>
                <a:blip r:embed="rId2"/>
              </a:buBlip>
            </a:pPr>
            <a:r>
              <a:rPr lang="en-US" sz="1600" dirty="0">
                <a:highlight>
                  <a:srgbClr val="00FF00"/>
                </a:highlight>
                <a:ea typeface="+mn-ea"/>
                <a:cs typeface="+mn-cs"/>
              </a:rPr>
              <a:t>3GPP is not to reference O-RAN specifications relating to the interface between RU and other parts of 6G </a:t>
            </a:r>
            <a:r>
              <a:rPr lang="en-US" sz="1600" dirty="0" err="1">
                <a:highlight>
                  <a:srgbClr val="00FF00"/>
                </a:highlight>
                <a:ea typeface="+mn-ea"/>
                <a:cs typeface="+mn-cs"/>
              </a:rPr>
              <a:t>NodeB</a:t>
            </a:r>
            <a:r>
              <a:rPr lang="en-US" sz="1600" dirty="0">
                <a:highlight>
                  <a:srgbClr val="00FF00"/>
                </a:highlight>
                <a:ea typeface="+mn-ea"/>
                <a:cs typeface="+mn-cs"/>
              </a:rPr>
              <a:t>.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sz="1800" dirty="0">
                <a:solidFill>
                  <a:srgbClr val="FF0000"/>
                </a:solidFill>
                <a:highlight>
                  <a:srgbClr val="00FF00"/>
                </a:highlight>
                <a:ea typeface="+mn-ea"/>
                <a:cs typeface="+mn-cs"/>
              </a:rPr>
              <a:t>These proposals require further discussion/endorsement within 3GPP TSG RAN. </a:t>
            </a:r>
          </a:p>
        </p:txBody>
      </p:sp>
    </p:spTree>
    <p:extLst>
      <p:ext uri="{BB962C8B-B14F-4D97-AF65-F5344CB8AC3E}">
        <p14:creationId xmlns:p14="http://schemas.microsoft.com/office/powerpoint/2010/main" val="179514383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F4E96-1FC3-B72E-66C3-9416335A8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70A8A-BD32-6569-EF25-A49A14503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256" y="771357"/>
            <a:ext cx="10956443" cy="571349"/>
          </a:xfrm>
        </p:spPr>
        <p:txBody>
          <a:bodyPr/>
          <a:lstStyle/>
          <a:p>
            <a:r>
              <a:rPr lang="en-US" sz="3252" dirty="0"/>
              <a:t>AI/ML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9D3A-F650-5C2A-1E41-2B7FD8B22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127" y="1563160"/>
            <a:ext cx="11240700" cy="5070722"/>
          </a:xfrm>
        </p:spPr>
        <p:txBody>
          <a:bodyPr/>
          <a:lstStyle/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altLang="ja-JP" sz="2400" dirty="0">
                <a:effectLst/>
                <a:highlight>
                  <a:srgbClr val="00FF00"/>
                </a:highlight>
                <a:latin typeface="+mj-lt"/>
                <a:ea typeface="ＭＳ 明朝" panose="02020609040205080304" pitchFamily="17" charset="-128"/>
              </a:rPr>
              <a:t>3GPP specifies an AI/ML architecture and related LCM aspects that enable an operator to support AI/ML use cases across CN, RAN, OAM, and UE.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altLang="ja-JP" sz="2400" dirty="0">
                <a:effectLst/>
                <a:highlight>
                  <a:srgbClr val="00FF00"/>
                </a:highlight>
                <a:latin typeface="+mj-lt"/>
                <a:ea typeface="ＭＳ 明朝" panose="02020609040205080304" pitchFamily="17" charset="-128"/>
              </a:rPr>
              <a:t>O-RAN aligns with the 3GPP specified AI/ML architecture and functional frameworks and strives for consistent data management and LCM aspects aligned across both organizations.</a:t>
            </a:r>
          </a:p>
          <a:p>
            <a:pPr marL="371684" lvl="1" indent="-371684">
              <a:spcBef>
                <a:spcPts val="1800"/>
              </a:spcBef>
              <a:buBlip>
                <a:blip r:embed="rId2"/>
              </a:buBlip>
            </a:pPr>
            <a:r>
              <a:rPr lang="en-US" altLang="ja-JP" sz="2400" dirty="0">
                <a:effectLst/>
                <a:highlight>
                  <a:srgbClr val="00FF00"/>
                </a:highlight>
                <a:latin typeface="+mj-lt"/>
                <a:ea typeface="ＭＳ 明朝" panose="02020609040205080304" pitchFamily="17" charset="-128"/>
              </a:rPr>
              <a:t>O-RAN specifies complementary AI/ML services/</a:t>
            </a:r>
            <a:r>
              <a:rPr lang="en-US" altLang="ja-JP" sz="2400" dirty="0">
                <a:highlight>
                  <a:srgbClr val="00FF00"/>
                </a:highlight>
                <a:latin typeface="+mj-lt"/>
                <a:ea typeface="ＭＳ 明朝" panose="02020609040205080304" pitchFamily="17" charset="-128"/>
              </a:rPr>
              <a:t>functionalities </a:t>
            </a:r>
            <a:r>
              <a:rPr lang="en-US" altLang="ja-JP" sz="2400" dirty="0">
                <a:effectLst/>
                <a:highlight>
                  <a:srgbClr val="00FF00"/>
                </a:highlight>
                <a:latin typeface="+mj-lt"/>
                <a:ea typeface="ＭＳ 明朝" panose="02020609040205080304" pitchFamily="17" charset="-128"/>
              </a:rPr>
              <a:t>for additional use cases</a:t>
            </a:r>
            <a:r>
              <a:rPr lang="en-US" altLang="ja-JP" sz="2400" dirty="0">
                <a:highlight>
                  <a:srgbClr val="00FF00"/>
                </a:highlight>
                <a:latin typeface="+mj-lt"/>
                <a:ea typeface="ＭＳ 明朝" panose="02020609040205080304" pitchFamily="17" charset="-128"/>
              </a:rPr>
              <a:t> </a:t>
            </a:r>
            <a:r>
              <a:rPr lang="en-US" altLang="ja-JP" sz="2400" dirty="0">
                <a:solidFill>
                  <a:srgbClr val="FF0000"/>
                </a:solidFill>
                <a:highlight>
                  <a:srgbClr val="00FF00"/>
                </a:highlight>
                <a:latin typeface="+mj-lt"/>
                <a:ea typeface="ＭＳ 明朝" panose="02020609040205080304" pitchFamily="17" charset="-128"/>
              </a:rPr>
              <a:t>including automation</a:t>
            </a:r>
            <a:r>
              <a:rPr lang="en-US" altLang="ja-JP" sz="2400" dirty="0">
                <a:highlight>
                  <a:srgbClr val="00FF00"/>
                </a:highlight>
                <a:latin typeface="+mj-lt"/>
                <a:ea typeface="ＭＳ 明朝" panose="02020609040205080304" pitchFamily="17" charset="-128"/>
              </a:rPr>
              <a:t>. </a:t>
            </a:r>
            <a:endParaRPr lang="en-US" altLang="ja-JP" sz="2400" dirty="0">
              <a:effectLst/>
              <a:highlight>
                <a:srgbClr val="00FF00"/>
              </a:highlight>
              <a:latin typeface="+mj-lt"/>
              <a:ea typeface="ＭＳ 明朝" panose="02020609040205080304" pitchFamily="17" charset="-128"/>
            </a:endParaRPr>
          </a:p>
          <a:p>
            <a:pPr marL="371684" lvl="1" indent="-371684">
              <a:spcBef>
                <a:spcPts val="1200"/>
              </a:spcBef>
              <a:buBlip>
                <a:blip r:embed="rId2"/>
              </a:buBlip>
            </a:pPr>
            <a:endParaRPr lang="en-US" altLang="ja-JP" sz="2400" dirty="0">
              <a:effectLst/>
              <a:latin typeface="+mj-lt"/>
              <a:ea typeface="ＭＳ 明朝" panose="02020609040205080304" pitchFamily="17" charset="-128"/>
            </a:endParaRPr>
          </a:p>
          <a:p>
            <a:pPr marL="371684" lvl="1" indent="-371684">
              <a:spcBef>
                <a:spcPts val="1200"/>
              </a:spcBef>
              <a:buBlip>
                <a:blip r:embed="rId2"/>
              </a:buBlip>
            </a:pPr>
            <a:endParaRPr lang="en-US" altLang="ja-JP" sz="2400" dirty="0">
              <a:effectLst/>
              <a:latin typeface="+mj-lt"/>
              <a:ea typeface="ＭＳ 明朝" panose="02020609040205080304" pitchFamily="17" charset="-128"/>
            </a:endParaRPr>
          </a:p>
          <a:p>
            <a:pPr marL="495577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314376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DC935-18B0-E171-E490-665CDA6D17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63226-DDBE-6F6B-6657-7252CF93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256" y="771357"/>
            <a:ext cx="10956443" cy="571349"/>
          </a:xfrm>
        </p:spPr>
        <p:txBody>
          <a:bodyPr/>
          <a:lstStyle/>
          <a:p>
            <a:r>
              <a:rPr lang="en-US" sz="3252" dirty="0"/>
              <a:t>SMO and Automation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48D4D-89E1-124C-A90C-8169F3CAF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127" y="1563160"/>
            <a:ext cx="11240700" cy="5070722"/>
          </a:xfrm>
        </p:spPr>
        <p:txBody>
          <a:bodyPr/>
          <a:lstStyle/>
          <a:p>
            <a:pPr marL="371684" lvl="1" indent="-371684">
              <a:spcBef>
                <a:spcPts val="1200"/>
              </a:spcBef>
              <a:buBlip>
                <a:blip r:embed="rId2"/>
              </a:buBlip>
            </a:pPr>
            <a:r>
              <a:rPr lang="en-US" sz="2400" dirty="0">
                <a:ea typeface="+mn-ea"/>
                <a:cs typeface="+mn-cs"/>
              </a:rPr>
              <a:t>3GPP remains responsible for RAN and CN management architecture </a:t>
            </a:r>
            <a:r>
              <a:rPr lang="en-US" sz="2400" dirty="0">
                <a:solidFill>
                  <a:srgbClr val="FF0000"/>
                </a:solidFill>
                <a:ea typeface="+mn-ea"/>
                <a:cs typeface="+mn-cs"/>
              </a:rPr>
              <a:t>and management services</a:t>
            </a:r>
            <a:r>
              <a:rPr lang="en-US" sz="2400" dirty="0">
                <a:ea typeface="+mn-ea"/>
                <a:cs typeface="+mn-cs"/>
              </a:rPr>
              <a:t> for 6G.</a:t>
            </a:r>
          </a:p>
          <a:p>
            <a:pPr marL="371684" lvl="1" indent="-371684">
              <a:spcBef>
                <a:spcPts val="1200"/>
              </a:spcBef>
              <a:buBlip>
                <a:blip r:embed="rId2"/>
              </a:buBlip>
            </a:pPr>
            <a:r>
              <a:rPr lang="en-US" sz="2400" dirty="0">
                <a:ea typeface="+mn-ea"/>
                <a:cs typeface="+mn-cs"/>
              </a:rPr>
              <a:t>O-RAN continues to evolve the SMO Architecture and services for RAN management systems </a:t>
            </a:r>
            <a:r>
              <a:rPr lang="en-US" sz="2400" dirty="0">
                <a:solidFill>
                  <a:srgbClr val="FF0000"/>
                </a:solidFill>
                <a:ea typeface="+mn-ea"/>
                <a:cs typeface="+mn-cs"/>
              </a:rPr>
              <a:t>including O1 and M-Plane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ea typeface="+mn-ea"/>
                <a:cs typeface="+mn-cs"/>
              </a:rPr>
              <a:t>interfaces</a:t>
            </a:r>
            <a:r>
              <a:rPr lang="en-US" sz="2400" dirty="0">
                <a:ea typeface="+mn-ea"/>
                <a:cs typeface="+mn-cs"/>
              </a:rPr>
              <a:t>.</a:t>
            </a:r>
          </a:p>
          <a:p>
            <a:pPr marL="805315" lvl="2" indent="-371684">
              <a:spcBef>
                <a:spcPts val="600"/>
              </a:spcBef>
              <a:buBlip>
                <a:blip r:embed="rId2"/>
              </a:buBlip>
            </a:pPr>
            <a:r>
              <a:rPr lang="en-US" sz="1965" strike="sngStrike" dirty="0">
                <a:ea typeface="+mn-ea"/>
                <a:cs typeface="+mn-cs"/>
              </a:rPr>
              <a:t>Interfaces not defined by 3GPP like O1, O2 and M-Plane remain under O-RAN responsibility</a:t>
            </a:r>
          </a:p>
          <a:p>
            <a:pPr marL="371684" lvl="1" indent="-371684">
              <a:spcBef>
                <a:spcPts val="1200"/>
              </a:spcBef>
              <a:buBlip>
                <a:blip r:embed="rId2"/>
              </a:buBlip>
            </a:pPr>
            <a:r>
              <a:rPr lang="en-US" altLang="ja-JP" sz="2400" dirty="0">
                <a:effectLst/>
                <a:latin typeface="+mj-lt"/>
                <a:ea typeface="ＭＳ 明朝" panose="02020609040205080304" pitchFamily="17" charset="-128"/>
              </a:rPr>
              <a:t>3GPP and O-RAN align to ensure </a:t>
            </a:r>
            <a:r>
              <a:rPr lang="en-US" altLang="ja-JP" sz="2400" dirty="0">
                <a:latin typeface="+mj-lt"/>
                <a:ea typeface="ＭＳ 明朝" panose="02020609040205080304" pitchFamily="17" charset="-128"/>
              </a:rPr>
              <a:t>unified </a:t>
            </a:r>
            <a:r>
              <a:rPr lang="en-US" altLang="ja-JP" sz="2400" dirty="0">
                <a:solidFill>
                  <a:srgbClr val="FF0000"/>
                </a:solidFill>
                <a:highlight>
                  <a:srgbClr val="FFFF00"/>
                </a:highlight>
                <a:latin typeface="+mj-lt"/>
                <a:ea typeface="ＭＳ 明朝" panose="02020609040205080304" pitchFamily="17" charset="-128"/>
              </a:rPr>
              <a:t>management</a:t>
            </a:r>
            <a:r>
              <a:rPr lang="en-US" altLang="ja-JP" sz="2400" dirty="0">
                <a:latin typeface="+mj-lt"/>
                <a:ea typeface="ＭＳ 明朝" panose="02020609040205080304" pitchFamily="17" charset="-128"/>
              </a:rPr>
              <a:t> </a:t>
            </a:r>
            <a:r>
              <a:rPr lang="en-US" altLang="ja-JP" sz="2400" dirty="0">
                <a:effectLst/>
                <a:latin typeface="+mj-lt"/>
                <a:ea typeface="ＭＳ 明朝" panose="02020609040205080304" pitchFamily="17" charset="-128"/>
              </a:rPr>
              <a:t>architecture, services, and NRM.</a:t>
            </a:r>
          </a:p>
        </p:txBody>
      </p:sp>
    </p:spTree>
    <p:extLst>
      <p:ext uri="{BB962C8B-B14F-4D97-AF65-F5344CB8AC3E}">
        <p14:creationId xmlns:p14="http://schemas.microsoft.com/office/powerpoint/2010/main" val="130112725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6b85689de342f917fa1496256cffb8df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f90c17ef47a347154e719feafb81c330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1CAB7F-CE2F-452A-A740-76C04B15B7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B41B4-59F2-41CD-9393-3870078F4CFA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purl.org/dc/elements/1.1/"/>
    <ds:schemaRef ds:uri="cc9c437c-ae0c-4066-8d90-a0f7de786127"/>
    <ds:schemaRef ds:uri="http://schemas.openxmlformats.org/package/2006/metadata/core-properties"/>
    <ds:schemaRef ds:uri="http://schemas.microsoft.com/office/infopath/2007/PartnerControls"/>
    <ds:schemaRef ds:uri="ba37140e-f4c5-4a6c-a9b4-20a691ce6c8a"/>
  </ds:schemaRefs>
</ds:datastoreItem>
</file>

<file path=customXml/itemProps3.xml><?xml version="1.0" encoding="utf-8"?>
<ds:datastoreItem xmlns:ds="http://schemas.openxmlformats.org/officeDocument/2006/customXml" ds:itemID="{EC90C7EC-2BC4-48C8-A54B-2D34BE94A9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1040</Words>
  <Application>Microsoft Office PowerPoint</Application>
  <PresentationFormat>Widescreen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Montserrat</vt:lpstr>
      <vt:lpstr>Nokia Pure Headline Ultra Light</vt:lpstr>
      <vt:lpstr>Nokia Pure Text</vt:lpstr>
      <vt:lpstr>Nokia Pure Text Light</vt:lpstr>
      <vt:lpstr>Wingdings</vt:lpstr>
      <vt:lpstr>Nokia White Master with headline</vt:lpstr>
      <vt:lpstr>2_Office Theme</vt:lpstr>
      <vt:lpstr>3GPP &amp; O-RAN ALLIANCE Joint Workshop on 6G Coordination: Summary</vt:lpstr>
      <vt:lpstr>3GPP &amp; O-RAN ALLIANCE Joint Workshop on 6G Coordination</vt:lpstr>
      <vt:lpstr>General Disclaimer</vt:lpstr>
      <vt:lpstr>General Themes</vt:lpstr>
      <vt:lpstr> High level principles on 6G collaboration</vt:lpstr>
      <vt:lpstr>Timeline and availability of 6G specifications</vt:lpstr>
      <vt:lpstr>6G Fronthaul Interface</vt:lpstr>
      <vt:lpstr>AI/ML</vt:lpstr>
      <vt:lpstr>SMO and Automation</vt:lpstr>
      <vt:lpstr>Other Areas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Jain, Puneet</cp:lastModifiedBy>
  <cp:revision>782</cp:revision>
  <dcterms:created xsi:type="dcterms:W3CDTF">2018-05-24T11:49:12Z</dcterms:created>
  <dcterms:modified xsi:type="dcterms:W3CDTF">2025-04-25T11:09:31Z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