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36" r:id="rId4"/>
    <p:sldMasterId id="2147484138" r:id="rId5"/>
    <p:sldMasterId id="2147484145" r:id="rId6"/>
    <p:sldMasterId id="2147484150" r:id="rId7"/>
  </p:sldMasterIdLst>
  <p:notesMasterIdLst>
    <p:notesMasterId r:id="rId13"/>
  </p:notesMasterIdLst>
  <p:sldIdLst>
    <p:sldId id="519" r:id="rId8"/>
    <p:sldId id="2147482185" r:id="rId9"/>
    <p:sldId id="2147482189" r:id="rId10"/>
    <p:sldId id="2147482186" r:id="rId11"/>
    <p:sldId id="2147482187" r:id="rId12"/>
  </p:sldIdLst>
  <p:sldSz cx="12192000" cy="6858000"/>
  <p:notesSz cx="6805613" cy="9939338"/>
  <p:defaultTextStyle>
    <a:defPPr>
      <a:defRPr lang="ja-JP"/>
    </a:defPPr>
    <a:lvl1pPr marL="0" algn="l" defTabSz="914400" rtl="0" eaLnBrk="1" latinLnBrk="0" hangingPunct="1">
      <a:defRPr kumimoji="1" sz="144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44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44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44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44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44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44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44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44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06473B7E-EFE2-440C-BEDC-BA0DA4AD65EC}">
          <p14:sldIdLst>
            <p14:sldId id="519"/>
            <p14:sldId id="2147482185"/>
            <p14:sldId id="2147482189"/>
            <p14:sldId id="2147482186"/>
            <p14:sldId id="214748218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6" name="作成者" initials="A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CC"/>
    <a:srgbClr val="FFC206"/>
    <a:srgbClr val="5B9BD5"/>
    <a:srgbClr val="E2F0D9"/>
    <a:srgbClr val="E6E6E6"/>
    <a:srgbClr val="FFCCFF"/>
    <a:srgbClr val="A6A6A6"/>
    <a:srgbClr val="7F7F7F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55" autoAdjust="0"/>
    <p:restoredTop sz="97473" autoAdjust="0"/>
  </p:normalViewPr>
  <p:slideViewPr>
    <p:cSldViewPr snapToGrid="0">
      <p:cViewPr varScale="1">
        <p:scale>
          <a:sx n="146" d="100"/>
          <a:sy n="146" d="100"/>
        </p:scale>
        <p:origin x="956" y="3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96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960"/>
            </a:lvl1pPr>
          </a:lstStyle>
          <a:p>
            <a:fld id="{A733E99F-708B-4479-B9C2-17335EEA9B82}" type="datetimeFigureOut">
              <a:rPr kumimoji="1" lang="ja-JP" altLang="en-US" smtClean="0"/>
              <a:t>2025/4/17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6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60"/>
            </a:lvl1pPr>
          </a:lstStyle>
          <a:p>
            <a:fld id="{7AACFB8E-F589-4B24-96D0-189825A1BE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2597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96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96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96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96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96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96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96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96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96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CFB8E-F589-4B24-96D0-189825A1BE3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2780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750A6-7769-676C-7887-8B236E6E8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0B4B853-AD78-BE9B-4311-445427DA66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5CB751C-225B-C264-A9E8-4E15500E81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3DEF653-7FE3-3603-A4CB-55C8039000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ACFB8E-F589-4B24-96D0-189825A1BE39}" type="slidenum">
              <a:rPr kumimoji="1" lang="ja-JP" altLang="en-US" sz="96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9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5673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7">
            <a:extLst>
              <a:ext uri="{FF2B5EF4-FFF2-40B4-BE49-F238E27FC236}">
                <a16:creationId xmlns:a16="http://schemas.microsoft.com/office/drawing/2014/main" id="{06615B56-8EB6-D241-9E0A-A4831ECD5A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5323" y="2779534"/>
            <a:ext cx="10515599" cy="2333198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840" b="1">
                <a:solidFill>
                  <a:schemeClr val="accent2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7D3DBF62-11E1-FF4C-8D73-C5A6591EDD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5309" y="5207227"/>
            <a:ext cx="10515600" cy="5477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>
                <a:solidFill>
                  <a:schemeClr val="accent2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Sub-title / Presenter Name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607169-5CA7-45B9-8A32-29BA86D905F3}"/>
              </a:ext>
            </a:extLst>
          </p:cNvPr>
          <p:cNvSpPr txBox="1">
            <a:spLocks/>
          </p:cNvSpPr>
          <p:nvPr userDrawn="1"/>
        </p:nvSpPr>
        <p:spPr>
          <a:xfrm>
            <a:off x="9448800" y="6584156"/>
            <a:ext cx="2743200" cy="273844"/>
          </a:xfrm>
          <a:prstGeom prst="rect">
            <a:avLst/>
          </a:prstGeom>
        </p:spPr>
        <p:txBody>
          <a:bodyPr vert="horz" lIns="91440" tIns="45721" rIns="91440" bIns="4572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2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marL="0" marR="0" lvl="0" indent="0" algn="r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EAF112-79CC-B34F-94BA-BFC7F71A8BCC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" panose="020B0502040204020203" pitchFamily="34" charset="0"/>
                <a:ea typeface="ＭＳ Ｐゴシック" charset="0"/>
                <a:cs typeface="Segoe UI" panose="020B0502040204020203" pitchFamily="34" charset="0"/>
              </a:rPr>
              <a:pPr marL="0" marR="0" lvl="0" indent="0" algn="r" defTabSz="91435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Segoe UI" panose="020B0502040204020203" pitchFamily="34" charset="0"/>
              <a:ea typeface="ＭＳ Ｐゴシック" charset="0"/>
              <a:cs typeface="Segoe UI" panose="020B0502040204020203" pitchFamily="34" charset="0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C3175EA6-35E6-40FB-84CE-7FBA7F81F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693" y="226123"/>
            <a:ext cx="2692022" cy="87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9719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0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8706249E-4E45-0212-49BF-9D43028A9753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54EC258-4900-F496-9308-7F354E58BB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0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210674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667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61098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30514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28"/>
            <a:ext cx="10363200" cy="1470025"/>
          </a:xfrm>
        </p:spPr>
        <p:txBody>
          <a:bodyPr/>
          <a:lstStyle>
            <a:lvl1pPr algn="ctr">
              <a:defRPr sz="4267" smtClean="0">
                <a:latin typeface="Calibri" panose="020F0502020204030204" pitchFamily="34" charset="0"/>
              </a:defRPr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1"/>
            <a:ext cx="8534400" cy="584775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9">
            <a:extLst>
              <a:ext uri="{FF2B5EF4-FFF2-40B4-BE49-F238E27FC236}">
                <a16:creationId xmlns:a16="http://schemas.microsoft.com/office/drawing/2014/main" id="{B1898035-2A40-0F20-FA6A-E0B2EA0EFCE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15900" y="6561034"/>
            <a:ext cx="34689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200" b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©</a:t>
            </a:r>
            <a:r>
              <a:rPr lang="en-US" altLang="ja-JP" sz="1200" b="0" baseline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 2024 </a:t>
            </a:r>
            <a:r>
              <a:rPr lang="en-US" altLang="ja-JP" sz="1200" b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NTT DOCOMO, INC. All Rights Reserved.</a:t>
            </a:r>
            <a:endParaRPr lang="en-GB" altLang="ja-JP" sz="1200" b="0" dirty="0">
              <a:solidFill>
                <a:schemeClr val="bg1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838001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8706249E-4E45-0212-49BF-9D43028A9753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54EC258-4900-F496-9308-7F354E58BB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0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2" name="Text Box 9">
            <a:extLst>
              <a:ext uri="{FF2B5EF4-FFF2-40B4-BE49-F238E27FC236}">
                <a16:creationId xmlns:a16="http://schemas.microsoft.com/office/drawing/2014/main" id="{FBA5AC19-F486-AF92-E070-C73E6554581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15900" y="6561034"/>
            <a:ext cx="34689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200" b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©</a:t>
            </a:r>
            <a:r>
              <a:rPr lang="en-US" altLang="ja-JP" sz="1200" b="0" baseline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 2024 </a:t>
            </a:r>
            <a:r>
              <a:rPr lang="en-US" altLang="ja-JP" sz="1200" b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NTT DOCOMO, INC. All Rights Reserved.</a:t>
            </a:r>
            <a:endParaRPr lang="en-GB" altLang="ja-JP" sz="1200" b="0" dirty="0">
              <a:solidFill>
                <a:schemeClr val="bg1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621637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667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Text Box 9">
            <a:extLst>
              <a:ext uri="{FF2B5EF4-FFF2-40B4-BE49-F238E27FC236}">
                <a16:creationId xmlns:a16="http://schemas.microsoft.com/office/drawing/2014/main" id="{4D034051-0230-7E8B-EF5C-62D42313ADA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15900" y="6561034"/>
            <a:ext cx="34689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200" b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©</a:t>
            </a:r>
            <a:r>
              <a:rPr lang="en-US" altLang="ja-JP" sz="1200" b="0" baseline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 2024 </a:t>
            </a:r>
            <a:r>
              <a:rPr lang="en-US" altLang="ja-JP" sz="1200" b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NTT DOCOMO, INC. All Rights Reserved.</a:t>
            </a:r>
            <a:endParaRPr lang="en-GB" altLang="ja-JP" sz="1200" b="0" dirty="0">
              <a:solidFill>
                <a:schemeClr val="bg1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596945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extLst>
              <a:ext uri="{FF2B5EF4-FFF2-40B4-BE49-F238E27FC236}">
                <a16:creationId xmlns:a16="http://schemas.microsoft.com/office/drawing/2014/main" id="{0BE5985C-6D56-52CC-58A8-99D527E5AD7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15900" y="6561034"/>
            <a:ext cx="34689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200" b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©</a:t>
            </a:r>
            <a:r>
              <a:rPr lang="en-US" altLang="ja-JP" sz="1200" b="0" baseline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 2024 </a:t>
            </a:r>
            <a:r>
              <a:rPr lang="en-US" altLang="ja-JP" sz="1200" b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NTT DOCOMO, INC. All Rights Reserved.</a:t>
            </a:r>
            <a:endParaRPr lang="en-GB" altLang="ja-JP" sz="1200" b="0" dirty="0">
              <a:solidFill>
                <a:schemeClr val="bg1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334000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7"/>
          </a:xfrm>
        </p:spPr>
        <p:txBody>
          <a:bodyPr/>
          <a:lstStyle>
            <a:lvl1pPr algn="ctr">
              <a:defRPr sz="40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3"/>
            <a:ext cx="8534400" cy="1752600"/>
          </a:xfrm>
        </p:spPr>
        <p:txBody>
          <a:bodyPr/>
          <a:lstStyle>
            <a:lvl1pPr marL="0" indent="0" algn="ctr">
              <a:buNone/>
              <a:defRPr sz="28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521710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4985360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7" y="4406904"/>
            <a:ext cx="10363200" cy="1362075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7" y="2906719"/>
            <a:ext cx="10363200" cy="1500187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378883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TT_title_and_content_page_white_no_logo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96693" y="178939"/>
            <a:ext cx="9770027" cy="793751"/>
          </a:xfrm>
          <a:prstGeom prst="rect">
            <a:avLst/>
          </a:prstGeom>
        </p:spPr>
        <p:txBody>
          <a:bodyPr anchor="ctr"/>
          <a:lstStyle>
            <a:lvl1pPr>
              <a:defRPr sz="2560" b="1">
                <a:solidFill>
                  <a:schemeClr val="accent2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ZA"/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396707" y="1529029"/>
            <a:ext cx="11376207" cy="4775113"/>
          </a:xfrm>
          <a:prstGeom prst="rect">
            <a:avLst/>
          </a:prstGeom>
        </p:spPr>
        <p:txBody>
          <a:bodyPr/>
          <a:lstStyle>
            <a:lvl1pPr algn="l">
              <a:defRPr sz="192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1pPr>
            <a:lvl2pPr algn="l">
              <a:defRPr sz="149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2pPr>
            <a:lvl3pPr algn="l">
              <a:defRPr sz="128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3pPr>
            <a:lvl4pPr algn="l">
              <a:defRPr sz="117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4pPr>
            <a:lvl5pPr algn="l">
              <a:defRPr sz="117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ZA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2FD43D3-9DCE-4E30-810E-E3C88EB6F7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1116" y="6623070"/>
            <a:ext cx="10382328" cy="234949"/>
          </a:xfrm>
          <a:prstGeom prst="rect">
            <a:avLst/>
          </a:prstGeom>
        </p:spPr>
        <p:txBody>
          <a:bodyPr anchor="ctr"/>
          <a:lstStyle>
            <a:lvl1pPr marL="0" marR="0" indent="0" algn="l" defTabSz="1219111" rtl="0" eaLnBrk="1" fontAlgn="auto" latinLnBrk="0" hangingPunct="1">
              <a:lnSpc>
                <a:spcPct val="114000"/>
              </a:lnSpc>
              <a:spcBef>
                <a:spcPts val="800"/>
              </a:spcBef>
              <a:spcAft>
                <a:spcPts val="133"/>
              </a:spcAft>
              <a:buClrTx/>
              <a:buSzTx/>
              <a:buFont typeface="Arial" pitchFamily="34" charset="0"/>
              <a:buNone/>
              <a:tabLst/>
              <a:defRPr sz="854">
                <a:solidFill>
                  <a:schemeClr val="bg1">
                    <a:lumMod val="6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1pPr>
          </a:lstStyle>
          <a:p>
            <a:pPr marL="0" marR="0" lvl="0" indent="0" algn="l" defTabSz="1219111" rtl="0" eaLnBrk="1" fontAlgn="auto" latinLnBrk="0" hangingPunct="1">
              <a:lnSpc>
                <a:spcPct val="114000"/>
              </a:lnSpc>
              <a:spcBef>
                <a:spcPts val="800"/>
              </a:spcBef>
              <a:spcAft>
                <a:spcPts val="133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Copyright 2023 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SPACE COMPASS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CORPORATION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A607169-5CA7-45B9-8A32-29BA86D905F3}"/>
              </a:ext>
            </a:extLst>
          </p:cNvPr>
          <p:cNvSpPr txBox="1">
            <a:spLocks/>
          </p:cNvSpPr>
          <p:nvPr userDrawn="1"/>
        </p:nvSpPr>
        <p:spPr>
          <a:xfrm>
            <a:off x="9448800" y="6584156"/>
            <a:ext cx="2743200" cy="273844"/>
          </a:xfrm>
          <a:prstGeom prst="rect">
            <a:avLst/>
          </a:prstGeom>
        </p:spPr>
        <p:txBody>
          <a:bodyPr vert="horz" lIns="91440" tIns="45721" rIns="91440" bIns="4572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2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marL="0" marR="0" lvl="0" indent="0" algn="r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EAF112-79CC-B34F-94BA-BFC7F71A8BCC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rPr>
              <a:pPr marL="0" marR="0" lvl="0" indent="0" algn="r" defTabSz="91435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Segoe UI" panose="020B0502040204020203" pitchFamily="34" charset="0"/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40F1CD2D-37A0-4A23-BBA0-E2622A8233E4}"/>
              </a:ext>
            </a:extLst>
          </p:cNvPr>
          <p:cNvCxnSpPr>
            <a:cxnSpLocks/>
          </p:cNvCxnSpPr>
          <p:nvPr userDrawn="1"/>
        </p:nvCxnSpPr>
        <p:spPr>
          <a:xfrm>
            <a:off x="396693" y="1075427"/>
            <a:ext cx="11795307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1" name="図 10">
            <a:extLst>
              <a:ext uri="{FF2B5EF4-FFF2-40B4-BE49-F238E27FC236}">
                <a16:creationId xmlns:a16="http://schemas.microsoft.com/office/drawing/2014/main" id="{9151F0AA-CC78-483E-BBD6-88074CA31A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70592" y="137355"/>
            <a:ext cx="2692022" cy="87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9389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8250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NTT_title_and_content_page_white_no_logo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96693" y="178939"/>
            <a:ext cx="9770027" cy="793751"/>
          </a:xfrm>
          <a:prstGeom prst="rect">
            <a:avLst/>
          </a:prstGeom>
        </p:spPr>
        <p:txBody>
          <a:bodyPr anchor="ctr"/>
          <a:lstStyle>
            <a:lvl1pPr>
              <a:defRPr sz="2560" b="1">
                <a:solidFill>
                  <a:schemeClr val="accent2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ZA"/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396707" y="1529029"/>
            <a:ext cx="11376207" cy="4775113"/>
          </a:xfrm>
          <a:prstGeom prst="rect">
            <a:avLst/>
          </a:prstGeom>
        </p:spPr>
        <p:txBody>
          <a:bodyPr/>
          <a:lstStyle>
            <a:lvl1pPr algn="l">
              <a:defRPr sz="192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1pPr>
            <a:lvl2pPr algn="l">
              <a:defRPr sz="149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2pPr>
            <a:lvl3pPr algn="l">
              <a:defRPr sz="128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3pPr>
            <a:lvl4pPr algn="l">
              <a:defRPr sz="117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4pPr>
            <a:lvl5pPr algn="l">
              <a:defRPr sz="117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ZA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2FD43D3-9DCE-4E30-810E-E3C88EB6F7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1116" y="6623070"/>
            <a:ext cx="10382328" cy="234949"/>
          </a:xfrm>
          <a:prstGeom prst="rect">
            <a:avLst/>
          </a:prstGeom>
        </p:spPr>
        <p:txBody>
          <a:bodyPr anchor="ctr"/>
          <a:lstStyle>
            <a:lvl1pPr marL="0" marR="0" indent="0" algn="l" defTabSz="1219111" rtl="0" eaLnBrk="1" fontAlgn="auto" latinLnBrk="0" hangingPunct="1">
              <a:lnSpc>
                <a:spcPct val="114000"/>
              </a:lnSpc>
              <a:spcBef>
                <a:spcPts val="800"/>
              </a:spcBef>
              <a:spcAft>
                <a:spcPts val="133"/>
              </a:spcAft>
              <a:buClrTx/>
              <a:buSzTx/>
              <a:buFont typeface="Arial" pitchFamily="34" charset="0"/>
              <a:buNone/>
              <a:tabLst/>
              <a:defRPr sz="854">
                <a:solidFill>
                  <a:schemeClr val="bg1">
                    <a:lumMod val="6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1pPr>
          </a:lstStyle>
          <a:p>
            <a:pPr marL="0" marR="0" lvl="0" indent="0" algn="l" defTabSz="1219111" rtl="0" eaLnBrk="1" fontAlgn="auto" latinLnBrk="0" hangingPunct="1">
              <a:lnSpc>
                <a:spcPct val="114000"/>
              </a:lnSpc>
              <a:spcBef>
                <a:spcPts val="800"/>
              </a:spcBef>
              <a:spcAft>
                <a:spcPts val="133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ja-JP" sz="1200">
                <a:latin typeface="Arial" panose="020B0604020202020204" pitchFamily="34" charset="0"/>
                <a:cs typeface="Arial" panose="020B0604020202020204" pitchFamily="34" charset="0"/>
              </a:rPr>
              <a:t>Copyright 2022 SPACE COMPASS CORPORATION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A607169-5CA7-45B9-8A32-29BA86D905F3}"/>
              </a:ext>
            </a:extLst>
          </p:cNvPr>
          <p:cNvSpPr txBox="1">
            <a:spLocks/>
          </p:cNvSpPr>
          <p:nvPr userDrawn="1"/>
        </p:nvSpPr>
        <p:spPr>
          <a:xfrm>
            <a:off x="9448800" y="6584156"/>
            <a:ext cx="2743200" cy="273844"/>
          </a:xfrm>
          <a:prstGeom prst="rect">
            <a:avLst/>
          </a:prstGeom>
        </p:spPr>
        <p:txBody>
          <a:bodyPr vert="horz" lIns="91440" tIns="45721" rIns="91440" bIns="4572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2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marL="0" marR="0" lvl="0" indent="0" algn="r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EAF112-79CC-B34F-94BA-BFC7F71A8BCC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rPr>
              <a:pPr marL="0" marR="0" lvl="0" indent="0" algn="r" defTabSz="91435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Segoe UI" panose="020B0502040204020203" pitchFamily="34" charset="0"/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40F1CD2D-37A0-4A23-BBA0-E2622A8233E4}"/>
              </a:ext>
            </a:extLst>
          </p:cNvPr>
          <p:cNvCxnSpPr>
            <a:cxnSpLocks/>
          </p:cNvCxnSpPr>
          <p:nvPr userDrawn="1"/>
        </p:nvCxnSpPr>
        <p:spPr>
          <a:xfrm>
            <a:off x="396693" y="1075427"/>
            <a:ext cx="11795307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1" name="図 10">
            <a:extLst>
              <a:ext uri="{FF2B5EF4-FFF2-40B4-BE49-F238E27FC236}">
                <a16:creationId xmlns:a16="http://schemas.microsoft.com/office/drawing/2014/main" id="{DCA34583-96A9-4083-9AD7-E316DC5869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79290" y="251464"/>
            <a:ext cx="2150474" cy="70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35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TT_chart_layout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96693" y="169353"/>
            <a:ext cx="9770027" cy="793751"/>
          </a:xfrm>
          <a:prstGeom prst="rect">
            <a:avLst/>
          </a:prstGeom>
        </p:spPr>
        <p:txBody>
          <a:bodyPr anchor="ctr"/>
          <a:lstStyle>
            <a:lvl1pPr>
              <a:defRPr sz="2560" b="1">
                <a:solidFill>
                  <a:schemeClr val="accent2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ZA"/>
          </a:p>
        </p:txBody>
      </p:sp>
      <p:sp>
        <p:nvSpPr>
          <p:cNvPr id="6" name="Content Placeholder 2"/>
          <p:cNvSpPr>
            <a:spLocks noGrp="1"/>
          </p:cNvSpPr>
          <p:nvPr>
            <p:ph idx="1" hasCustomPrompt="1"/>
          </p:nvPr>
        </p:nvSpPr>
        <p:spPr>
          <a:xfrm>
            <a:off x="396707" y="1529029"/>
            <a:ext cx="11376207" cy="4775113"/>
          </a:xfrm>
          <a:prstGeom prst="rect">
            <a:avLst/>
          </a:prstGeom>
        </p:spPr>
        <p:txBody>
          <a:bodyPr/>
          <a:lstStyle>
            <a:lvl1pPr algn="l">
              <a:defRPr sz="192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1pPr>
            <a:lvl2pPr algn="l">
              <a:defRPr sz="149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2pPr>
            <a:lvl3pPr algn="l">
              <a:defRPr sz="128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3pPr>
            <a:lvl4pPr algn="l">
              <a:defRPr sz="117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4pPr>
            <a:lvl5pPr algn="l">
              <a:defRPr sz="117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ZA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2FD43D3-9DCE-4E30-810E-E3C88EB6F7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1116" y="6623070"/>
            <a:ext cx="10382328" cy="234949"/>
          </a:xfrm>
          <a:prstGeom prst="rect">
            <a:avLst/>
          </a:prstGeom>
        </p:spPr>
        <p:txBody>
          <a:bodyPr anchor="ctr"/>
          <a:lstStyle>
            <a:lvl1pPr marL="0" marR="0" indent="0" algn="l" defTabSz="1219111" rtl="0" eaLnBrk="1" fontAlgn="auto" latinLnBrk="0" hangingPunct="1">
              <a:lnSpc>
                <a:spcPct val="114000"/>
              </a:lnSpc>
              <a:spcBef>
                <a:spcPts val="800"/>
              </a:spcBef>
              <a:spcAft>
                <a:spcPts val="133"/>
              </a:spcAft>
              <a:buClrTx/>
              <a:buSzTx/>
              <a:buFont typeface="Arial" pitchFamily="34" charset="0"/>
              <a:buNone/>
              <a:tabLst/>
              <a:defRPr sz="854">
                <a:solidFill>
                  <a:schemeClr val="bg1">
                    <a:lumMod val="6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1pPr>
          </a:lstStyle>
          <a:p>
            <a:pPr marL="0" marR="0" lvl="0" indent="0" algn="l" defTabSz="1219111" rtl="0" eaLnBrk="1" fontAlgn="auto" latinLnBrk="0" hangingPunct="1">
              <a:lnSpc>
                <a:spcPct val="114000"/>
              </a:lnSpc>
              <a:spcBef>
                <a:spcPts val="800"/>
              </a:spcBef>
              <a:spcAft>
                <a:spcPts val="133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ja-JP" sz="1200">
                <a:latin typeface="Arial" panose="020B0604020202020204" pitchFamily="34" charset="0"/>
                <a:cs typeface="Arial" panose="020B0604020202020204" pitchFamily="34" charset="0"/>
              </a:rPr>
              <a:t>Copyright 2022 SPACE COMPASS CORPORATION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A607169-5CA7-45B9-8A32-29BA86D905F3}"/>
              </a:ext>
            </a:extLst>
          </p:cNvPr>
          <p:cNvSpPr txBox="1">
            <a:spLocks/>
          </p:cNvSpPr>
          <p:nvPr userDrawn="1"/>
        </p:nvSpPr>
        <p:spPr>
          <a:xfrm>
            <a:off x="9448800" y="6584156"/>
            <a:ext cx="2743200" cy="273844"/>
          </a:xfrm>
          <a:prstGeom prst="rect">
            <a:avLst/>
          </a:prstGeom>
        </p:spPr>
        <p:txBody>
          <a:bodyPr vert="horz" lIns="91440" tIns="45721" rIns="91440" bIns="4572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2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marL="0" marR="0" lvl="0" indent="0" algn="r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EAF112-79CC-B34F-94BA-BFC7F71A8BCC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rPr>
              <a:pPr marL="0" marR="0" lvl="0" indent="0" algn="r" defTabSz="91435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Segoe UI" panose="020B0502040204020203" pitchFamily="34" charset="0"/>
            </a:endParaRP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D7AB91E4-3AA8-4D38-A7CB-C922E6C28E4F}"/>
              </a:ext>
            </a:extLst>
          </p:cNvPr>
          <p:cNvCxnSpPr>
            <a:cxnSpLocks/>
          </p:cNvCxnSpPr>
          <p:nvPr userDrawn="1"/>
        </p:nvCxnSpPr>
        <p:spPr>
          <a:xfrm>
            <a:off x="396693" y="1075427"/>
            <a:ext cx="11795307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1" name="図 10">
            <a:extLst>
              <a:ext uri="{FF2B5EF4-FFF2-40B4-BE49-F238E27FC236}">
                <a16:creationId xmlns:a16="http://schemas.microsoft.com/office/drawing/2014/main" id="{BDD4DEDD-97A5-48F9-A743-336143B69E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79290" y="251464"/>
            <a:ext cx="2150474" cy="70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537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9363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28"/>
            <a:ext cx="10363200" cy="1470025"/>
          </a:xfrm>
        </p:spPr>
        <p:txBody>
          <a:bodyPr/>
          <a:lstStyle>
            <a:lvl1pPr algn="ctr">
              <a:defRPr sz="4267" smtClean="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1"/>
            <a:ext cx="8534400" cy="584775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43899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スライド（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240" b="1">
                <a:latin typeface="游ゴシック" panose="020B0400000000000000" pitchFamily="50" charset="-128"/>
                <a:ea typeface="游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4">
            <a:extLst>
              <a:ext uri="{FF2B5EF4-FFF2-40B4-BE49-F238E27FC236}">
                <a16:creationId xmlns:a16="http://schemas.microsoft.com/office/drawing/2014/main" id="{E67950C7-D1A8-4EC4-A936-919E2BD1EE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27051" y="755906"/>
            <a:ext cx="10972800" cy="5356227"/>
          </a:xfrm>
          <a:prstGeom prst="rect">
            <a:avLst/>
          </a:prstGeom>
        </p:spPr>
        <p:txBody>
          <a:bodyPr/>
          <a:lstStyle>
            <a:lvl1pPr marL="208939" indent="-208939">
              <a:buClr>
                <a:srgbClr val="CC0033"/>
              </a:buClr>
              <a:buFont typeface="Wingdings" panose="05000000000000000000" pitchFamily="2" charset="2"/>
              <a:buChar char="n"/>
              <a:defRPr sz="1600">
                <a:latin typeface="游ゴシック" panose="020B0400000000000000" pitchFamily="50" charset="-128"/>
                <a:ea typeface="游ゴシック" panose="020B0400000000000000" pitchFamily="50" charset="-128"/>
              </a:defRPr>
            </a:lvl1pPr>
            <a:lvl2pPr marL="452700" indent="-174116">
              <a:buFont typeface="Meiryo UI" panose="020B0604030504040204" pitchFamily="50" charset="-128"/>
              <a:buChar char="•"/>
              <a:defRPr sz="1440">
                <a:latin typeface="游ゴシック" panose="020B0400000000000000" pitchFamily="50" charset="-128"/>
                <a:ea typeface="游ゴシック" panose="020B0400000000000000" pitchFamily="50" charset="-128"/>
              </a:defRPr>
            </a:lvl2pPr>
            <a:lvl3pPr marL="696458" indent="-139292">
              <a:buFont typeface="Meiryo UI" panose="020B0604030504040204" pitchFamily="50" charset="-128"/>
              <a:buChar char="–"/>
              <a:defRPr sz="1280">
                <a:latin typeface="游ゴシック" panose="020B0400000000000000" pitchFamily="50" charset="-128"/>
                <a:ea typeface="游ゴシック" panose="020B0400000000000000" pitchFamily="50" charset="-128"/>
              </a:defRPr>
            </a:lvl3pPr>
            <a:lvl4pPr marL="975044" indent="-139292">
              <a:buFont typeface="Meiryo UI" panose="020B0604030504040204" pitchFamily="50" charset="-128"/>
              <a:buChar char="»"/>
              <a:defRPr sz="1120">
                <a:latin typeface="游ゴシック" panose="020B0400000000000000" pitchFamily="50" charset="-128"/>
                <a:ea typeface="游ゴシック" panose="020B0400000000000000" pitchFamily="50" charset="-128"/>
              </a:defRPr>
            </a:lvl4pPr>
            <a:lvl5pPr marL="1253628" indent="-139292">
              <a:buFont typeface="Meiryo UI" panose="020B0604030504040204" pitchFamily="50" charset="-128"/>
              <a:buChar char="–"/>
              <a:defRPr sz="1120">
                <a:latin typeface="游ゴシック" panose="020B0400000000000000" pitchFamily="50" charset="-128"/>
                <a:ea typeface="游ゴシック" panose="020B0400000000000000" pitchFamily="50" charset="-128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770856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134"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2D8002D-B5B0-4BAC-B1F6-782DDCCE6D9C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20212A0-EE9B-3B4F-84FE-3351CB270B0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62984" y="700618"/>
            <a:ext cx="11859683" cy="583564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1915964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28"/>
            <a:ext cx="10363200" cy="1470025"/>
          </a:xfrm>
        </p:spPr>
        <p:txBody>
          <a:bodyPr/>
          <a:lstStyle>
            <a:lvl1pPr algn="ctr">
              <a:defRPr sz="4267" smtClean="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1"/>
            <a:ext cx="8534400" cy="584775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10806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.jpe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5821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4108" r:id="rId5"/>
    <p:sldLayoutId id="2147484136" r:id="rId6"/>
    <p:sldLayoutId id="2147484143" r:id="rId7"/>
    <p:sldLayoutId id="2147484144" r:id="rId8"/>
  </p:sldLayoutIdLst>
  <p:hf hdr="0" ftr="0" dt="0"/>
  <p:txStyles>
    <p:titleStyle>
      <a:lvl1pPr algn="l" defTabSz="1219111" rtl="0" eaLnBrk="1" latinLnBrk="0" hangingPunct="1">
        <a:lnSpc>
          <a:spcPct val="120000"/>
        </a:lnSpc>
        <a:spcBef>
          <a:spcPts val="267"/>
        </a:spcBef>
        <a:spcAft>
          <a:spcPts val="267"/>
        </a:spcAft>
        <a:buNone/>
        <a:defRPr sz="2134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1219111" rtl="0" eaLnBrk="1" latinLnBrk="0" hangingPunct="1">
        <a:lnSpc>
          <a:spcPct val="114000"/>
        </a:lnSpc>
        <a:spcBef>
          <a:spcPts val="800"/>
        </a:spcBef>
        <a:spcAft>
          <a:spcPts val="133"/>
        </a:spcAft>
        <a:buFont typeface="Arial" pitchFamily="34" charset="0"/>
        <a:buNone/>
        <a:defRPr sz="1706" kern="1200">
          <a:solidFill>
            <a:schemeClr val="tx1"/>
          </a:solidFill>
          <a:latin typeface="+mn-lt"/>
          <a:ea typeface="+mn-ea"/>
          <a:cs typeface="+mn-cs"/>
        </a:defRPr>
      </a:lvl1pPr>
      <a:lvl2pPr marL="357691" indent="-237050" algn="l" defTabSz="1219111" rtl="0" eaLnBrk="1" latinLnBrk="0" hangingPunct="1">
        <a:lnSpc>
          <a:spcPct val="114000"/>
        </a:lnSpc>
        <a:spcBef>
          <a:spcPts val="267"/>
        </a:spcBef>
        <a:spcAft>
          <a:spcPts val="533"/>
        </a:spcAft>
        <a:buFont typeface="Arial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2pPr>
      <a:lvl3pPr marL="713264" indent="-251867" algn="l" defTabSz="1219111" rtl="0" eaLnBrk="1" latinLnBrk="0" hangingPunct="1">
        <a:lnSpc>
          <a:spcPct val="114000"/>
        </a:lnSpc>
        <a:spcBef>
          <a:spcPts val="133"/>
        </a:spcBef>
        <a:spcAft>
          <a:spcPts val="267"/>
        </a:spcAft>
        <a:buFont typeface="Arial" pitchFamily="34" charset="0"/>
        <a:buChar char="›"/>
        <a:defRPr sz="1706" kern="1200">
          <a:solidFill>
            <a:schemeClr val="tx1"/>
          </a:solidFill>
          <a:latin typeface="+mn-lt"/>
          <a:ea typeface="+mn-ea"/>
          <a:cs typeface="+mn-cs"/>
        </a:defRPr>
      </a:lvl3pPr>
      <a:lvl4pPr marL="1447692" indent="-304778" algn="l" defTabSz="1219111" rtl="0" eaLnBrk="1" latinLnBrk="0" hangingPunct="1">
        <a:lnSpc>
          <a:spcPct val="114000"/>
        </a:lnSpc>
        <a:spcBef>
          <a:spcPts val="133"/>
        </a:spcBef>
        <a:spcAft>
          <a:spcPts val="533"/>
        </a:spcAft>
        <a:buFont typeface="Arial" pitchFamily="34" charset="0"/>
        <a:buChar char="»"/>
        <a:defRPr sz="1706" kern="1200">
          <a:solidFill>
            <a:schemeClr val="tx1"/>
          </a:solidFill>
          <a:latin typeface="+mn-lt"/>
          <a:ea typeface="+mn-ea"/>
          <a:cs typeface="+mn-cs"/>
        </a:defRPr>
      </a:lvl4pPr>
      <a:lvl5pPr marL="1923908" indent="-230701" algn="l" defTabSz="1219111" rtl="0" eaLnBrk="1" latinLnBrk="0" hangingPunct="1">
        <a:lnSpc>
          <a:spcPct val="114000"/>
        </a:lnSpc>
        <a:spcBef>
          <a:spcPts val="133"/>
        </a:spcBef>
        <a:spcAft>
          <a:spcPts val="800"/>
        </a:spcAft>
        <a:buFont typeface="Arial" pitchFamily="34" charset="0"/>
        <a:buChar char="-"/>
        <a:defRPr sz="1706" kern="1200">
          <a:solidFill>
            <a:schemeClr val="tx1"/>
          </a:solidFill>
          <a:latin typeface="+mn-lt"/>
          <a:ea typeface="+mn-ea"/>
          <a:cs typeface="+mn-cs"/>
        </a:defRPr>
      </a:lvl5pPr>
      <a:lvl6pPr marL="3352548" indent="-304778" algn="l" defTabSz="1219111" rtl="0" eaLnBrk="1" latinLnBrk="0" hangingPunct="1">
        <a:spcBef>
          <a:spcPct val="20000"/>
        </a:spcBef>
        <a:buFont typeface="Arial" pitchFamily="34" charset="0"/>
        <a:buChar char="•"/>
        <a:defRPr sz="2134" kern="1200">
          <a:solidFill>
            <a:schemeClr val="tx1"/>
          </a:solidFill>
          <a:latin typeface="+mn-lt"/>
          <a:ea typeface="+mn-ea"/>
          <a:cs typeface="+mn-cs"/>
        </a:defRPr>
      </a:lvl6pPr>
      <a:lvl7pPr marL="3962104" indent="-304778" algn="l" defTabSz="1219111" rtl="0" eaLnBrk="1" latinLnBrk="0" hangingPunct="1">
        <a:spcBef>
          <a:spcPct val="20000"/>
        </a:spcBef>
        <a:buFont typeface="Arial" pitchFamily="34" charset="0"/>
        <a:buChar char="•"/>
        <a:defRPr sz="2134" kern="1200">
          <a:solidFill>
            <a:schemeClr val="tx1"/>
          </a:solidFill>
          <a:latin typeface="+mn-lt"/>
          <a:ea typeface="+mn-ea"/>
          <a:cs typeface="+mn-cs"/>
        </a:defRPr>
      </a:lvl7pPr>
      <a:lvl8pPr marL="4571658" indent="-304778" algn="l" defTabSz="1219111" rtl="0" eaLnBrk="1" latinLnBrk="0" hangingPunct="1">
        <a:spcBef>
          <a:spcPct val="20000"/>
        </a:spcBef>
        <a:buFont typeface="Arial" pitchFamily="34" charset="0"/>
        <a:buChar char="•"/>
        <a:defRPr sz="2134" kern="1200">
          <a:solidFill>
            <a:schemeClr val="tx1"/>
          </a:solidFill>
          <a:latin typeface="+mn-lt"/>
          <a:ea typeface="+mn-ea"/>
          <a:cs typeface="+mn-cs"/>
        </a:defRPr>
      </a:lvl8pPr>
      <a:lvl9pPr marL="5181212" indent="-304778" algn="l" defTabSz="1219111" rtl="0" eaLnBrk="1" latinLnBrk="0" hangingPunct="1">
        <a:spcBef>
          <a:spcPct val="20000"/>
        </a:spcBef>
        <a:buFont typeface="Arial" pitchFamily="34" charset="0"/>
        <a:buChar char="•"/>
        <a:defRPr sz="2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11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1pPr>
      <a:lvl2pPr marL="609555" algn="l" defTabSz="1219111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11" algn="l" defTabSz="1219111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64" algn="l" defTabSz="1219111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18" algn="l" defTabSz="1219111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3047772" algn="l" defTabSz="1219111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26" algn="l" defTabSz="1219111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4266880" algn="l" defTabSz="1219111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4876435" algn="l" defTabSz="1219111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0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11710390" y="6458377"/>
            <a:ext cx="466794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867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867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97329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9" r:id="rId1"/>
    <p:sldLayoutId id="2147484140" r:id="rId2"/>
    <p:sldLayoutId id="2147484141" r:id="rId3"/>
    <p:sldLayoutId id="2147484142" r:id="rId4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75" indent="-353475" algn="l" rtl="0" eaLnBrk="1" fontAlgn="base" hangingPunct="1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867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52" indent="-239178" algn="l" rtl="0" eaLnBrk="1" fontAlgn="base" hangingPunct="1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867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830" indent="-239178" algn="l" rtl="0" eaLnBrk="1" fontAlgn="base" hangingPunct="1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1007" indent="-23917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umimoji="1" sz="1467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185" indent="-239178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har char="»"/>
        <a:defRPr kumimoji="1" sz="1867">
          <a:solidFill>
            <a:schemeClr val="tx1"/>
          </a:solidFill>
          <a:latin typeface="+mn-lt"/>
          <a:ea typeface="+mn-ea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har char="»"/>
        <a:defRPr kumimoji="1" sz="1867">
          <a:solidFill>
            <a:schemeClr val="tx1"/>
          </a:solidFill>
          <a:latin typeface="+mn-lt"/>
          <a:ea typeface="+mn-ea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har char="»"/>
        <a:defRPr kumimoji="1" sz="1867">
          <a:solidFill>
            <a:schemeClr val="tx1"/>
          </a:solidFill>
          <a:latin typeface="+mn-lt"/>
          <a:ea typeface="+mn-ea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har char="»"/>
        <a:defRPr kumimoji="1" sz="18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0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11710390" y="6458377"/>
            <a:ext cx="466794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867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867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9">
            <a:extLst>
              <a:ext uri="{FF2B5EF4-FFF2-40B4-BE49-F238E27FC236}">
                <a16:creationId xmlns:a16="http://schemas.microsoft.com/office/drawing/2014/main" id="{93496AA1-5952-0664-F6B0-5A24F9D18C3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15900" y="6561034"/>
            <a:ext cx="34689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200" b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©</a:t>
            </a:r>
            <a:r>
              <a:rPr lang="en-US" altLang="ja-JP" sz="1200" b="0" baseline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 2024 </a:t>
            </a:r>
            <a:r>
              <a:rPr lang="en-US" altLang="ja-JP" sz="1200" b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NTT DOCOMO, INC. All Rights Reserved.</a:t>
            </a:r>
            <a:endParaRPr lang="en-GB" altLang="ja-JP" sz="1200" b="0" dirty="0">
              <a:solidFill>
                <a:schemeClr val="bg1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6508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6" r:id="rId1"/>
    <p:sldLayoutId id="2147484147" r:id="rId2"/>
    <p:sldLayoutId id="2147484148" r:id="rId3"/>
    <p:sldLayoutId id="2147484149" r:id="rId4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75" indent="-353475" algn="l" rtl="0" eaLnBrk="1" fontAlgn="base" hangingPunct="1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867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  <a:cs typeface="+mn-cs"/>
        </a:defRPr>
      </a:lvl1pPr>
      <a:lvl2pPr marL="592652" indent="-239178" algn="l" rtl="0" eaLnBrk="1" fontAlgn="base" hangingPunct="1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867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</a:defRPr>
      </a:lvl2pPr>
      <a:lvl3pPr marL="831830" indent="-239178" algn="l" rtl="0" eaLnBrk="1" fontAlgn="base" hangingPunct="1">
        <a:spcBef>
          <a:spcPct val="20000"/>
        </a:spcBef>
        <a:spcAft>
          <a:spcPct val="0"/>
        </a:spcAft>
        <a:buChar char="•"/>
        <a:defRPr kumimoji="1" sz="16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</a:defRPr>
      </a:lvl3pPr>
      <a:lvl4pPr marL="1071007" indent="-23917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umimoji="1" sz="1467" i="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</a:defRPr>
      </a:lvl4pPr>
      <a:lvl5pPr marL="1310185" indent="-239178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har char="»"/>
        <a:defRPr kumimoji="1" sz="1867">
          <a:solidFill>
            <a:schemeClr val="tx1"/>
          </a:solidFill>
          <a:latin typeface="+mn-lt"/>
          <a:ea typeface="+mn-ea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har char="»"/>
        <a:defRPr kumimoji="1" sz="1867">
          <a:solidFill>
            <a:schemeClr val="tx1"/>
          </a:solidFill>
          <a:latin typeface="+mn-lt"/>
          <a:ea typeface="+mn-ea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har char="»"/>
        <a:defRPr kumimoji="1" sz="1867">
          <a:solidFill>
            <a:schemeClr val="tx1"/>
          </a:solidFill>
          <a:latin typeface="+mn-lt"/>
          <a:ea typeface="+mn-ea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har char="»"/>
        <a:defRPr kumimoji="1" sz="18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87318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7051" y="1042992"/>
            <a:ext cx="10972800" cy="5356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11499851" y="6599216"/>
            <a:ext cx="67733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defRPr/>
            </a:pPr>
            <a:fld id="{1B18DDD6-107B-4ADA-9EBE-7FF28B99E62B}" type="slidenum">
              <a:rPr lang="en-GB" altLang="ja-JP" sz="1100" b="0" i="0">
                <a:solidFill>
                  <a:srgbClr val="808080"/>
                </a:solidFill>
                <a:latin typeface="+mn-ea"/>
                <a:ea typeface="+mn-ea"/>
              </a:rPr>
              <a:pPr algn="r">
                <a:defRPr/>
              </a:pPr>
              <a:t>‹#›</a:t>
            </a:fld>
            <a:endParaRPr lang="en-GB" altLang="ja-JP" sz="1100" b="0" i="0">
              <a:solidFill>
                <a:srgbClr val="808080"/>
              </a:solidFill>
              <a:latin typeface="+mn-ea"/>
              <a:ea typeface="+mn-ea"/>
            </a:endParaRPr>
          </a:p>
        </p:txBody>
      </p:sp>
      <p:pic>
        <p:nvPicPr>
          <p:cNvPr id="8" name="Picture 7" descr="01_corp_brandlogo_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7509" y="258784"/>
            <a:ext cx="1379151" cy="30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129" y="6626826"/>
            <a:ext cx="3309888" cy="23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923" tIns="34459" rIns="68923" bIns="34459">
            <a:spAutoFit/>
          </a:bodyPr>
          <a:lstStyle>
            <a:lvl1pPr algn="ctr" eaLnBrk="0" hangingPunct="0">
              <a:defRPr kumimoji="1"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algn="ctr" eaLnBrk="0" hangingPunct="0">
              <a:defRPr kumimoji="1"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algn="ctr" eaLnBrk="0" hangingPunct="0">
              <a:defRPr kumimoji="1"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algn="ctr" eaLnBrk="0" hangingPunct="0">
              <a:defRPr kumimoji="1"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algn="ctr" eaLnBrk="0" hangingPunct="0">
              <a:defRPr kumimoji="1"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l" eaLnBrk="1" hangingPunct="1">
              <a:spcBef>
                <a:spcPct val="50000"/>
              </a:spcBef>
              <a:defRPr/>
            </a:pPr>
            <a:r>
              <a:rPr lang="en-US" altLang="ja-JP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© 2025 NTT DOCOMO, INC. All Rights Reserved</a:t>
            </a:r>
            <a:r>
              <a:rPr lang="en-US" altLang="ja-JP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Ｐゴシック" pitchFamily="50" charset="-128"/>
                <a:ea typeface="ＭＳ Ｐゴシック" pitchFamily="50" charset="-128"/>
              </a:rPr>
              <a:t>.</a:t>
            </a:r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CA6E0AF4-0041-0746-978B-4C768FCF1F2E}"/>
              </a:ext>
            </a:extLst>
          </p:cNvPr>
          <p:cNvCxnSpPr>
            <a:cxnSpLocks/>
          </p:cNvCxnSpPr>
          <p:nvPr/>
        </p:nvCxnSpPr>
        <p:spPr>
          <a:xfrm>
            <a:off x="83949" y="6627357"/>
            <a:ext cx="120240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Picture 2" descr="C:\Users\AH27184\Desktop\obi.jpg">
            <a:extLst>
              <a:ext uri="{FF2B5EF4-FFF2-40B4-BE49-F238E27FC236}">
                <a16:creationId xmlns:a16="http://schemas.microsoft.com/office/drawing/2014/main" id="{CDC34CDB-149B-23DC-A019-405730AE5A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24" y="765175"/>
            <a:ext cx="11222892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5166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1" r:id="rId1"/>
    <p:sldLayoutId id="2147484152" r:id="rId2"/>
    <p:sldLayoutId id="2147484153" r:id="rId3"/>
    <p:sldLayoutId id="2147484154" r:id="rId4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200" b="1" i="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  <a:cs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169863" indent="-169863" algn="l" rtl="0" eaLnBrk="1" fontAlgn="base" hangingPunct="1">
        <a:spcBef>
          <a:spcPct val="20000"/>
        </a:spcBef>
        <a:spcAft>
          <a:spcPct val="0"/>
        </a:spcAft>
        <a:buClr>
          <a:srgbClr val="CC0033"/>
        </a:buClr>
        <a:buFont typeface="Wingdings" panose="05000000000000000000" pitchFamily="2" charset="2"/>
        <a:buChar char="§"/>
        <a:defRPr kumimoji="1" sz="2800" b="0" i="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1pPr>
      <a:lvl2pPr marL="538163" indent="-1920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b="0" i="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</a:defRPr>
      </a:lvl2pPr>
      <a:lvl3pPr marL="914400" indent="-169863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b="0" i="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</a:defRPr>
      </a:lvl3pPr>
      <a:lvl4pPr marL="1260475" indent="-17621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umimoji="1" sz="1800" b="0" i="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</a:defRPr>
      </a:lvl4pPr>
      <a:lvl5pPr marL="1541463" indent="-169863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800" b="0" i="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8"/>
          <p:cNvSpPr txBox="1">
            <a:spLocks noChangeArrowheads="1"/>
          </p:cNvSpPr>
          <p:nvPr/>
        </p:nvSpPr>
        <p:spPr bwMode="auto">
          <a:xfrm>
            <a:off x="1443732" y="1781972"/>
            <a:ext cx="9304535" cy="2463915"/>
          </a:xfrm>
          <a:prstGeom prst="rect">
            <a:avLst/>
          </a:prstGeom>
          <a:noFill/>
          <a:ln w="25400">
            <a:solidFill>
              <a:srgbClr val="CC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52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52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52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52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52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defRPr/>
            </a:pPr>
            <a:r>
              <a:rPr lang="en-US" altLang="ja-JP" sz="3200" b="1" kern="0" noProof="1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Work split between 3GPP and O-RAN ALLIANCE for 6G coordination</a:t>
            </a:r>
            <a:endParaRPr lang="en-US" altLang="ja-JP" sz="2400" kern="0" noProof="1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サブタイトル 2"/>
          <p:cNvSpPr txBox="1">
            <a:spLocks/>
          </p:cNvSpPr>
          <p:nvPr/>
        </p:nvSpPr>
        <p:spPr>
          <a:xfrm>
            <a:off x="1659849" y="4342805"/>
            <a:ext cx="8942134" cy="17570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600" kern="1200">
                <a:solidFill>
                  <a:srgbClr val="333333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44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28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28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kumimoji="1" lang="it-IT" altLang="ja-JP" sz="20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NTT DOCOMO, AT&amp;T, Boost Mobile Network, Deutsche Telekom, Ericsson, Intel, JMA wireless, Keysight, LG Electronics, </a:t>
            </a:r>
            <a:r>
              <a:rPr lang="it-IT" altLang="ja-JP" sz="2000" b="1" kern="0" noProof="1">
                <a:solidFill>
                  <a:prstClr val="black"/>
                </a:solidFill>
              </a:rPr>
              <a:t>NEC,</a:t>
            </a:r>
            <a:r>
              <a:rPr kumimoji="1" lang="it-IT" altLang="ja-JP" sz="20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 Nokia, NVIDIA,</a:t>
            </a:r>
            <a:r>
              <a:rPr lang="it-IT" altLang="ja-JP" sz="2000" b="1" kern="0" noProof="1">
                <a:solidFill>
                  <a:prstClr val="black"/>
                </a:solidFill>
              </a:rPr>
              <a:t> </a:t>
            </a:r>
            <a:r>
              <a:rPr kumimoji="1" lang="it-IT" altLang="ja-JP" sz="20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Qualcomm, Reliance Jio,</a:t>
            </a:r>
            <a:r>
              <a:rPr lang="ja-JP" altLang="en-US" sz="2000" b="1" kern="0" noProof="1">
                <a:solidFill>
                  <a:prstClr val="black"/>
                </a:solidFill>
              </a:rPr>
              <a:t> </a:t>
            </a:r>
            <a:r>
              <a:rPr kumimoji="1" lang="it-IT" altLang="ja-JP" sz="20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Samsung, </a:t>
            </a:r>
            <a:r>
              <a:rPr kumimoji="1" lang="en-US" altLang="ja-JP" sz="20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SK Telecom, Softbank, </a:t>
            </a:r>
            <a:r>
              <a:rPr kumimoji="1" lang="it-IT" altLang="ja-JP" sz="20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SOLiD, TCS, Telecom Italia, Telefonica, Telstra, TELUS, TNO, </a:t>
            </a:r>
            <a:r>
              <a:rPr kumimoji="1" lang="en-US" altLang="ja-JP" sz="20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US cellular, </a:t>
            </a:r>
            <a:r>
              <a:rPr kumimoji="1" lang="it-IT" altLang="ja-JP" sz="20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Verizon, VIAVI</a:t>
            </a:r>
            <a:endParaRPr kumimoji="1" lang="en-US" altLang="ja-JP" sz="2000" b="1" i="0" u="none" strike="noStrike" kern="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B7B9B4C-D323-2808-F857-3B2DEEA28BE8}"/>
              </a:ext>
            </a:extLst>
          </p:cNvPr>
          <p:cNvSpPr txBox="1"/>
          <p:nvPr/>
        </p:nvSpPr>
        <p:spPr>
          <a:xfrm>
            <a:off x="139700" y="106720"/>
            <a:ext cx="7861300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b="1" dirty="0"/>
              <a:t>3GPP &amp; O-RAN ALLIANCE Joint Workshop</a:t>
            </a:r>
          </a:p>
          <a:p>
            <a:r>
              <a:rPr lang="en-US" altLang="ja-JP" sz="1600" b="1" dirty="0"/>
              <a:t>Sophia Antipolis, France, April 24 – 25, 2025</a:t>
            </a:r>
          </a:p>
          <a:p>
            <a:endParaRPr lang="ja-JP" altLang="en-US" sz="1400" b="1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0D0592E-0B65-77B4-A6ED-DF87F389CE4D}"/>
              </a:ext>
            </a:extLst>
          </p:cNvPr>
          <p:cNvSpPr txBox="1"/>
          <p:nvPr/>
        </p:nvSpPr>
        <p:spPr>
          <a:xfrm>
            <a:off x="9879874" y="1102868"/>
            <a:ext cx="2151017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ja-JP" sz="2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3ORW-250020</a:t>
            </a:r>
            <a:endParaRPr lang="ja-JP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034237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CABBE-C7E6-2748-C33C-B94814625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1A8C66E-7CE9-69B6-63D9-F56EB75EC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2240" noProof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Introduction</a:t>
            </a:r>
            <a:endParaRPr kumimoji="1" lang="ja-JP" altLang="en-US" sz="2240" noProof="1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5FA0B3F-50A3-55EC-DAF2-223CBD897174}"/>
              </a:ext>
            </a:extLst>
          </p:cNvPr>
          <p:cNvSpPr txBox="1"/>
          <p:nvPr/>
        </p:nvSpPr>
        <p:spPr>
          <a:xfrm>
            <a:off x="352425" y="1032934"/>
            <a:ext cx="1133686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3475" indent="-353475" fontAlgn="base">
              <a:spcBef>
                <a:spcPct val="20000"/>
              </a:spcBef>
              <a:spcAft>
                <a:spcPts val="600"/>
              </a:spcAft>
              <a:buClr>
                <a:srgbClr val="CC0033"/>
              </a:buClr>
              <a:buFont typeface="Wingdings" pitchFamily="2" charset="2"/>
              <a:buChar char="n"/>
            </a:pPr>
            <a:r>
              <a:rPr lang="en-US" altLang="ja-JP" sz="2000" dirty="0">
                <a:latin typeface="+mj-lt"/>
                <a:ea typeface="ＭＳ 明朝" panose="02020609040205080304" pitchFamily="17" charset="-128"/>
              </a:rPr>
              <a:t>This contribution presents a joint view from multiple companies to achieve the </a:t>
            </a:r>
            <a:r>
              <a:rPr lang="en-US" altLang="ja-JP" sz="2000" b="1" dirty="0">
                <a:solidFill>
                  <a:schemeClr val="accent1"/>
                </a:solidFill>
                <a:latin typeface="+mj-lt"/>
                <a:ea typeface="ＭＳ 明朝" panose="02020609040205080304" pitchFamily="17" charset="-128"/>
              </a:rPr>
              <a:t>third goal </a:t>
            </a:r>
            <a:r>
              <a:rPr lang="en-US" altLang="ja-JP" sz="2000" dirty="0">
                <a:latin typeface="+mj-lt"/>
                <a:ea typeface="ＭＳ 明朝" panose="02020609040205080304" pitchFamily="17" charset="-128"/>
              </a:rPr>
              <a:t>in the following list of goals for the workshop:</a:t>
            </a:r>
          </a:p>
          <a:p>
            <a:pPr marL="353475" indent="-353475" fontAlgn="base">
              <a:spcBef>
                <a:spcPct val="20000"/>
              </a:spcBef>
              <a:spcAft>
                <a:spcPts val="600"/>
              </a:spcAft>
              <a:buClr>
                <a:srgbClr val="CC0033"/>
              </a:buClr>
              <a:buFont typeface="Wingdings" pitchFamily="2" charset="2"/>
              <a:buChar char="n"/>
            </a:pPr>
            <a:endParaRPr lang="ja-JP" altLang="ja-JP" sz="2000" dirty="0">
              <a:latin typeface="+mj-lt"/>
              <a:ea typeface="ＭＳ 明朝" panose="02020609040205080304" pitchFamily="17" charset="-128"/>
            </a:endParaRPr>
          </a:p>
          <a:p>
            <a:pPr marL="800100" lvl="1" indent="-342900">
              <a:spcAft>
                <a:spcPts val="600"/>
              </a:spcAft>
              <a:buFont typeface="Meiryo UI" panose="020B0604030504040204" pitchFamily="50" charset="-128"/>
              <a:buChar char="￭"/>
            </a:pPr>
            <a:endParaRPr lang="en-US" altLang="ja-JP" sz="500" i="1" dirty="0">
              <a:effectLst/>
              <a:latin typeface="Calibri 見出し"/>
              <a:ea typeface="ＭＳ 明朝" panose="02020609040205080304" pitchFamily="17" charset="-128"/>
            </a:endParaRPr>
          </a:p>
          <a:p>
            <a:pPr marL="800100" lvl="1" indent="-342900">
              <a:spcAft>
                <a:spcPts val="600"/>
              </a:spcAft>
              <a:buFont typeface="Meiryo UI" panose="020B0604030504040204" pitchFamily="50" charset="-128"/>
              <a:buChar char="￭"/>
            </a:pPr>
            <a:r>
              <a:rPr lang="en-US" altLang="ja-JP" sz="2000" i="1" dirty="0">
                <a:effectLst/>
                <a:latin typeface="Calibri 見出し"/>
                <a:ea typeface="ＭＳ 明朝" panose="02020609040205080304" pitchFamily="17" charset="-128"/>
              </a:rPr>
              <a:t>To share high-level information about 3GPP (e.g., structure, 6G schedule, and planned studies at both plenary and working group levels) and O-RAN</a:t>
            </a:r>
            <a:endParaRPr lang="ja-JP" altLang="ja-JP" sz="2000" dirty="0">
              <a:effectLst/>
              <a:latin typeface="Calibri 見出し"/>
              <a:ea typeface="ＭＳ 明朝" panose="02020609040205080304" pitchFamily="17" charset="-128"/>
            </a:endParaRPr>
          </a:p>
          <a:p>
            <a:pPr marL="800100" lvl="1" indent="-342900">
              <a:spcAft>
                <a:spcPts val="600"/>
              </a:spcAft>
              <a:buFont typeface="Meiryo UI" panose="020B0604030504040204" pitchFamily="50" charset="-128"/>
              <a:buChar char="￭"/>
            </a:pPr>
            <a:r>
              <a:rPr lang="en-US" altLang="ja-JP" sz="2000" i="1" dirty="0">
                <a:effectLst/>
                <a:latin typeface="Calibri 見出し"/>
                <a:ea typeface="ＭＳ 明朝" panose="02020609040205080304" pitchFamily="17" charset="-128"/>
              </a:rPr>
              <a:t>To invite contributions regarding interaction and collaboration between 3GPP and O-RAN, including specific areas (e.g., fronthaul, SMO, RIC, etc.) and time planning</a:t>
            </a:r>
            <a:endParaRPr lang="ja-JP" altLang="ja-JP" sz="2000" dirty="0">
              <a:effectLst/>
              <a:latin typeface="Calibri 見出し"/>
              <a:ea typeface="ＭＳ 明朝" panose="02020609040205080304" pitchFamily="17" charset="-128"/>
            </a:endParaRPr>
          </a:p>
          <a:p>
            <a:pPr marL="800100" lvl="1" indent="-342900">
              <a:spcAft>
                <a:spcPts val="600"/>
              </a:spcAft>
              <a:buFont typeface="Meiryo UI" panose="020B0604030504040204" pitchFamily="50" charset="-128"/>
              <a:buChar char="￭"/>
            </a:pPr>
            <a:r>
              <a:rPr lang="en-US" altLang="ja-JP" sz="2000" b="1" i="1" dirty="0">
                <a:solidFill>
                  <a:srgbClr val="FF0000"/>
                </a:solidFill>
                <a:effectLst/>
                <a:latin typeface="Calibri 見出し"/>
                <a:ea typeface="ＭＳ 明朝" panose="02020609040205080304" pitchFamily="17" charset="-128"/>
              </a:rPr>
              <a:t>To establish a high-level understanding of work division between 3GPP and O-RAN, future cooperation (e.g., work planning, means of cooperation, etc.), to avoid any fragmentation or conflict</a:t>
            </a:r>
            <a:endParaRPr lang="ja-JP" altLang="ja-JP" sz="2000" b="1" dirty="0">
              <a:solidFill>
                <a:srgbClr val="FF0000"/>
              </a:solidFill>
              <a:effectLst/>
              <a:latin typeface="Calibri 見出し"/>
              <a:ea typeface="ＭＳ 明朝" panose="02020609040205080304" pitchFamily="17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96A6C09-79F9-6F8E-3461-69377AA165C9}"/>
              </a:ext>
            </a:extLst>
          </p:cNvPr>
          <p:cNvSpPr/>
          <p:nvPr/>
        </p:nvSpPr>
        <p:spPr>
          <a:xfrm>
            <a:off x="600075" y="1982804"/>
            <a:ext cx="11163300" cy="300644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688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0BD9D6-0422-355F-468C-01C040CD4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BC041599-489F-9F0B-76EC-E779D44B39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1"/>
            <a:ext cx="11760200" cy="4753609"/>
          </a:xfrm>
        </p:spPr>
        <p:txBody>
          <a:bodyPr/>
          <a:lstStyle/>
          <a:p>
            <a:pPr>
              <a:spcAft>
                <a:spcPts val="300"/>
              </a:spcAft>
            </a:pPr>
            <a:r>
              <a:rPr lang="en-US" altLang="ja-JP" sz="1700" b="1" u="sng" dirty="0">
                <a:effectLst/>
                <a:latin typeface="+mj-lt"/>
                <a:ea typeface="ＭＳ 明朝" panose="02020609040205080304" pitchFamily="17" charset="-128"/>
              </a:rPr>
              <a:t>General</a:t>
            </a:r>
            <a:endParaRPr lang="ja-JP" altLang="ja-JP" sz="1700" dirty="0">
              <a:effectLst/>
              <a:latin typeface="+mj-lt"/>
              <a:ea typeface="ＭＳ 明朝" panose="02020609040205080304" pitchFamily="17" charset="-128"/>
            </a:endParaRPr>
          </a:p>
          <a:p>
            <a:pPr marL="582077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C0033"/>
              </a:buClr>
              <a:buSzTx/>
              <a:buFont typeface="Meiryo UI" panose="020B0604030504040204" pitchFamily="50" charset="-128"/>
              <a:buChar char="￭"/>
              <a:tabLst/>
              <a:defRPr/>
            </a:pPr>
            <a:r>
              <a:rPr kumimoji="1" lang="en-US" altLang="ja-JP" sz="1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明朝" panose="02020609040205080304" pitchFamily="17" charset="-128"/>
              </a:rPr>
              <a:t>O-RAN aims to transform the RAN to be open, intelligent, virtualized, and fully interoperable. </a:t>
            </a:r>
            <a:endParaRPr kumimoji="1" lang="ja-JP" altLang="ja-JP" sz="1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ＭＳ 明朝" panose="02020609040205080304" pitchFamily="17" charset="-128"/>
            </a:endParaRPr>
          </a:p>
          <a:p>
            <a:pPr marL="582077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C0033"/>
              </a:buClr>
              <a:buSzTx/>
              <a:buFont typeface="Meiryo UI" panose="020B0604030504040204" pitchFamily="50" charset="-128"/>
              <a:buChar char="￭"/>
              <a:tabLst/>
              <a:defRPr/>
            </a:pPr>
            <a:r>
              <a:rPr lang="en-US" altLang="ja-JP" sz="1700" dirty="0">
                <a:effectLst/>
                <a:latin typeface="+mj-lt"/>
                <a:ea typeface="ＭＳ 明朝" panose="02020609040205080304" pitchFamily="17" charset="-128"/>
              </a:rPr>
              <a:t>3GPP defines the </a:t>
            </a:r>
            <a:r>
              <a:rPr lang="en-US" altLang="ja-JP" sz="1700">
                <a:effectLst/>
                <a:latin typeface="+mj-lt"/>
                <a:ea typeface="ＭＳ 明朝" panose="02020609040205080304" pitchFamily="17" charset="-128"/>
              </a:rPr>
              <a:t>6G specifications</a:t>
            </a:r>
            <a:r>
              <a:rPr lang="en-US" altLang="ja-JP" sz="1700" dirty="0">
                <a:effectLst/>
                <a:latin typeface="+mj-lt"/>
                <a:ea typeface="ＭＳ 明朝" panose="02020609040205080304" pitchFamily="17" charset="-128"/>
              </a:rPr>
              <a:t>. </a:t>
            </a:r>
            <a:r>
              <a:rPr kumimoji="1" lang="en-US" altLang="ja-JP" sz="1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明朝" panose="02020609040205080304" pitchFamily="17" charset="-128"/>
              </a:rPr>
              <a:t>O-RAN will complement 3GPP 6G </a:t>
            </a:r>
            <a:r>
              <a:rPr kumimoji="1" lang="en-US" altLang="ja-JP" sz="17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明朝" panose="02020609040205080304" pitchFamily="17" charset="-128"/>
              </a:rPr>
              <a:t>specifications to support its use cases. </a:t>
            </a:r>
            <a:endParaRPr kumimoji="1" lang="ja-JP" altLang="ja-JP" sz="17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ＭＳ 明朝" panose="02020609040205080304" pitchFamily="17" charset="-128"/>
            </a:endParaRPr>
          </a:p>
          <a:p>
            <a:pPr marL="582077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C0033"/>
              </a:buClr>
              <a:buSzTx/>
              <a:buFont typeface="Meiryo UI" panose="020B0604030504040204" pitchFamily="50" charset="-128"/>
              <a:buChar char="￭"/>
              <a:tabLst/>
              <a:defRPr/>
            </a:pPr>
            <a:r>
              <a:rPr kumimoji="1" lang="en-US" altLang="ja-JP" sz="17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明朝" panose="02020609040205080304" pitchFamily="17" charset="-128"/>
              </a:rPr>
              <a:t>O-RAN strives for alignment of its 6G release cycles with 3GPP for timely 6G specification delivery. </a:t>
            </a:r>
            <a:endParaRPr kumimoji="1" lang="ja-JP" altLang="ja-JP" sz="17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ＭＳ 明朝" panose="02020609040205080304" pitchFamily="17" charset="-128"/>
            </a:endParaRPr>
          </a:p>
          <a:p>
            <a:pPr marL="582077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C0033"/>
              </a:buClr>
              <a:buSzTx/>
              <a:buFont typeface="Meiryo UI" panose="020B0604030504040204" pitchFamily="50" charset="-128"/>
              <a:buChar char="￭"/>
              <a:tabLst/>
              <a:defRPr/>
            </a:pPr>
            <a:r>
              <a:rPr kumimoji="1" lang="en-US" altLang="ja-JP" sz="17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明朝" panose="02020609040205080304" pitchFamily="17" charset="-128"/>
              </a:rPr>
              <a:t>3GPP and O-RAN can use LS and company contributions to prevent overlap and ensure consistency between two organizations' specifications.</a:t>
            </a:r>
          </a:p>
          <a:p>
            <a:pPr marL="582077" lvl="1" indent="-342900" fontAlgn="base">
              <a:spcBef>
                <a:spcPct val="20000"/>
              </a:spcBef>
              <a:spcAft>
                <a:spcPts val="300"/>
              </a:spcAft>
              <a:buClr>
                <a:srgbClr val="CC0033"/>
              </a:buClr>
              <a:buFont typeface="Meiryo UI" panose="020B0604030504040204" pitchFamily="50" charset="-128"/>
              <a:buChar char="￭"/>
              <a:defRPr/>
            </a:pPr>
            <a:r>
              <a:rPr lang="en-US" altLang="ja-JP" sz="1700" dirty="0">
                <a:effectLst/>
                <a:latin typeface="+mj-lt"/>
                <a:ea typeface="ＭＳ 明朝" panose="02020609040205080304" pitchFamily="17" charset="-128"/>
              </a:rPr>
              <a:t>3GPP discusses how to address and leverage capabilities specified by O-RAN.</a:t>
            </a:r>
            <a:endParaRPr lang="ja-JP" altLang="ja-JP" sz="1700" dirty="0">
              <a:effectLst/>
              <a:latin typeface="+mj-lt"/>
              <a:ea typeface="ＭＳ 明朝" panose="02020609040205080304" pitchFamily="17" charset="-128"/>
            </a:endParaRPr>
          </a:p>
          <a:p>
            <a:pPr>
              <a:spcAft>
                <a:spcPts val="300"/>
              </a:spcAft>
            </a:pPr>
            <a:r>
              <a:rPr lang="en-US" altLang="ja-JP" sz="1700" b="1" u="sng" dirty="0">
                <a:effectLst/>
                <a:latin typeface="+mj-lt"/>
                <a:ea typeface="ＭＳ 明朝" panose="02020609040205080304" pitchFamily="17" charset="-128"/>
              </a:rPr>
              <a:t>Overall 6G Architecture</a:t>
            </a:r>
            <a:endParaRPr lang="ja-JP" altLang="ja-JP" sz="1700" dirty="0">
              <a:effectLst/>
              <a:latin typeface="+mj-lt"/>
              <a:ea typeface="ＭＳ 明朝" panose="02020609040205080304" pitchFamily="17" charset="-128"/>
            </a:endParaRPr>
          </a:p>
          <a:p>
            <a:pPr marL="582077" lvl="1" indent="-342900">
              <a:spcAft>
                <a:spcPts val="300"/>
              </a:spcAft>
              <a:buFont typeface="Meiryo UI" panose="020B0604030504040204" pitchFamily="50" charset="-128"/>
              <a:buChar char="￭"/>
            </a:pPr>
            <a:r>
              <a:rPr lang="en-US" altLang="ja-JP" sz="1700" dirty="0">
                <a:effectLst/>
                <a:latin typeface="+mj-lt"/>
                <a:ea typeface="ＭＳ 明朝" panose="02020609040205080304" pitchFamily="17" charset="-128"/>
              </a:rPr>
              <a:t>3GPP defines the overall 6G architecture.</a:t>
            </a:r>
            <a:endParaRPr lang="ja-JP" altLang="ja-JP" sz="1700" dirty="0">
              <a:effectLst/>
              <a:latin typeface="+mj-lt"/>
              <a:ea typeface="ＭＳ 明朝" panose="02020609040205080304" pitchFamily="17" charset="-128"/>
            </a:endParaRPr>
          </a:p>
          <a:p>
            <a:pPr marL="582077" lvl="1" indent="-342900">
              <a:spcAft>
                <a:spcPts val="300"/>
              </a:spcAft>
              <a:buFont typeface="Meiryo UI" panose="020B0604030504040204" pitchFamily="50" charset="-128"/>
              <a:buChar char="￭"/>
            </a:pPr>
            <a:r>
              <a:rPr lang="en-US" altLang="ja-JP" sz="1700" dirty="0">
                <a:effectLst/>
                <a:latin typeface="+mj-lt"/>
                <a:ea typeface="ＭＳ 明朝" panose="02020609040205080304" pitchFamily="17" charset="-128"/>
              </a:rPr>
              <a:t>O-RAN updates/creates O-RAN specifications related to 6G based on 3GPP 6G architecture decisions in parallel, where feasible.</a:t>
            </a:r>
            <a:endParaRPr lang="ja-JP" altLang="ja-JP" sz="1700" dirty="0">
              <a:effectLst/>
              <a:latin typeface="+mj-lt"/>
              <a:ea typeface="ＭＳ 明朝" panose="02020609040205080304" pitchFamily="17" charset="-128"/>
            </a:endParaRPr>
          </a:p>
          <a:p>
            <a:pPr>
              <a:spcAft>
                <a:spcPts val="300"/>
              </a:spcAft>
            </a:pPr>
            <a:r>
              <a:rPr lang="en-US" altLang="ja-JP" sz="1700" b="1" u="sng" dirty="0">
                <a:effectLst/>
                <a:latin typeface="+mj-lt"/>
                <a:ea typeface="ＭＳ 明朝" panose="02020609040205080304" pitchFamily="17" charset="-128"/>
              </a:rPr>
              <a:t>Fronthaul</a:t>
            </a:r>
            <a:endParaRPr lang="ja-JP" altLang="ja-JP" sz="1700" dirty="0">
              <a:effectLst/>
              <a:latin typeface="+mj-lt"/>
              <a:ea typeface="ＭＳ 明朝" panose="02020609040205080304" pitchFamily="17" charset="-128"/>
            </a:endParaRPr>
          </a:p>
          <a:p>
            <a:pPr marL="582077" lvl="1" indent="-342900">
              <a:spcAft>
                <a:spcPts val="300"/>
              </a:spcAft>
              <a:buFont typeface="Meiryo UI" panose="020B0604030504040204" pitchFamily="50" charset="-128"/>
              <a:buChar char="￭"/>
            </a:pPr>
            <a:r>
              <a:rPr lang="en-US" altLang="ja-JP" sz="1700" dirty="0">
                <a:effectLst/>
                <a:latin typeface="+mj-lt"/>
                <a:ea typeface="ＭＳ 明朝" panose="02020609040205080304" pitchFamily="17" charset="-128"/>
              </a:rPr>
              <a:t>3GPP defines the 6G air interface.</a:t>
            </a:r>
            <a:endParaRPr lang="ja-JP" altLang="ja-JP" sz="1700" dirty="0">
              <a:effectLst/>
              <a:latin typeface="+mj-lt"/>
              <a:ea typeface="ＭＳ 明朝" panose="02020609040205080304" pitchFamily="17" charset="-128"/>
            </a:endParaRPr>
          </a:p>
          <a:p>
            <a:pPr marL="582077" lvl="1" indent="-342900">
              <a:spcAft>
                <a:spcPts val="300"/>
              </a:spcAft>
              <a:buFont typeface="Meiryo UI" panose="020B0604030504040204" pitchFamily="50" charset="-128"/>
              <a:buChar char="￭"/>
            </a:pPr>
            <a:r>
              <a:rPr lang="en-US" altLang="ja-JP" sz="1700" dirty="0">
                <a:effectLst/>
                <a:latin typeface="+mj-lt"/>
                <a:ea typeface="ＭＳ 明朝" panose="02020609040205080304" pitchFamily="17" charset="-128"/>
              </a:rPr>
              <a:t>O-RAN specifies the fronthaul interface for 6G.</a:t>
            </a:r>
            <a:endParaRPr lang="ja-JP" altLang="ja-JP" sz="1700" dirty="0">
              <a:solidFill>
                <a:srgbClr val="0000FF"/>
              </a:solidFill>
              <a:effectLst/>
              <a:latin typeface="+mj-lt"/>
              <a:ea typeface="ＭＳ 明朝" panose="02020609040205080304" pitchFamily="17" charset="-128"/>
            </a:endParaRP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3E2DE7BF-66F5-71AC-6127-5A6749367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Proposed </a:t>
            </a:r>
            <a:r>
              <a:rPr kumimoji="1" lang="en-US" altLang="ja-JP" dirty="0"/>
              <a:t>work split between 3GPP and O-RAN (1/2)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42680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08CB9A14-FA37-AF3D-7831-0ADFC68D2C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1"/>
            <a:ext cx="11854180" cy="5458417"/>
          </a:xfrm>
        </p:spPr>
        <p:txBody>
          <a:bodyPr/>
          <a:lstStyle/>
          <a:p>
            <a:pPr>
              <a:spcAft>
                <a:spcPts val="300"/>
              </a:spcAft>
            </a:pPr>
            <a:r>
              <a:rPr lang="en-US" altLang="ja-JP" sz="1700" b="1" u="sng" dirty="0">
                <a:effectLst/>
                <a:latin typeface="+mj-lt"/>
                <a:ea typeface="ＭＳ 明朝" panose="02020609040205080304" pitchFamily="17" charset="-128"/>
              </a:rPr>
              <a:t>SMO and Automation</a:t>
            </a:r>
            <a:endParaRPr lang="ja-JP" altLang="ja-JP" sz="1700" dirty="0">
              <a:effectLst/>
              <a:latin typeface="+mj-lt"/>
              <a:ea typeface="ＭＳ 明朝" panose="02020609040205080304" pitchFamily="17" charset="-128"/>
            </a:endParaRPr>
          </a:p>
          <a:p>
            <a:pPr marL="582077" lvl="1" indent="-342900">
              <a:spcAft>
                <a:spcPts val="300"/>
              </a:spcAft>
              <a:buFont typeface="Meiryo UI" panose="020B0604030504040204" pitchFamily="50" charset="-128"/>
              <a:buChar char="￭"/>
            </a:pPr>
            <a:r>
              <a:rPr lang="en-US" altLang="ja-JP" sz="1700" dirty="0">
                <a:effectLst/>
                <a:latin typeface="+mj-lt"/>
                <a:ea typeface="ＭＳ 明朝" panose="02020609040205080304" pitchFamily="17" charset="-128"/>
              </a:rPr>
              <a:t>3GPP evolves the RAN and Core domain management architecture in 6G.</a:t>
            </a:r>
          </a:p>
          <a:p>
            <a:pPr marL="582077" lvl="1" indent="-342900">
              <a:spcAft>
                <a:spcPts val="300"/>
              </a:spcAft>
              <a:buFont typeface="Meiryo UI" panose="020B0604030504040204" pitchFamily="50" charset="-128"/>
              <a:buChar char="￭"/>
            </a:pPr>
            <a:r>
              <a:rPr lang="en-US" altLang="ja-JP" sz="1700" dirty="0">
                <a:effectLst/>
                <a:latin typeface="+mj-lt"/>
                <a:ea typeface="ＭＳ 明朝" panose="02020609040205080304" pitchFamily="17" charset="-128"/>
              </a:rPr>
              <a:t>O-RAN continues to evolve the SMO architecture and services for RAN management systems in 6G</a:t>
            </a:r>
            <a:r>
              <a:rPr lang="en-US" altLang="ja-JP" sz="1700" dirty="0">
                <a:latin typeface="+mj-lt"/>
                <a:ea typeface="ＭＳ 明朝" panose="02020609040205080304" pitchFamily="17" charset="-128"/>
              </a:rPr>
              <a:t>.</a:t>
            </a:r>
            <a:endParaRPr lang="en-US" altLang="ja-JP" sz="1700" dirty="0">
              <a:effectLst/>
              <a:latin typeface="+mj-lt"/>
              <a:ea typeface="ＭＳ 明朝" panose="02020609040205080304" pitchFamily="17" charset="-128"/>
            </a:endParaRPr>
          </a:p>
          <a:p>
            <a:pPr marL="582077" lvl="1" indent="-342900">
              <a:spcAft>
                <a:spcPts val="300"/>
              </a:spcAft>
              <a:buFont typeface="Meiryo UI" panose="020B0604030504040204" pitchFamily="50" charset="-128"/>
              <a:buChar char="￭"/>
            </a:pPr>
            <a:r>
              <a:rPr lang="en-US" altLang="ja-JP" sz="1700" dirty="0">
                <a:effectLst/>
                <a:latin typeface="+mj-lt"/>
                <a:ea typeface="ＭＳ 明朝" panose="02020609040205080304" pitchFamily="17" charset="-128"/>
              </a:rPr>
              <a:t>3GPP and O-RAN align to ensure </a:t>
            </a:r>
            <a:r>
              <a:rPr lang="en-US" altLang="ja-JP" sz="1700" dirty="0">
                <a:latin typeface="+mj-lt"/>
                <a:ea typeface="ＭＳ 明朝" panose="02020609040205080304" pitchFamily="17" charset="-128"/>
              </a:rPr>
              <a:t>unified </a:t>
            </a:r>
            <a:r>
              <a:rPr lang="en-US" altLang="ja-JP" sz="1700" dirty="0">
                <a:effectLst/>
                <a:latin typeface="+mj-lt"/>
                <a:ea typeface="ＭＳ 明朝" panose="02020609040205080304" pitchFamily="17" charset="-128"/>
              </a:rPr>
              <a:t>architecture, services, and NRM.</a:t>
            </a:r>
            <a:endParaRPr lang="ja-JP" altLang="ja-JP" sz="1700" dirty="0">
              <a:effectLst/>
              <a:latin typeface="+mj-lt"/>
              <a:ea typeface="ＭＳ 明朝" panose="02020609040205080304" pitchFamily="17" charset="-128"/>
            </a:endParaRPr>
          </a:p>
          <a:p>
            <a:pPr>
              <a:spcAft>
                <a:spcPts val="300"/>
              </a:spcAft>
            </a:pPr>
            <a:r>
              <a:rPr lang="en-US" altLang="ja-JP" sz="1700" b="1" u="sng" dirty="0">
                <a:effectLst/>
                <a:latin typeface="+mj-lt"/>
                <a:ea typeface="ＭＳ 明朝" panose="02020609040205080304" pitchFamily="17" charset="-128"/>
              </a:rPr>
              <a:t>Intelligence (incl. AI/ML)</a:t>
            </a:r>
            <a:endParaRPr lang="ja-JP" altLang="ja-JP" sz="1700" dirty="0">
              <a:effectLst/>
              <a:latin typeface="+mj-lt"/>
              <a:ea typeface="ＭＳ 明朝" panose="02020609040205080304" pitchFamily="17" charset="-128"/>
            </a:endParaRPr>
          </a:p>
          <a:p>
            <a:pPr marL="582077" lvl="1" indent="-342900">
              <a:spcAft>
                <a:spcPts val="300"/>
              </a:spcAft>
              <a:buFont typeface="Meiryo UI" panose="020B0604030504040204" pitchFamily="50" charset="-128"/>
              <a:buChar char="￭"/>
            </a:pPr>
            <a:r>
              <a:rPr lang="en-US" altLang="ja-JP" sz="1700" dirty="0">
                <a:effectLst/>
                <a:latin typeface="+mj-lt"/>
                <a:ea typeface="ＭＳ 明朝" panose="02020609040205080304" pitchFamily="17" charset="-128"/>
              </a:rPr>
              <a:t>3GPP specifies an AI/ML architecture and related LCM aspects that enable an operator to support AI/ML use cases across CN, RAN, OAM, and UE.</a:t>
            </a:r>
            <a:endParaRPr lang="ja-JP" altLang="ja-JP" sz="1700" dirty="0">
              <a:effectLst/>
              <a:latin typeface="+mj-lt"/>
              <a:ea typeface="ＭＳ 明朝" panose="02020609040205080304" pitchFamily="17" charset="-128"/>
            </a:endParaRPr>
          </a:p>
          <a:p>
            <a:pPr marL="582077" lvl="1" indent="-342900">
              <a:spcAft>
                <a:spcPts val="300"/>
              </a:spcAft>
              <a:buFont typeface="Meiryo UI" panose="020B0604030504040204" pitchFamily="50" charset="-128"/>
              <a:buChar char="￭"/>
            </a:pPr>
            <a:r>
              <a:rPr lang="en-US" altLang="ja-JP" sz="1700" dirty="0">
                <a:effectLst/>
                <a:latin typeface="+mj-lt"/>
                <a:ea typeface="ＭＳ 明朝" panose="02020609040205080304" pitchFamily="17" charset="-128"/>
              </a:rPr>
              <a:t>O-RAN aligns with the 3GPP specified AI/ML architecture and functional frameworks and strives for consistent data management and LCM aspects aligned across both organizations.</a:t>
            </a:r>
            <a:endParaRPr lang="ja-JP" altLang="ja-JP" sz="1700" dirty="0">
              <a:effectLst/>
              <a:latin typeface="+mj-lt"/>
              <a:ea typeface="ＭＳ 明朝" panose="02020609040205080304" pitchFamily="17" charset="-128"/>
            </a:endParaRPr>
          </a:p>
          <a:p>
            <a:pPr marL="582077" lvl="1" indent="-342900">
              <a:spcAft>
                <a:spcPts val="300"/>
              </a:spcAft>
              <a:buFont typeface="Meiryo UI" panose="020B0604030504040204" pitchFamily="50" charset="-128"/>
              <a:buChar char="￭"/>
            </a:pPr>
            <a:r>
              <a:rPr lang="en-US" altLang="ja-JP" sz="1700" dirty="0">
                <a:effectLst/>
                <a:latin typeface="+mj-lt"/>
                <a:ea typeface="ＭＳ 明朝" panose="02020609040205080304" pitchFamily="17" charset="-128"/>
              </a:rPr>
              <a:t>O-RAN leads the development of additional complementary AI/ML services and automation use cases.</a:t>
            </a:r>
            <a:endParaRPr lang="ja-JP" altLang="ja-JP" sz="1700" dirty="0">
              <a:effectLst/>
              <a:latin typeface="+mj-lt"/>
              <a:ea typeface="ＭＳ 明朝" panose="02020609040205080304" pitchFamily="17" charset="-128"/>
            </a:endParaRPr>
          </a:p>
          <a:p>
            <a:pPr>
              <a:spcAft>
                <a:spcPts val="300"/>
              </a:spcAft>
            </a:pPr>
            <a:r>
              <a:rPr lang="en-US" altLang="ja-JP" sz="1700" b="1" u="sng" dirty="0">
                <a:effectLst/>
                <a:latin typeface="+mj-lt"/>
                <a:ea typeface="ＭＳ 明朝" panose="02020609040205080304" pitchFamily="17" charset="-128"/>
              </a:rPr>
              <a:t>Cloud</a:t>
            </a:r>
            <a:endParaRPr lang="ja-JP" altLang="ja-JP" sz="1700" dirty="0">
              <a:effectLst/>
              <a:latin typeface="+mj-lt"/>
              <a:ea typeface="ＭＳ 明朝" panose="02020609040205080304" pitchFamily="17" charset="-128"/>
            </a:endParaRPr>
          </a:p>
          <a:p>
            <a:pPr marL="582077" lvl="1" indent="-342900">
              <a:spcAft>
                <a:spcPts val="300"/>
              </a:spcAft>
              <a:buFont typeface="Meiryo UI" panose="020B0604030504040204" pitchFamily="50" charset="-128"/>
              <a:buChar char="￭"/>
            </a:pPr>
            <a:r>
              <a:rPr lang="en-US" altLang="ja-JP" sz="1700" kern="0" dirty="0">
                <a:latin typeface="+mj-lt"/>
                <a:ea typeface="ＭＳ 明朝" panose="02020609040205080304" pitchFamily="17" charset="-128"/>
              </a:rPr>
              <a:t>Cloudification of network functions and cloud infrastructure management aspects are expected to be out-of-scope for 3GPP.</a:t>
            </a:r>
            <a:endParaRPr lang="ja-JP" altLang="ja-JP" sz="1700" kern="0" dirty="0">
              <a:latin typeface="+mj-lt"/>
              <a:ea typeface="ＭＳ 明朝" panose="02020609040205080304" pitchFamily="17" charset="-128"/>
            </a:endParaRPr>
          </a:p>
          <a:p>
            <a:pPr marL="582077" lvl="1" indent="-342900">
              <a:spcAft>
                <a:spcPts val="300"/>
              </a:spcAft>
              <a:buFont typeface="Meiryo UI" panose="020B0604030504040204" pitchFamily="50" charset="-128"/>
              <a:buChar char="￭"/>
            </a:pPr>
            <a:r>
              <a:rPr lang="en-US" altLang="ja-JP" sz="1700" kern="0" dirty="0">
                <a:latin typeface="+mj-lt"/>
                <a:ea typeface="ＭＳ 明朝" panose="02020609040205080304" pitchFamily="17" charset="-128"/>
              </a:rPr>
              <a:t>O-RAN specifies cloudification of network functions and cloud infrastructure management aspects.</a:t>
            </a:r>
          </a:p>
          <a:p>
            <a:pPr marL="582077" lvl="1" indent="-342900">
              <a:spcAft>
                <a:spcPts val="300"/>
              </a:spcAft>
              <a:buFont typeface="Meiryo UI" panose="020B0604030504040204" pitchFamily="50" charset="-128"/>
              <a:buChar char="￭"/>
            </a:pPr>
            <a:r>
              <a:rPr lang="en-US" altLang="ja-JP" sz="1700" kern="0" dirty="0">
                <a:latin typeface="+mj-lt"/>
                <a:ea typeface="ＭＳ 明朝" panose="02020609040205080304" pitchFamily="17" charset="-128"/>
              </a:rPr>
              <a:t>O-RAN evolves SMO management of the cloud infrastructure and deployment in 6G.</a:t>
            </a:r>
            <a:endParaRPr lang="ja-JP" altLang="ja-JP" sz="1700" kern="0" dirty="0">
              <a:latin typeface="+mj-lt"/>
              <a:ea typeface="ＭＳ 明朝" panose="02020609040205080304" pitchFamily="17" charset="-128"/>
            </a:endParaRPr>
          </a:p>
          <a:p>
            <a:pPr>
              <a:spcAft>
                <a:spcPts val="300"/>
              </a:spcAft>
            </a:pPr>
            <a:r>
              <a:rPr lang="en-US" altLang="ja-JP" sz="1700" b="1" u="sng" dirty="0">
                <a:effectLst/>
                <a:latin typeface="+mj-lt"/>
                <a:ea typeface="ＭＳ 明朝" panose="02020609040205080304" pitchFamily="17" charset="-128"/>
              </a:rPr>
              <a:t>Security</a:t>
            </a:r>
            <a:endParaRPr lang="ja-JP" altLang="ja-JP" sz="1700" dirty="0">
              <a:effectLst/>
              <a:latin typeface="+mj-lt"/>
              <a:ea typeface="ＭＳ 明朝" panose="02020609040205080304" pitchFamily="17" charset="-128"/>
            </a:endParaRPr>
          </a:p>
          <a:p>
            <a:pPr marL="582077" lvl="1" indent="-342900">
              <a:spcAft>
                <a:spcPts val="300"/>
              </a:spcAft>
              <a:buFont typeface="Meiryo UI" panose="020B0604030504040204" pitchFamily="50" charset="-128"/>
              <a:buChar char="￭"/>
            </a:pPr>
            <a:r>
              <a:rPr lang="en-US" altLang="ja-JP" sz="1700" dirty="0">
                <a:effectLst/>
                <a:latin typeface="+mj-lt"/>
                <a:ea typeface="ＭＳ 明朝" panose="02020609040205080304" pitchFamily="17" charset="-128"/>
              </a:rPr>
              <a:t>3GPP and O-RAN strive to define a consistent 6G security architecture with complementary capabilities</a:t>
            </a:r>
            <a:endParaRPr lang="ja-JP" altLang="ja-JP" sz="1700" dirty="0">
              <a:effectLst/>
              <a:latin typeface="+mj-lt"/>
              <a:ea typeface="ＭＳ 明朝" panose="02020609040205080304" pitchFamily="17" charset="-128"/>
            </a:endParaRP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0A41BE8C-71AA-0435-E260-0ED7E219C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solidFill>
                  <a:schemeClr val="tx1"/>
                </a:solidFill>
              </a:rPr>
              <a:t>Proposed </a:t>
            </a:r>
            <a:r>
              <a:rPr kumimoji="1" lang="en-US" altLang="ja-JP" dirty="0"/>
              <a:t>work split between 3GPP and O-RAN (2/2)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5678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51120-E18A-6967-6D50-1BA3772B53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6ED298E0-F997-D38B-F9F3-C8D6CAF188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928" y="1059120"/>
            <a:ext cx="11332144" cy="2369880"/>
          </a:xfrm>
        </p:spPr>
        <p:txBody>
          <a:bodyPr/>
          <a:lstStyle/>
          <a:p>
            <a:pPr marL="342900" lvl="0" indent="-342900" algn="just">
              <a:buFont typeface="Wingdings" panose="05000000000000000000" pitchFamily="2" charset="2"/>
              <a:buChar char=""/>
            </a:pPr>
            <a:r>
              <a:rPr lang="en-US" altLang="ja-JP" sz="2000" dirty="0">
                <a:effectLst/>
                <a:latin typeface="+mj-lt"/>
                <a:ea typeface="游ゴシック" panose="020B0400000000000000" pitchFamily="50" charset="-128"/>
                <a:cs typeface="ＭＳ Ｐゴシック" panose="020B0600070205080204" pitchFamily="50" charset="-128"/>
              </a:rPr>
              <a:t>This document presents a collaborative view aimed at developing a cohesive 6G ecosystem. By defining the roles and responsibilities of each organization, this approach seeks to </a:t>
            </a:r>
            <a:r>
              <a:rPr lang="en-US" altLang="ja-JP" sz="2000" b="1" dirty="0">
                <a:solidFill>
                  <a:schemeClr val="accent1"/>
                </a:solidFill>
                <a:effectLst/>
                <a:latin typeface="+mj-lt"/>
                <a:ea typeface="游ゴシック" panose="020B0400000000000000" pitchFamily="50" charset="-128"/>
                <a:cs typeface="ＭＳ Ｐゴシック" panose="020B0600070205080204" pitchFamily="50" charset="-128"/>
              </a:rPr>
              <a:t>leverage the strengths of both organizations to streamline development and minimize fragmentation or conflict.</a:t>
            </a:r>
          </a:p>
          <a:p>
            <a:pPr marL="342900" lvl="0" indent="-342900" algn="just">
              <a:buFont typeface="Wingdings" panose="05000000000000000000" pitchFamily="2" charset="2"/>
              <a:buChar char=""/>
            </a:pPr>
            <a:endParaRPr lang="en-US" altLang="ja-JP" sz="2000" dirty="0">
              <a:effectLst/>
              <a:latin typeface="+mj-lt"/>
              <a:ea typeface="游ゴシック" panose="020B0400000000000000" pitchFamily="50" charset="-128"/>
              <a:cs typeface="ＭＳ Ｐゴシック" panose="020B0600070205080204" pitchFamily="50" charset="-128"/>
            </a:endParaRPr>
          </a:p>
          <a:p>
            <a:pPr marL="342900" lvl="0" indent="-342900" algn="just">
              <a:buFont typeface="Wingdings" panose="05000000000000000000" pitchFamily="2" charset="2"/>
              <a:buChar char=""/>
            </a:pPr>
            <a:r>
              <a:rPr lang="en-US" altLang="ja-JP" sz="2000" dirty="0">
                <a:effectLst/>
                <a:latin typeface="+mj-lt"/>
                <a:ea typeface="游ゴシック" panose="020B0400000000000000" pitchFamily="50" charset="-128"/>
                <a:cs typeface="ＭＳ Ｐゴシック" panose="020B0600070205080204" pitchFamily="50" charset="-128"/>
              </a:rPr>
              <a:t>The focus is on aligning key areas such as architectural frameworks, interfaces, management systems, AI/ML, and security capabilities. Through cooperation, </a:t>
            </a:r>
            <a:r>
              <a:rPr lang="en-US" altLang="ja-JP" sz="2000" b="1" dirty="0">
                <a:solidFill>
                  <a:schemeClr val="accent1"/>
                </a:solidFill>
                <a:effectLst/>
                <a:latin typeface="+mj-lt"/>
                <a:ea typeface="游ゴシック" panose="020B0400000000000000" pitchFamily="50" charset="-128"/>
                <a:cs typeface="ＭＳ Ｐゴシック" panose="020B0600070205080204" pitchFamily="50" charset="-128"/>
              </a:rPr>
              <a:t>3GPP and O-RAN aim to establish a common understanding that supports the success of 6G</a:t>
            </a:r>
            <a:r>
              <a:rPr lang="en-US" altLang="ja-JP" sz="2000" dirty="0">
                <a:effectLst/>
                <a:latin typeface="+mj-lt"/>
                <a:ea typeface="游ゴシック" panose="020B0400000000000000" pitchFamily="50" charset="-128"/>
                <a:cs typeface="ＭＳ Ｐゴシック" panose="020B0600070205080204" pitchFamily="50" charset="-128"/>
              </a:rPr>
              <a:t>.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A33CA4B0-92A2-7B7F-28C6-0CB149233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951914092"/>
      </p:ext>
    </p:extLst>
  </p:cSld>
  <p:clrMapOvr>
    <a:masterClrMapping/>
  </p:clrMapOvr>
</p:sld>
</file>

<file path=ppt/theme/theme1.xml><?xml version="1.0" encoding="utf-8"?>
<a:theme xmlns:a="http://schemas.openxmlformats.org/drawingml/2006/main" name="3_NTT_master_page">
  <a:themeElements>
    <a:clrScheme name="Custom 2">
      <a:dk1>
        <a:srgbClr val="000000"/>
      </a:dk1>
      <a:lt1>
        <a:srgbClr val="FFFFFF"/>
      </a:lt1>
      <a:dk2>
        <a:srgbClr val="C8C8C8"/>
      </a:dk2>
      <a:lt2>
        <a:srgbClr val="656E71"/>
      </a:lt2>
      <a:accent1>
        <a:srgbClr val="001973"/>
      </a:accent1>
      <a:accent2>
        <a:srgbClr val="0072BC"/>
      </a:accent2>
      <a:accent3>
        <a:srgbClr val="0FC8F2"/>
      </a:accent3>
      <a:accent4>
        <a:srgbClr val="2CD5B6"/>
      </a:accent4>
      <a:accent5>
        <a:srgbClr val="008770"/>
      </a:accent5>
      <a:accent6>
        <a:srgbClr val="DB3D23"/>
      </a:accent6>
      <a:hlink>
        <a:srgbClr val="0784C1"/>
      </a:hlink>
      <a:folHlink>
        <a:srgbClr val="0784C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12700">
          <a:noFill/>
        </a:ln>
        <a:effectLst/>
      </a:spPr>
      <a:bodyPr lIns="36000" tIns="36000" rIns="36000" bIns="36000" anchor="ctr"/>
      <a:lstStyle>
        <a:defPPr algn="ctr" fontAlgn="auto">
          <a:lnSpc>
            <a:spcPct val="110000"/>
          </a:lnSpc>
          <a:spcBef>
            <a:spcPts val="200"/>
          </a:spcBef>
          <a:spcAft>
            <a:spcPts val="200"/>
          </a:spcAft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 Guidelines_26 02 2014_v4" id="{0BC10357-EC50-4911-A748-C21717FBD21B}" vid="{E9D06FB4-3EBD-4EE0-910D-62CBDA6F397E}"/>
    </a:ext>
  </a:extLst>
</a:theme>
</file>

<file path=ppt/theme/theme2.xml><?xml version="1.0" encoding="utf-8"?>
<a:theme xmlns:a="http://schemas.openxmlformats.org/drawingml/2006/main" name="1_テーマ1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テーマ1" id="{5880BA53-0037-46E0-A62E-A8C9070E8866}" vid="{52F7F9EC-1F94-4959-8115-D4051C1545F4}"/>
    </a:ext>
  </a:extLst>
</a:theme>
</file>

<file path=ppt/theme/theme3.xml><?xml version="1.0" encoding="utf-8"?>
<a:theme xmlns:a="http://schemas.openxmlformats.org/drawingml/2006/main" name="テーマ1">
  <a:themeElements>
    <a:clrScheme name="ユーザー定義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CC0033"/>
      </a:accent6>
      <a:hlink>
        <a:srgbClr val="0563C1"/>
      </a:hlink>
      <a:folHlink>
        <a:srgbClr val="954F72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テーマ1" id="{5880BA53-0037-46E0-A62E-A8C9070E8866}" vid="{52F7F9EC-1F94-4959-8115-D4051C1545F4}"/>
    </a:ext>
  </a:extLst>
</a:theme>
</file>

<file path=ppt/theme/theme4.xml><?xml version="1.0" encoding="utf-8"?>
<a:theme xmlns:a="http://schemas.openxmlformats.org/drawingml/2006/main" name="2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4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CCECFF"/>
        </a:solidFill>
        <a:ln>
          <a:solidFill>
            <a:schemeClr val="tx1"/>
          </a:solidFill>
        </a:ln>
      </a:spPr>
      <a:bodyPr rtlCol="0" anchor="ctr"/>
      <a:lstStyle>
        <a:defPPr algn="ctr">
          <a:defRPr kumimoji="1" dirty="0" smtClean="0">
            <a:solidFill>
              <a:schemeClr val="tx1"/>
            </a:solidFill>
            <a:latin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 bwMode="auto">
        <a:noFill/>
        <a:ln w="9525">
          <a:noFill/>
          <a:miter lim="800000"/>
          <a:headEnd/>
          <a:tailEnd/>
        </a:ln>
      </a:spPr>
      <a:bodyPr wrap="square" rtlCol="0">
        <a:spAutoFit/>
      </a:bodyPr>
      <a:lstStyle>
        <a:defPPr marR="0" algn="l" defTabSz="914400" eaLnBrk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tabLst/>
          <a:defRPr kumimoji="1" sz="1600" i="0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cs typeface="+mn-cs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a17c3e6-07a6-4643-9e59-54116e2d4fc1">
      <Terms xmlns="http://schemas.microsoft.com/office/infopath/2007/PartnerControls"/>
    </lcf76f155ced4ddcb4097134ff3c332f>
    <TaxCatchAll xmlns="e5f7aa61-fa10-422d-839b-18694c0b9b1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2AAC06B1281134785A6C31D7099E390" ma:contentTypeVersion="15" ma:contentTypeDescription="新しいドキュメントを作成します。" ma:contentTypeScope="" ma:versionID="e261ffb762f29498f8afd6d325941033">
  <xsd:schema xmlns:xsd="http://www.w3.org/2001/XMLSchema" xmlns:xs="http://www.w3.org/2001/XMLSchema" xmlns:p="http://schemas.microsoft.com/office/2006/metadata/properties" xmlns:ns2="ca17c3e6-07a6-4643-9e59-54116e2d4fc1" xmlns:ns3="e5f7aa61-fa10-422d-839b-18694c0b9b14" targetNamespace="http://schemas.microsoft.com/office/2006/metadata/properties" ma:root="true" ma:fieldsID="3f54f4fd38445fea0ef6fd1e046902e1" ns2:_="" ns3:_="">
    <xsd:import namespace="ca17c3e6-07a6-4643-9e59-54116e2d4fc1"/>
    <xsd:import namespace="e5f7aa61-fa10-422d-839b-18694c0b9b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17c3e6-07a6-4643-9e59-54116e2d4f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画像タグ" ma:readOnly="false" ma:fieldId="{5cf76f15-5ced-4ddc-b409-7134ff3c332f}" ma:taxonomyMulti="true" ma:sspId="58bcffe4-a5d5-46f5-b606-a4128d66b0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f7aa61-fa10-422d-839b-18694c0b9b14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d347ff08-6ed9-4aa9-870a-70283ac66995}" ma:internalName="TaxCatchAll" ma:showField="CatchAllData" ma:web="e5f7aa61-fa10-422d-839b-18694c0b9b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33B5250-532B-4A89-8D61-5EDCCBEB4F5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E8F78DC-BB00-4286-A7DB-B8A8C4DDA504}">
  <ds:schemaRefs>
    <ds:schemaRef ds:uri="http://www.w3.org/XML/1998/namespace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ca17c3e6-07a6-4643-9e59-54116e2d4fc1"/>
    <ds:schemaRef ds:uri="http://schemas.microsoft.com/office/2006/metadata/properties"/>
    <ds:schemaRef ds:uri="e5f7aa61-fa10-422d-839b-18694c0b9b14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0AA36BE3-4D2D-4EE0-9479-065BC2746D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a17c3e6-07a6-4643-9e59-54116e2d4fc1"/>
    <ds:schemaRef ds:uri="e5f7aa61-fa10-422d-839b-18694c0b9b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6786d483-f51b-44bd-b40a-6fe409a5265e}" enabled="0" method="" siteId="{6786d483-f51b-44bd-b40a-6fe409a5265e}" removed="1"/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643</Words>
  <Application>Microsoft Office PowerPoint</Application>
  <PresentationFormat>ワイド画面</PresentationFormat>
  <Paragraphs>46</Paragraphs>
  <Slides>5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4</vt:i4>
      </vt:variant>
      <vt:variant>
        <vt:lpstr>スライド タイトル</vt:lpstr>
      </vt:variant>
      <vt:variant>
        <vt:i4>5</vt:i4>
      </vt:variant>
    </vt:vector>
  </HeadingPairs>
  <TitlesOfParts>
    <vt:vector size="19" baseType="lpstr">
      <vt:lpstr>Calibri 見出し</vt:lpstr>
      <vt:lpstr>Meiryo UI</vt:lpstr>
      <vt:lpstr>ＭＳ Ｐゴシック</vt:lpstr>
      <vt:lpstr>游ゴシック</vt:lpstr>
      <vt:lpstr>arial</vt:lpstr>
      <vt:lpstr>arial</vt:lpstr>
      <vt:lpstr>Calibri</vt:lpstr>
      <vt:lpstr>Segoe UI</vt:lpstr>
      <vt:lpstr>Times New Roman</vt:lpstr>
      <vt:lpstr>Wingdings</vt:lpstr>
      <vt:lpstr>3_NTT_master_page</vt:lpstr>
      <vt:lpstr>1_テーマ1</vt:lpstr>
      <vt:lpstr>テーマ1</vt:lpstr>
      <vt:lpstr>2_標準デザイン</vt:lpstr>
      <vt:lpstr>PowerPoint プレゼンテーション</vt:lpstr>
      <vt:lpstr>Introduction</vt:lpstr>
      <vt:lpstr>Proposed work split between 3GPP and O-RAN (1/2)</vt:lpstr>
      <vt:lpstr>Proposed work split between 3GPP and O-RAN (2/2)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17</cp:revision>
  <dcterms:created xsi:type="dcterms:W3CDTF">2023-11-07T12:37:02Z</dcterms:created>
  <dcterms:modified xsi:type="dcterms:W3CDTF">2025-04-17T09:15:24Z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bb4fa5d-3ac5-4415-967c-34900a0e1c6f_SiteId">
    <vt:lpwstr>a629ef32-67ba-47a6-8eb3-ec43935644fc</vt:lpwstr>
  </property>
  <property fmtid="{D5CDD505-2E9C-101B-9397-08002B2CF9AE}" pid="3" name="MediaServiceImageTags">
    <vt:lpwstr/>
  </property>
  <property fmtid="{D5CDD505-2E9C-101B-9397-08002B2CF9AE}" pid="4" name="MSIP_Label_dbb4fa5d-3ac5-4415-967c-34900a0e1c6f_Method">
    <vt:lpwstr>Privileged</vt:lpwstr>
  </property>
  <property fmtid="{D5CDD505-2E9C-101B-9397-08002B2CF9AE}" pid="5" name="ContentTypeId">
    <vt:lpwstr>0x01010062AAC06B1281134785A6C31D7099E390</vt:lpwstr>
  </property>
  <property fmtid="{D5CDD505-2E9C-101B-9397-08002B2CF9AE}" pid="6" name="MSIP_Label_dbb4fa5d-3ac5-4415-967c-34900a0e1c6f_Enabled">
    <vt:lpwstr>true</vt:lpwstr>
  </property>
  <property fmtid="{D5CDD505-2E9C-101B-9397-08002B2CF9AE}" pid="7" name="MSIP_Label_dbb4fa5d-3ac5-4415-967c-34900a0e1c6f_ContentBits">
    <vt:lpwstr>0</vt:lpwstr>
  </property>
  <property fmtid="{D5CDD505-2E9C-101B-9397-08002B2CF9AE}" pid="8" name="MSIP_Label_dbb4fa5d-3ac5-4415-967c-34900a0e1c6f_Name">
    <vt:lpwstr>dbb4fa5d-3ac5-4415-967c-34900a0e1c6f</vt:lpwstr>
  </property>
  <property fmtid="{D5CDD505-2E9C-101B-9397-08002B2CF9AE}" pid="9" name="MSIP_Label_dbb4fa5d-3ac5-4415-967c-34900a0e1c6f_ActionId">
    <vt:lpwstr>efc24ef6-214f-4b3b-87d5-407692d482d6</vt:lpwstr>
  </property>
  <property fmtid="{D5CDD505-2E9C-101B-9397-08002B2CF9AE}" pid="10" name="MSIP_Label_dbb4fa5d-3ac5-4415-967c-34900a0e1c6f_SetDate">
    <vt:lpwstr>2022-04-18T06:50:40Z</vt:lpwstr>
  </property>
</Properties>
</file>