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Lst>
  <p:notesMasterIdLst>
    <p:notesMasterId r:id="rId33"/>
  </p:notesMasterIdLst>
  <p:sldIdLst>
    <p:sldId id="434" r:id="rId3"/>
    <p:sldId id="258" r:id="rId4"/>
    <p:sldId id="2147480967" r:id="rId5"/>
    <p:sldId id="2147480950" r:id="rId6"/>
    <p:sldId id="2147480984" r:id="rId7"/>
    <p:sldId id="2147480977" r:id="rId8"/>
    <p:sldId id="259" r:id="rId9"/>
    <p:sldId id="2147480973" r:id="rId10"/>
    <p:sldId id="2147480983" r:id="rId11"/>
    <p:sldId id="262" r:id="rId12"/>
    <p:sldId id="2147480969" r:id="rId13"/>
    <p:sldId id="260" r:id="rId14"/>
    <p:sldId id="2147480966" r:id="rId15"/>
    <p:sldId id="261" r:id="rId16"/>
    <p:sldId id="268" r:id="rId17"/>
    <p:sldId id="269" r:id="rId18"/>
    <p:sldId id="265" r:id="rId19"/>
    <p:sldId id="2147480972" r:id="rId20"/>
    <p:sldId id="2147480975" r:id="rId21"/>
    <p:sldId id="2147480971" r:id="rId22"/>
    <p:sldId id="2147480982" r:id="rId23"/>
    <p:sldId id="2147480968" r:id="rId24"/>
    <p:sldId id="2147480976" r:id="rId25"/>
    <p:sldId id="2147480970" r:id="rId26"/>
    <p:sldId id="2147480974" r:id="rId27"/>
    <p:sldId id="2147480985" r:id="rId28"/>
    <p:sldId id="2147480986" r:id="rId29"/>
    <p:sldId id="2147480987" r:id="rId30"/>
    <p:sldId id="292" r:id="rId31"/>
    <p:sldId id="2147480988"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E886BED-F912-A953-C87C-7B5AE8295CE8}" name="Richard Burbidge" initials="RB" userId="Richard Burbidge"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D6A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4277" autoAdjust="0"/>
    <p:restoredTop sz="94660"/>
  </p:normalViewPr>
  <p:slideViewPr>
    <p:cSldViewPr snapToGrid="0">
      <p:cViewPr varScale="1">
        <p:scale>
          <a:sx n="71" d="100"/>
          <a:sy n="71" d="100"/>
        </p:scale>
        <p:origin x="440" y="44"/>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notesViewPr>
    <p:cSldViewPr snapToGrid="0">
      <p:cViewPr varScale="1">
        <p:scale>
          <a:sx n="54" d="100"/>
          <a:sy n="54" d="100"/>
        </p:scale>
        <p:origin x="2564" y="4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microsoft.com/office/2018/10/relationships/authors" Target="author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701C7CC-1238-454C-88DA-18EFC4F522B9}" type="datetimeFigureOut">
              <a:rPr lang="en-US" smtClean="0"/>
              <a:t>3/10/2025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9684659-B89C-43AB-82B2-9E3786229A62}" type="slidenum">
              <a:rPr lang="en-US" smtClean="0"/>
              <a:t>‹#›</a:t>
            </a:fld>
            <a:endParaRPr lang="en-US"/>
          </a:p>
        </p:txBody>
      </p:sp>
    </p:spTree>
    <p:extLst>
      <p:ext uri="{BB962C8B-B14F-4D97-AF65-F5344CB8AC3E}">
        <p14:creationId xmlns:p14="http://schemas.microsoft.com/office/powerpoint/2010/main" val="16880913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l" defTabSz="1219169" rtl="0" eaLnBrk="1" fontAlgn="auto" latinLnBrk="0" hangingPunct="0">
              <a:lnSpc>
                <a:spcPct val="90000"/>
              </a:lnSpc>
              <a:spcBef>
                <a:spcPts val="2250"/>
              </a:spcBef>
              <a:spcAft>
                <a:spcPts val="0"/>
              </a:spcAft>
              <a:buClrTx/>
              <a:buSzTx/>
              <a:buFontTx/>
              <a:buNone/>
              <a:tabLst/>
              <a:defRPr/>
            </a:pPr>
            <a:fld id="{0EFD39E0-52DC-4E29-9B33-7D479C89A1F8}" type="slidenum">
              <a:rPr kumimoji="0" lang="en-US" sz="2400" b="0" i="0" u="none" strike="noStrike" kern="0" cap="none" spc="0" normalizeH="0" baseline="0" noProof="0" smtClean="0">
                <a:ln>
                  <a:noFill/>
                </a:ln>
                <a:solidFill>
                  <a:srgbClr val="000000"/>
                </a:solidFill>
                <a:effectLst/>
                <a:uLnTx/>
                <a:uFillTx/>
                <a:latin typeface="Helvetica Neue"/>
                <a:sym typeface="Helvetica Neue"/>
              </a:rPr>
              <a:pPr marL="0" marR="0" lvl="0" indent="0" algn="l" defTabSz="1219169" rtl="0" eaLnBrk="1" fontAlgn="auto" latinLnBrk="0" hangingPunct="0">
                <a:lnSpc>
                  <a:spcPct val="90000"/>
                </a:lnSpc>
                <a:spcBef>
                  <a:spcPts val="2250"/>
                </a:spcBef>
                <a:spcAft>
                  <a:spcPts val="0"/>
                </a:spcAft>
                <a:buClrTx/>
                <a:buSzTx/>
                <a:buFontTx/>
                <a:buNone/>
                <a:tabLst/>
                <a:defRPr/>
              </a:pPr>
              <a:t>28</a:t>
            </a:fld>
            <a:endParaRPr kumimoji="0" lang="en-US" sz="2400" b="0" i="0" u="none" strike="noStrike" kern="0" cap="none" spc="0" normalizeH="0" baseline="0" noProof="0">
              <a:ln>
                <a:noFill/>
              </a:ln>
              <a:solidFill>
                <a:srgbClr val="000000"/>
              </a:solidFill>
              <a:effectLst/>
              <a:uLnTx/>
              <a:uFillTx/>
              <a:latin typeface="Helvetica Neue"/>
              <a:sym typeface="Helvetica Neue"/>
            </a:endParaRPr>
          </a:p>
        </p:txBody>
      </p:sp>
    </p:spTree>
    <p:extLst>
      <p:ext uri="{BB962C8B-B14F-4D97-AF65-F5344CB8AC3E}">
        <p14:creationId xmlns:p14="http://schemas.microsoft.com/office/powerpoint/2010/main" val="34536507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D59859-5266-34B4-6B09-08041E0FD272}"/>
              </a:ext>
            </a:extLst>
          </p:cNvPr>
          <p:cNvSpPr>
            <a:spLocks noGrp="1"/>
          </p:cNvSpPr>
          <p:nvPr>
            <p:ph type="title"/>
          </p:nvPr>
        </p:nvSpPr>
        <p:spPr>
          <a:xfrm>
            <a:off x="1792941" y="365125"/>
            <a:ext cx="8444754" cy="1325563"/>
          </a:xfrm>
          <a:prstGeom prst="rect">
            <a:avLst/>
          </a:prstGeo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1299A03-E083-35AD-8F1C-6C340723CBD3}"/>
              </a:ext>
            </a:extLst>
          </p:cNvPr>
          <p:cNvSpPr>
            <a:spLocks noGrp="1"/>
          </p:cNvSpPr>
          <p:nvPr>
            <p:ph idx="1"/>
          </p:nvPr>
        </p:nvSpPr>
        <p:spPr>
          <a:xfrm>
            <a:off x="838200" y="1825625"/>
            <a:ext cx="10515600" cy="4351338"/>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9096861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13F16A9-F31A-2811-0E98-22A3309ACB67}"/>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ED7DFA04-1445-22DB-FF19-1DF5F571E28D}"/>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256988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Title &amp;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BA0C540-99BD-45E3-99D2-78C2032EBE57}"/>
              </a:ext>
            </a:extLst>
          </p:cNvPr>
          <p:cNvSpPr>
            <a:spLocks noGrp="1"/>
          </p:cNvSpPr>
          <p:nvPr>
            <p:ph sz="quarter" idx="28"/>
          </p:nvPr>
        </p:nvSpPr>
        <p:spPr>
          <a:xfrm>
            <a:off x="571370" y="1673454"/>
            <a:ext cx="11010900" cy="457494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3106BFEE-EF88-6521-3486-6C65FD305B73}"/>
              </a:ext>
            </a:extLst>
          </p:cNvPr>
          <p:cNvSpPr>
            <a:spLocks noGrp="1"/>
          </p:cNvSpPr>
          <p:nvPr>
            <p:ph type="ftr" sz="quarter" idx="3"/>
          </p:nvPr>
        </p:nvSpPr>
        <p:spPr>
          <a:xfrm>
            <a:off x="381000" y="6530127"/>
            <a:ext cx="4114800" cy="276022"/>
          </a:xfrm>
          <a:prstGeom prst="rect">
            <a:avLst/>
          </a:prstGeom>
        </p:spPr>
        <p:txBody>
          <a:bodyPr vert="horz" lIns="91440" tIns="45720" rIns="91440" bIns="45720" rtlCol="0" anchor="ctr"/>
          <a:lstStyle>
            <a:lvl1pPr algn="ctr">
              <a:defRPr sz="1200">
                <a:solidFill>
                  <a:schemeClr val="tx1">
                    <a:tint val="75000"/>
                  </a:schemeClr>
                </a:solidFill>
              </a:defRPr>
            </a:lvl1pPr>
          </a:lstStyle>
          <a:p>
            <a:pPr algn="l"/>
            <a:r>
              <a:rPr lang="en-GB" dirty="0"/>
              <a:t>6th O-RAN 6G Workshop</a:t>
            </a:r>
          </a:p>
        </p:txBody>
      </p:sp>
      <p:sp>
        <p:nvSpPr>
          <p:cNvPr id="6" name="Date Placeholder 3">
            <a:extLst>
              <a:ext uri="{FF2B5EF4-FFF2-40B4-BE49-F238E27FC236}">
                <a16:creationId xmlns:a16="http://schemas.microsoft.com/office/drawing/2014/main" id="{C8026890-6226-0786-E1AF-ED6F1F6B34A8}"/>
              </a:ext>
            </a:extLst>
          </p:cNvPr>
          <p:cNvSpPr>
            <a:spLocks noGrp="1"/>
          </p:cNvSpPr>
          <p:nvPr>
            <p:ph type="dt" sz="half" idx="2"/>
          </p:nvPr>
        </p:nvSpPr>
        <p:spPr>
          <a:xfrm>
            <a:off x="5239640" y="6530127"/>
            <a:ext cx="3084320" cy="276022"/>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13 June 2024 </a:t>
            </a:r>
            <a:endParaRPr lang="en-GB" dirty="0"/>
          </a:p>
        </p:txBody>
      </p:sp>
      <p:sp>
        <p:nvSpPr>
          <p:cNvPr id="9" name="Title 8">
            <a:extLst>
              <a:ext uri="{FF2B5EF4-FFF2-40B4-BE49-F238E27FC236}">
                <a16:creationId xmlns:a16="http://schemas.microsoft.com/office/drawing/2014/main" id="{2915D091-3EFD-22D5-BE34-1795E1533E06}"/>
              </a:ext>
            </a:extLst>
          </p:cNvPr>
          <p:cNvSpPr>
            <a:spLocks noGrp="1"/>
          </p:cNvSpPr>
          <p:nvPr>
            <p:ph type="title"/>
          </p:nvPr>
        </p:nvSpPr>
        <p:spPr>
          <a:xfrm>
            <a:off x="1541928" y="365125"/>
            <a:ext cx="9173575" cy="1325563"/>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31802628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3" y="2130448"/>
            <a:ext cx="10363201" cy="1470025"/>
          </a:xfrm>
          <a:prstGeom prst="rect">
            <a:avLst/>
          </a:prstGeo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5" y="3839308"/>
            <a:ext cx="8534401" cy="1752600"/>
          </a:xfrm>
          <a:prstGeom prst="rect">
            <a:avLst/>
          </a:prstGeom>
        </p:spPr>
        <p:txBody>
          <a:bodyPr/>
          <a:lstStyle>
            <a:lvl1pPr marL="0" indent="0" algn="ctr">
              <a:buNone/>
              <a:defRPr/>
            </a:lvl1pPr>
            <a:lvl2pPr marL="495577" indent="0" algn="ctr">
              <a:buNone/>
              <a:defRPr/>
            </a:lvl2pPr>
            <a:lvl3pPr marL="991155" indent="0" algn="ctr">
              <a:buNone/>
              <a:defRPr/>
            </a:lvl3pPr>
            <a:lvl4pPr marL="1486731" indent="0" algn="ctr">
              <a:buNone/>
              <a:defRPr/>
            </a:lvl4pPr>
            <a:lvl5pPr marL="1982308" indent="0" algn="ctr">
              <a:buNone/>
              <a:defRPr/>
            </a:lvl5pPr>
            <a:lvl6pPr marL="2477886" indent="0" algn="ctr">
              <a:buNone/>
              <a:defRPr/>
            </a:lvl6pPr>
            <a:lvl7pPr marL="2973463" indent="0" algn="ctr">
              <a:buNone/>
              <a:defRPr/>
            </a:lvl7pPr>
            <a:lvl8pPr marL="3469041" indent="0" algn="ctr">
              <a:buNone/>
              <a:defRPr/>
            </a:lvl8pPr>
            <a:lvl9pPr marL="396461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4114284982"/>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3" y="2130448"/>
            <a:ext cx="10363201"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5" y="3839308"/>
            <a:ext cx="8534401" cy="1752600"/>
          </a:xfrm>
        </p:spPr>
        <p:txBody>
          <a:bodyPr/>
          <a:lstStyle>
            <a:lvl1pPr marL="0" indent="0" algn="ctr">
              <a:buNone/>
              <a:defRPr/>
            </a:lvl1pPr>
            <a:lvl2pPr marL="495577" indent="0" algn="ctr">
              <a:buNone/>
              <a:defRPr/>
            </a:lvl2pPr>
            <a:lvl3pPr marL="991155" indent="0" algn="ctr">
              <a:buNone/>
              <a:defRPr/>
            </a:lvl3pPr>
            <a:lvl4pPr marL="1486731" indent="0" algn="ctr">
              <a:buNone/>
              <a:defRPr/>
            </a:lvl4pPr>
            <a:lvl5pPr marL="1982308" indent="0" algn="ctr">
              <a:buNone/>
              <a:defRPr/>
            </a:lvl5pPr>
            <a:lvl6pPr marL="2477886" indent="0" algn="ctr">
              <a:buNone/>
              <a:defRPr/>
            </a:lvl6pPr>
            <a:lvl7pPr marL="2973463" indent="0" algn="ctr">
              <a:buNone/>
              <a:defRPr/>
            </a:lvl7pPr>
            <a:lvl8pPr marL="3469041" indent="0" algn="ctr">
              <a:buNone/>
              <a:defRPr/>
            </a:lvl8pPr>
            <a:lvl9pPr marL="396461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181459209"/>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71684" indent="-371684">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4082051811"/>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Tree>
    <p:extLst>
      <p:ext uri="{BB962C8B-B14F-4D97-AF65-F5344CB8AC3E}">
        <p14:creationId xmlns:p14="http://schemas.microsoft.com/office/powerpoint/2010/main" val="601724734"/>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25A309-F0D6-5ED7-3D12-A3E529535A28}"/>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59CBCDA6-238E-A8BB-05FF-2E62A2CF2F6D}"/>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32723682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58499C-1AAF-9050-2089-D1FE8528104F}"/>
              </a:ext>
            </a:extLst>
          </p:cNvPr>
          <p:cNvSpPr>
            <a:spLocks noGrp="1"/>
          </p:cNvSpPr>
          <p:nvPr>
            <p:ph type="title"/>
          </p:nvPr>
        </p:nvSpPr>
        <p:spPr>
          <a:xfrm>
            <a:off x="1541928" y="365125"/>
            <a:ext cx="9173575" cy="1325563"/>
          </a:xfrm>
          <a:prstGeom prst="rect">
            <a:avLst/>
          </a:prstGeo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40E0FBDD-45E9-71C8-79E7-50F7CBA732A9}"/>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B8ADBFB0-9158-F2D5-6B36-5C66068AAED1}"/>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9238622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33E02A-6595-ADEC-9842-7152827B2B4C}"/>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504D7BA1-5B35-8CF2-5593-1129A980EECE}"/>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B8E1507-15B4-A15C-B42C-E3792D160641}"/>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2C82AE1C-ED18-224B-E0A8-57D9A8221EB3}"/>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03BED9D-5DEC-0FF4-4870-276406DCE7F7}"/>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7521294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F53B65-838A-9051-4DEC-FE11AF653AA5}"/>
              </a:ext>
            </a:extLst>
          </p:cNvPr>
          <p:cNvSpPr>
            <a:spLocks noGrp="1"/>
          </p:cNvSpPr>
          <p:nvPr>
            <p:ph type="title"/>
          </p:nvPr>
        </p:nvSpPr>
        <p:spPr>
          <a:xfrm>
            <a:off x="1541928" y="365125"/>
            <a:ext cx="9173575" cy="1325563"/>
          </a:xfrm>
          <a:prstGeom prst="rect">
            <a:avLst/>
          </a:prstGeom>
        </p:spPr>
        <p:txBody>
          <a:bodyPr/>
          <a:lstStyle/>
          <a:p>
            <a:r>
              <a:rPr lang="en-US"/>
              <a:t>Click to edit Master title style</a:t>
            </a:r>
            <a:endParaRPr lang="en-GB"/>
          </a:p>
        </p:txBody>
      </p:sp>
    </p:spTree>
    <p:extLst>
      <p:ext uri="{BB962C8B-B14F-4D97-AF65-F5344CB8AC3E}">
        <p14:creationId xmlns:p14="http://schemas.microsoft.com/office/powerpoint/2010/main" val="22309559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69757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98924C-D504-B77C-C6B5-9C7353C89F6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D3187D0D-7F18-49DD-C2DB-0CEA5681F5CE}"/>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9FD81BA9-F818-42BD-CF6F-D7BA06BDED9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36265181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1729D5-CF13-A950-5BCF-15247093F793}"/>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2889C514-1025-F79B-81B9-B3CE6432768A}"/>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FABE5154-9A79-FDDC-C8D7-1DDA0F0BD40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8159492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CEE4F-0433-9C9D-A43F-F7C95A512CCA}"/>
              </a:ext>
            </a:extLst>
          </p:cNvPr>
          <p:cNvSpPr>
            <a:spLocks noGrp="1"/>
          </p:cNvSpPr>
          <p:nvPr>
            <p:ph type="title"/>
          </p:nvPr>
        </p:nvSpPr>
        <p:spPr>
          <a:xfrm>
            <a:off x="1541928" y="365125"/>
            <a:ext cx="9173575" cy="1325563"/>
          </a:xfrm>
          <a:prstGeom prst="rect">
            <a:avLst/>
          </a:prstGeom>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4A49C82-E002-694E-5BA0-5DBADDAC2BFE}"/>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759658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7" Type="http://schemas.openxmlformats.org/officeDocument/2006/relationships/image" Target="../media/image3.jpg"/><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image" Target="../media/image2.jpeg"/><Relationship Id="rId5" Type="http://schemas.openxmlformats.org/officeDocument/2006/relationships/image" Target="../media/image1.pn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Title Placeholder 1">
            <a:extLst>
              <a:ext uri="{FF2B5EF4-FFF2-40B4-BE49-F238E27FC236}">
                <a16:creationId xmlns:a16="http://schemas.microsoft.com/office/drawing/2014/main" id="{D74DF784-8FE3-384F-0944-CC5730B1C509}"/>
              </a:ext>
            </a:extLst>
          </p:cNvPr>
          <p:cNvSpPr>
            <a:spLocks noGrp="1"/>
          </p:cNvSpPr>
          <p:nvPr>
            <p:ph type="title"/>
          </p:nvPr>
        </p:nvSpPr>
        <p:spPr bwMode="auto">
          <a:xfrm>
            <a:off x="2093383" y="173065"/>
            <a:ext cx="800523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5" name="Text Placeholder 2">
            <a:extLst>
              <a:ext uri="{FF2B5EF4-FFF2-40B4-BE49-F238E27FC236}">
                <a16:creationId xmlns:a16="http://schemas.microsoft.com/office/drawing/2014/main" id="{C28718CA-6F5D-7D0A-B185-45CA302F674E}"/>
              </a:ext>
            </a:extLst>
          </p:cNvPr>
          <p:cNvSpPr>
            <a:spLocks noGrp="1"/>
          </p:cNvSpPr>
          <p:nvPr>
            <p:ph type="body" idx="1"/>
          </p:nvPr>
        </p:nvSpPr>
        <p:spPr bwMode="auto">
          <a:xfrm>
            <a:off x="647703" y="1495425"/>
            <a:ext cx="11184467"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6" name="Oval 15">
            <a:extLst>
              <a:ext uri="{FF2B5EF4-FFF2-40B4-BE49-F238E27FC236}">
                <a16:creationId xmlns:a16="http://schemas.microsoft.com/office/drawing/2014/main" id="{A5BB4E3C-E2ED-94C2-CC3E-DBA8CE9540CB}"/>
              </a:ext>
            </a:extLst>
          </p:cNvPr>
          <p:cNvSpPr/>
          <p:nvPr userDrawn="1"/>
        </p:nvSpPr>
        <p:spPr bwMode="auto">
          <a:xfrm>
            <a:off x="11698755" y="6499877"/>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sz="1000" b="1" smtClean="0"/>
              <a:pPr algn="ctr">
                <a:defRPr/>
              </a:pPr>
              <a:t>‹#›</a:t>
            </a:fld>
            <a:endParaRPr lang="en-GB" altLang="en-US" sz="1000" b="1" dirty="0"/>
          </a:p>
          <a:p>
            <a:pPr>
              <a:defRPr/>
            </a:pPr>
            <a:endParaRPr lang="en-GB" altLang="en-US" sz="1000" dirty="0"/>
          </a:p>
        </p:txBody>
      </p:sp>
      <p:sp>
        <p:nvSpPr>
          <p:cNvPr id="17" name="Rectangle 16">
            <a:extLst>
              <a:ext uri="{FF2B5EF4-FFF2-40B4-BE49-F238E27FC236}">
                <a16:creationId xmlns:a16="http://schemas.microsoft.com/office/drawing/2014/main" id="{3868FF38-14B3-0D4A-87D3-6DA26C74E762}"/>
              </a:ext>
            </a:extLst>
          </p:cNvPr>
          <p:cNvSpPr>
            <a:spLocks noChangeArrowheads="1"/>
          </p:cNvSpPr>
          <p:nvPr userDrawn="1"/>
        </p:nvSpPr>
        <p:spPr bwMode="auto">
          <a:xfrm>
            <a:off x="5778372" y="6617155"/>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solidFill>
                  <a:schemeClr val="bg1">
                    <a:lumMod val="65000"/>
                  </a:schemeClr>
                </a:solidFill>
              </a:rPr>
              <a:t>© 3GPP 2025</a:t>
            </a:r>
          </a:p>
        </p:txBody>
      </p:sp>
      <p:pic>
        <p:nvPicPr>
          <p:cNvPr id="18" name="Picture 17" descr="A blue and black logo&#10;&#10;Description automatically generated">
            <a:extLst>
              <a:ext uri="{FF2B5EF4-FFF2-40B4-BE49-F238E27FC236}">
                <a16:creationId xmlns:a16="http://schemas.microsoft.com/office/drawing/2014/main" id="{A6D58329-089F-60B2-643D-D9AF0A2E6CDB}"/>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0715504" y="173065"/>
            <a:ext cx="1364884" cy="767747"/>
          </a:xfrm>
          <a:prstGeom prst="rect">
            <a:avLst/>
          </a:prstGeom>
        </p:spPr>
      </p:pic>
      <p:pic>
        <p:nvPicPr>
          <p:cNvPr id="19" name="Picture 10">
            <a:extLst>
              <a:ext uri="{FF2B5EF4-FFF2-40B4-BE49-F238E27FC236}">
                <a16:creationId xmlns:a16="http://schemas.microsoft.com/office/drawing/2014/main" id="{91B16530-0913-C067-8761-6D3C2A7E797C}"/>
              </a:ext>
            </a:extLst>
          </p:cNvPr>
          <p:cNvPicPr>
            <a:picLocks noChangeAspect="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172286" y="230188"/>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F82BEA26-492E-414E-192B-6F3E757818AE}"/>
              </a:ext>
            </a:extLst>
          </p:cNvPr>
          <p:cNvSpPr txBox="1"/>
          <p:nvPr userDrawn="1"/>
        </p:nvSpPr>
        <p:spPr>
          <a:xfrm>
            <a:off x="172286" y="6614005"/>
            <a:ext cx="4903470" cy="215444"/>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altLang="de-DE" sz="800" kern="1200" dirty="0">
                <a:solidFill>
                  <a:schemeClr val="bg1">
                    <a:lumMod val="65000"/>
                  </a:schemeClr>
                </a:solidFill>
                <a:latin typeface="Arial" panose="020B0604020202020204" pitchFamily="34" charset="0"/>
                <a:ea typeface="+mn-ea"/>
                <a:cs typeface="Arial" panose="020B0604020202020204" pitchFamily="34" charset="0"/>
              </a:rPr>
              <a:t>6GWS-250238, 3GPP workshop on 6G, Incheon, Korea, 10 - 11 Mar 2025</a:t>
            </a:r>
          </a:p>
        </p:txBody>
      </p:sp>
    </p:spTree>
    <p:extLst>
      <p:ext uri="{BB962C8B-B14F-4D97-AF65-F5344CB8AC3E}">
        <p14:creationId xmlns:p14="http://schemas.microsoft.com/office/powerpoint/2010/main" val="3088442631"/>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1" r:id="rId11"/>
    <p:sldLayoutId id="2147483666" r:id="rId12"/>
  </p:sldLayoutIdLst>
  <p:hf hdr="0"/>
  <p:txStyles>
    <p:titleStyle>
      <a:lvl1pPr algn="ctr" defTabSz="914400" rtl="0" eaLnBrk="1" latinLnBrk="0" hangingPunct="1">
        <a:lnSpc>
          <a:spcPct val="90000"/>
        </a:lnSpc>
        <a:spcBef>
          <a:spcPct val="0"/>
        </a:spcBef>
        <a:buNone/>
        <a:defRPr lang="en-GB" sz="3600" kern="1200" dirty="0">
          <a:solidFill>
            <a:srgbClr val="C00000"/>
          </a:solidFill>
          <a:latin typeface="Montserrat" panose="00000500000000000000" pitchFamily="2"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lang="en-US" altLang="en-US" sz="3034" kern="1200" dirty="0" smtClean="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F88378C-9D96-42E8-92CD-8526DDBF4F3C}"/>
              </a:ext>
            </a:extLst>
          </p:cNvPr>
          <p:cNvSpPr>
            <a:spLocks noGrp="1"/>
          </p:cNvSpPr>
          <p:nvPr>
            <p:ph type="title"/>
          </p:nvPr>
        </p:nvSpPr>
        <p:spPr bwMode="auto">
          <a:xfrm>
            <a:off x="2093383" y="173065"/>
            <a:ext cx="800523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7" name="Text Placeholder 2">
            <a:extLst>
              <a:ext uri="{FF2B5EF4-FFF2-40B4-BE49-F238E27FC236}">
                <a16:creationId xmlns:a16="http://schemas.microsoft.com/office/drawing/2014/main" id="{49C4EDCB-B938-42B8-9865-939F84368B62}"/>
              </a:ext>
            </a:extLst>
          </p:cNvPr>
          <p:cNvSpPr>
            <a:spLocks noGrp="1"/>
          </p:cNvSpPr>
          <p:nvPr>
            <p:ph type="body" idx="1"/>
          </p:nvPr>
        </p:nvSpPr>
        <p:spPr bwMode="auto">
          <a:xfrm>
            <a:off x="647703" y="1495425"/>
            <a:ext cx="11184467"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4" name="Oval 3">
            <a:extLst>
              <a:ext uri="{FF2B5EF4-FFF2-40B4-BE49-F238E27FC236}">
                <a16:creationId xmlns:a16="http://schemas.microsoft.com/office/drawing/2014/main" id="{2BFF0F84-3493-E1FC-C1EB-310316523608}"/>
              </a:ext>
            </a:extLst>
          </p:cNvPr>
          <p:cNvSpPr/>
          <p:nvPr userDrawn="1"/>
        </p:nvSpPr>
        <p:spPr bwMode="auto">
          <a:xfrm>
            <a:off x="11698755" y="6499877"/>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sz="1000" b="1" smtClean="0"/>
              <a:pPr algn="ctr">
                <a:defRPr/>
              </a:pPr>
              <a:t>‹#›</a:t>
            </a:fld>
            <a:endParaRPr lang="en-GB" altLang="en-US" sz="1000" b="1" dirty="0"/>
          </a:p>
          <a:p>
            <a:pPr>
              <a:defRPr/>
            </a:pPr>
            <a:endParaRPr lang="en-GB" altLang="en-US" sz="1000" dirty="0"/>
          </a:p>
        </p:txBody>
      </p:sp>
      <p:sp>
        <p:nvSpPr>
          <p:cNvPr id="5" name="Rectangle 16">
            <a:extLst>
              <a:ext uri="{FF2B5EF4-FFF2-40B4-BE49-F238E27FC236}">
                <a16:creationId xmlns:a16="http://schemas.microsoft.com/office/drawing/2014/main" id="{2A499641-636B-5B64-AEE7-4FB59B3236E7}"/>
              </a:ext>
            </a:extLst>
          </p:cNvPr>
          <p:cNvSpPr>
            <a:spLocks noChangeArrowheads="1"/>
          </p:cNvSpPr>
          <p:nvPr userDrawn="1"/>
        </p:nvSpPr>
        <p:spPr bwMode="auto">
          <a:xfrm>
            <a:off x="5778372" y="6617155"/>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solidFill>
                  <a:schemeClr val="bg1">
                    <a:lumMod val="65000"/>
                  </a:schemeClr>
                </a:solidFill>
              </a:rPr>
              <a:t>© 3GPP 2025</a:t>
            </a:r>
          </a:p>
        </p:txBody>
      </p:sp>
      <p:pic>
        <p:nvPicPr>
          <p:cNvPr id="2" name="Picture 1" descr="A blue and black logo&#10;&#10;Description automatically generated">
            <a:extLst>
              <a:ext uri="{FF2B5EF4-FFF2-40B4-BE49-F238E27FC236}">
                <a16:creationId xmlns:a16="http://schemas.microsoft.com/office/drawing/2014/main" id="{8008AB01-B1C9-CE04-74B8-E45062B0D5C1}"/>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715504" y="173065"/>
            <a:ext cx="1364884" cy="767747"/>
          </a:xfrm>
          <a:prstGeom prst="rect">
            <a:avLst/>
          </a:prstGeom>
        </p:spPr>
      </p:pic>
      <p:pic>
        <p:nvPicPr>
          <p:cNvPr id="3" name="Picture 10">
            <a:extLst>
              <a:ext uri="{FF2B5EF4-FFF2-40B4-BE49-F238E27FC236}">
                <a16:creationId xmlns:a16="http://schemas.microsoft.com/office/drawing/2014/main" id="{3692ADD0-AB1C-CFAE-148D-7B2C215CB656}"/>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72286" y="230188"/>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7A60815E-4E28-16F1-2EE9-42A218E65827}"/>
              </a:ext>
            </a:extLst>
          </p:cNvPr>
          <p:cNvSpPr txBox="1"/>
          <p:nvPr userDrawn="1"/>
        </p:nvSpPr>
        <p:spPr>
          <a:xfrm>
            <a:off x="172286" y="6614005"/>
            <a:ext cx="4903470" cy="215444"/>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altLang="de-DE" sz="800" kern="1200" dirty="0">
                <a:solidFill>
                  <a:schemeClr val="bg1">
                    <a:lumMod val="65000"/>
                  </a:schemeClr>
                </a:solidFill>
                <a:latin typeface="Arial" panose="020B0604020202020204" pitchFamily="34" charset="0"/>
                <a:ea typeface="+mn-ea"/>
                <a:cs typeface="Arial" panose="020B0604020202020204" pitchFamily="34" charset="0"/>
              </a:rPr>
              <a:t>6GWS-250238, 3GPP workshop on 6G, Incheon, Korea, 10 - 11 Mar 2025</a:t>
            </a:r>
          </a:p>
        </p:txBody>
      </p:sp>
    </p:spTree>
    <p:extLst>
      <p:ext uri="{BB962C8B-B14F-4D97-AF65-F5344CB8AC3E}">
        <p14:creationId xmlns:p14="http://schemas.microsoft.com/office/powerpoint/2010/main" val="2980282448"/>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Lst>
  <p:transition spd="slow"/>
  <p:hf sldNum="0" hdr="0" dt="0"/>
  <p:txStyles>
    <p:titleStyle>
      <a:lvl1pPr algn="ctr" rtl="0" eaLnBrk="0" fontAlgn="base" hangingPunct="0">
        <a:spcBef>
          <a:spcPct val="0"/>
        </a:spcBef>
        <a:spcAft>
          <a:spcPct val="0"/>
        </a:spcAft>
        <a:defRPr sz="3600">
          <a:solidFill>
            <a:srgbClr val="C00000"/>
          </a:solidFill>
          <a:latin typeface="Montserrat" panose="00000500000000000000" pitchFamily="2" charset="0"/>
          <a:ea typeface="+mj-ea"/>
          <a:cs typeface="+mj-cs"/>
        </a:defRPr>
      </a:lvl1pPr>
      <a:lvl2pPr algn="ctr" rtl="0" eaLnBrk="0" fontAlgn="base" hangingPunct="0">
        <a:spcBef>
          <a:spcPct val="0"/>
        </a:spcBef>
        <a:spcAft>
          <a:spcPct val="0"/>
        </a:spcAft>
        <a:defRPr sz="3469">
          <a:solidFill>
            <a:srgbClr val="FF0000"/>
          </a:solidFill>
          <a:latin typeface="Calibri" pitchFamily="34" charset="0"/>
        </a:defRPr>
      </a:lvl2pPr>
      <a:lvl3pPr algn="ctr" rtl="0" eaLnBrk="0" fontAlgn="base" hangingPunct="0">
        <a:spcBef>
          <a:spcPct val="0"/>
        </a:spcBef>
        <a:spcAft>
          <a:spcPct val="0"/>
        </a:spcAft>
        <a:defRPr sz="3469">
          <a:solidFill>
            <a:srgbClr val="FF0000"/>
          </a:solidFill>
          <a:latin typeface="Calibri" pitchFamily="34" charset="0"/>
        </a:defRPr>
      </a:lvl3pPr>
      <a:lvl4pPr algn="ctr" rtl="0" eaLnBrk="0" fontAlgn="base" hangingPunct="0">
        <a:spcBef>
          <a:spcPct val="0"/>
        </a:spcBef>
        <a:spcAft>
          <a:spcPct val="0"/>
        </a:spcAft>
        <a:defRPr sz="3469">
          <a:solidFill>
            <a:srgbClr val="FF0000"/>
          </a:solidFill>
          <a:latin typeface="Calibri" pitchFamily="34" charset="0"/>
        </a:defRPr>
      </a:lvl4pPr>
      <a:lvl5pPr algn="ctr" rtl="0" eaLnBrk="0" fontAlgn="base" hangingPunct="0">
        <a:spcBef>
          <a:spcPct val="0"/>
        </a:spcBef>
        <a:spcAft>
          <a:spcPct val="0"/>
        </a:spcAft>
        <a:defRPr sz="3469">
          <a:solidFill>
            <a:srgbClr val="FF0000"/>
          </a:solidFill>
          <a:latin typeface="Calibri" pitchFamily="34" charset="0"/>
        </a:defRPr>
      </a:lvl5pPr>
      <a:lvl6pPr marL="495577" algn="ctr" rtl="0" eaLnBrk="0" fontAlgn="base" hangingPunct="0">
        <a:spcBef>
          <a:spcPct val="0"/>
        </a:spcBef>
        <a:spcAft>
          <a:spcPct val="0"/>
        </a:spcAft>
        <a:defRPr sz="3469">
          <a:solidFill>
            <a:srgbClr val="FF0000"/>
          </a:solidFill>
          <a:latin typeface="Calibri" pitchFamily="34" charset="0"/>
        </a:defRPr>
      </a:lvl6pPr>
      <a:lvl7pPr marL="991155" algn="ctr" rtl="0" eaLnBrk="0" fontAlgn="base" hangingPunct="0">
        <a:spcBef>
          <a:spcPct val="0"/>
        </a:spcBef>
        <a:spcAft>
          <a:spcPct val="0"/>
        </a:spcAft>
        <a:defRPr sz="3469">
          <a:solidFill>
            <a:srgbClr val="FF0000"/>
          </a:solidFill>
          <a:latin typeface="Calibri" pitchFamily="34" charset="0"/>
        </a:defRPr>
      </a:lvl7pPr>
      <a:lvl8pPr marL="1486731" algn="ctr" rtl="0" eaLnBrk="0" fontAlgn="base" hangingPunct="0">
        <a:spcBef>
          <a:spcPct val="0"/>
        </a:spcBef>
        <a:spcAft>
          <a:spcPct val="0"/>
        </a:spcAft>
        <a:defRPr sz="3469">
          <a:solidFill>
            <a:srgbClr val="FF0000"/>
          </a:solidFill>
          <a:latin typeface="Calibri" pitchFamily="34" charset="0"/>
        </a:defRPr>
      </a:lvl8pPr>
      <a:lvl9pPr marL="1982308" algn="ctr" rtl="0" eaLnBrk="0" fontAlgn="base" hangingPunct="0">
        <a:spcBef>
          <a:spcPct val="0"/>
        </a:spcBef>
        <a:spcAft>
          <a:spcPct val="0"/>
        </a:spcAft>
        <a:defRPr sz="3469">
          <a:solidFill>
            <a:srgbClr val="FF0000"/>
          </a:solidFill>
          <a:latin typeface="Calibri" pitchFamily="34" charset="0"/>
        </a:defRPr>
      </a:lvl9pPr>
    </p:titleStyle>
    <p:bodyStyle>
      <a:lvl1pPr marL="371684" indent="-371684" algn="l" rtl="0" eaLnBrk="0" fontAlgn="base" hangingPunct="0">
        <a:spcBef>
          <a:spcPts val="600"/>
        </a:spcBef>
        <a:spcAft>
          <a:spcPct val="0"/>
        </a:spcAft>
        <a:buFontTx/>
        <a:buBlip>
          <a:blip r:embed="rId7"/>
        </a:buBlip>
        <a:defRPr sz="3034" baseline="0">
          <a:solidFill>
            <a:schemeClr val="tx1"/>
          </a:solidFill>
          <a:latin typeface="Calibri" panose="020F0502020204030204" pitchFamily="34" charset="0"/>
          <a:ea typeface="+mn-ea"/>
          <a:cs typeface="+mn-cs"/>
        </a:defRPr>
      </a:lvl1pPr>
      <a:lvl2pPr marL="952777" indent="-457200" algn="l" rtl="0" eaLnBrk="0" fontAlgn="base" hangingPunct="0">
        <a:spcBef>
          <a:spcPts val="600"/>
        </a:spcBef>
        <a:spcAft>
          <a:spcPct val="0"/>
        </a:spcAft>
        <a:buClr>
          <a:srgbClr val="92D050"/>
        </a:buClr>
        <a:buFont typeface="Arial" panose="020B0604020202020204" pitchFamily="34" charset="0"/>
        <a:buChar char="•"/>
        <a:defRPr sz="2602" baseline="0">
          <a:solidFill>
            <a:schemeClr val="tx1"/>
          </a:solidFill>
          <a:latin typeface="Calibri" panose="020F0502020204030204" pitchFamily="34" charset="0"/>
        </a:defRPr>
      </a:lvl2pPr>
      <a:lvl3pPr marL="1238943" indent="-247788" algn="l" rtl="0" eaLnBrk="0" fontAlgn="base" hangingPunct="0">
        <a:spcBef>
          <a:spcPts val="600"/>
        </a:spcBef>
        <a:spcAft>
          <a:spcPct val="0"/>
        </a:spcAft>
        <a:buFont typeface="Arial" panose="020B0604020202020204" pitchFamily="34" charset="0"/>
        <a:buChar char="•"/>
        <a:defRPr sz="2167" baseline="0">
          <a:solidFill>
            <a:schemeClr val="tx1"/>
          </a:solidFill>
          <a:latin typeface="Calibri" panose="020F0502020204030204" pitchFamily="34" charset="0"/>
        </a:defRPr>
      </a:lvl3pPr>
      <a:lvl4pPr marL="1734520" indent="-247788" algn="l" rtl="0" eaLnBrk="0" fontAlgn="base" hangingPunct="0">
        <a:spcBef>
          <a:spcPts val="600"/>
        </a:spcBef>
        <a:spcAft>
          <a:spcPct val="0"/>
        </a:spcAft>
        <a:buFont typeface="Arial" panose="020B0604020202020204" pitchFamily="34" charset="0"/>
        <a:buChar char="–"/>
        <a:defRPr sz="2167" baseline="0">
          <a:solidFill>
            <a:schemeClr val="tx1"/>
          </a:solidFill>
          <a:latin typeface="Calibri" panose="020F0502020204030204" pitchFamily="34" charset="0"/>
        </a:defRPr>
      </a:lvl4pPr>
      <a:lvl5pPr marL="2230097" indent="-247788" algn="l" rtl="0" eaLnBrk="0" fontAlgn="base" hangingPunct="0">
        <a:spcBef>
          <a:spcPts val="600"/>
        </a:spcBef>
        <a:spcAft>
          <a:spcPct val="0"/>
        </a:spcAft>
        <a:buFont typeface="Arial" panose="020B0604020202020204" pitchFamily="34" charset="0"/>
        <a:buChar char="»"/>
        <a:defRPr sz="1733" baseline="0">
          <a:solidFill>
            <a:schemeClr val="tx1"/>
          </a:solidFill>
          <a:latin typeface="Calibri" panose="020F0502020204030204" pitchFamily="34" charset="0"/>
        </a:defRPr>
      </a:lvl5pPr>
      <a:lvl6pPr marL="2725674" indent="-247788" algn="l" rtl="0" eaLnBrk="0" fontAlgn="base" hangingPunct="0">
        <a:spcBef>
          <a:spcPct val="20000"/>
        </a:spcBef>
        <a:spcAft>
          <a:spcPct val="0"/>
        </a:spcAft>
        <a:buFont typeface="Arial" charset="0"/>
        <a:buChar char="»"/>
        <a:defRPr sz="1733">
          <a:solidFill>
            <a:schemeClr val="tx1"/>
          </a:solidFill>
          <a:latin typeface="+mn-lt"/>
        </a:defRPr>
      </a:lvl6pPr>
      <a:lvl7pPr marL="3221252" indent="-247788" algn="l" rtl="0" eaLnBrk="0" fontAlgn="base" hangingPunct="0">
        <a:spcBef>
          <a:spcPct val="20000"/>
        </a:spcBef>
        <a:spcAft>
          <a:spcPct val="0"/>
        </a:spcAft>
        <a:buFont typeface="Arial" charset="0"/>
        <a:buChar char="»"/>
        <a:defRPr sz="1733">
          <a:solidFill>
            <a:schemeClr val="tx1"/>
          </a:solidFill>
          <a:latin typeface="+mn-lt"/>
        </a:defRPr>
      </a:lvl7pPr>
      <a:lvl8pPr marL="3716829" indent="-247788" algn="l" rtl="0" eaLnBrk="0" fontAlgn="base" hangingPunct="0">
        <a:spcBef>
          <a:spcPct val="20000"/>
        </a:spcBef>
        <a:spcAft>
          <a:spcPct val="0"/>
        </a:spcAft>
        <a:buFont typeface="Arial" charset="0"/>
        <a:buChar char="»"/>
        <a:defRPr sz="1733">
          <a:solidFill>
            <a:schemeClr val="tx1"/>
          </a:solidFill>
          <a:latin typeface="+mn-lt"/>
        </a:defRPr>
      </a:lvl8pPr>
      <a:lvl9pPr marL="4212406" indent="-247788" algn="l" rtl="0" eaLnBrk="0" fontAlgn="base" hangingPunct="0">
        <a:spcBef>
          <a:spcPct val="20000"/>
        </a:spcBef>
        <a:spcAft>
          <a:spcPct val="0"/>
        </a:spcAft>
        <a:buFont typeface="Arial" charset="0"/>
        <a:buChar char="»"/>
        <a:defRPr sz="1733">
          <a:solidFill>
            <a:schemeClr val="tx1"/>
          </a:solidFill>
          <a:latin typeface="+mn-lt"/>
        </a:defRPr>
      </a:lvl9pPr>
    </p:bodyStyle>
    <p:otherStyle>
      <a:defPPr>
        <a:defRPr lang="en-US"/>
      </a:defPPr>
      <a:lvl1pPr marL="0" algn="l" defTabSz="991155" rtl="0" eaLnBrk="1" latinLnBrk="0" hangingPunct="1">
        <a:defRPr sz="1951" kern="1200">
          <a:solidFill>
            <a:schemeClr val="tx1"/>
          </a:solidFill>
          <a:latin typeface="+mn-lt"/>
          <a:ea typeface="+mn-ea"/>
          <a:cs typeface="+mn-cs"/>
        </a:defRPr>
      </a:lvl1pPr>
      <a:lvl2pPr marL="495577" algn="l" defTabSz="991155" rtl="0" eaLnBrk="1" latinLnBrk="0" hangingPunct="1">
        <a:defRPr sz="1951" kern="1200">
          <a:solidFill>
            <a:schemeClr val="tx1"/>
          </a:solidFill>
          <a:latin typeface="+mn-lt"/>
          <a:ea typeface="+mn-ea"/>
          <a:cs typeface="+mn-cs"/>
        </a:defRPr>
      </a:lvl2pPr>
      <a:lvl3pPr marL="991155" algn="l" defTabSz="991155" rtl="0" eaLnBrk="1" latinLnBrk="0" hangingPunct="1">
        <a:defRPr sz="1951" kern="1200">
          <a:solidFill>
            <a:schemeClr val="tx1"/>
          </a:solidFill>
          <a:latin typeface="+mn-lt"/>
          <a:ea typeface="+mn-ea"/>
          <a:cs typeface="+mn-cs"/>
        </a:defRPr>
      </a:lvl3pPr>
      <a:lvl4pPr marL="1486731" algn="l" defTabSz="991155" rtl="0" eaLnBrk="1" latinLnBrk="0" hangingPunct="1">
        <a:defRPr sz="1951" kern="1200">
          <a:solidFill>
            <a:schemeClr val="tx1"/>
          </a:solidFill>
          <a:latin typeface="+mn-lt"/>
          <a:ea typeface="+mn-ea"/>
          <a:cs typeface="+mn-cs"/>
        </a:defRPr>
      </a:lvl4pPr>
      <a:lvl5pPr marL="1982308" algn="l" defTabSz="991155" rtl="0" eaLnBrk="1" latinLnBrk="0" hangingPunct="1">
        <a:defRPr sz="1951" kern="1200">
          <a:solidFill>
            <a:schemeClr val="tx1"/>
          </a:solidFill>
          <a:latin typeface="+mn-lt"/>
          <a:ea typeface="+mn-ea"/>
          <a:cs typeface="+mn-cs"/>
        </a:defRPr>
      </a:lvl5pPr>
      <a:lvl6pPr marL="2477886" algn="l" defTabSz="991155" rtl="0" eaLnBrk="1" latinLnBrk="0" hangingPunct="1">
        <a:defRPr sz="1951" kern="1200">
          <a:solidFill>
            <a:schemeClr val="tx1"/>
          </a:solidFill>
          <a:latin typeface="+mn-lt"/>
          <a:ea typeface="+mn-ea"/>
          <a:cs typeface="+mn-cs"/>
        </a:defRPr>
      </a:lvl6pPr>
      <a:lvl7pPr marL="2973463" algn="l" defTabSz="991155" rtl="0" eaLnBrk="1" latinLnBrk="0" hangingPunct="1">
        <a:defRPr sz="1951" kern="1200">
          <a:solidFill>
            <a:schemeClr val="tx1"/>
          </a:solidFill>
          <a:latin typeface="+mn-lt"/>
          <a:ea typeface="+mn-ea"/>
          <a:cs typeface="+mn-cs"/>
        </a:defRPr>
      </a:lvl7pPr>
      <a:lvl8pPr marL="3469041" algn="l" defTabSz="991155" rtl="0" eaLnBrk="1" latinLnBrk="0" hangingPunct="1">
        <a:defRPr sz="1951" kern="1200">
          <a:solidFill>
            <a:schemeClr val="tx1"/>
          </a:solidFill>
          <a:latin typeface="+mn-lt"/>
          <a:ea typeface="+mn-ea"/>
          <a:cs typeface="+mn-cs"/>
        </a:defRPr>
      </a:lvl8pPr>
      <a:lvl9pPr marL="3964618" algn="l" defTabSz="991155" rtl="0" eaLnBrk="1" latinLnBrk="0" hangingPunct="1">
        <a:defRPr sz="195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8" Type="http://schemas.openxmlformats.org/officeDocument/2006/relationships/hyperlink" Target="https://www.3gpp.org/ftp/workshop/2024-05-08_3GPP_Stage1_IMT2030_UC_WS/Docs/" TargetMode="External"/><Relationship Id="rId13" Type="http://schemas.openxmlformats.org/officeDocument/2006/relationships/hyperlink" Target="https://www.3gpp.org/ftp/tsg_sa/TSG_SA/TSGS_105_Melbourne_2024-09/Docs/SP-241391.zip" TargetMode="External"/><Relationship Id="rId3" Type="http://schemas.openxmlformats.org/officeDocument/2006/relationships/image" Target="../media/image7.png"/><Relationship Id="rId7" Type="http://schemas.openxmlformats.org/officeDocument/2006/relationships/hyperlink" Target="https://www.3gpp.org/ftp/workshop/2024-05-08_3GPP_Stage1_IMT2030_UC_WS/Docs/SWS-240025.zip" TargetMode="External"/><Relationship Id="rId12" Type="http://schemas.openxmlformats.org/officeDocument/2006/relationships/image" Target="../media/image1.png"/><Relationship Id="rId2" Type="http://schemas.openxmlformats.org/officeDocument/2006/relationships/image" Target="../media/image3.jpg"/><Relationship Id="rId1" Type="http://schemas.openxmlformats.org/officeDocument/2006/relationships/slideLayout" Target="../slideLayouts/slideLayout1.xml"/><Relationship Id="rId6" Type="http://schemas.openxmlformats.org/officeDocument/2006/relationships/image" Target="../media/image10.svg"/><Relationship Id="rId11" Type="http://schemas.openxmlformats.org/officeDocument/2006/relationships/image" Target="../media/image13.png"/><Relationship Id="rId5" Type="http://schemas.openxmlformats.org/officeDocument/2006/relationships/image" Target="../media/image9.png"/><Relationship Id="rId15" Type="http://schemas.openxmlformats.org/officeDocument/2006/relationships/hyperlink" Target="http://www.3gpp.org/ftp/tsg_ran/TSG_RAN/TSGR_106/Docs/RP-243327.zip" TargetMode="External"/><Relationship Id="rId10" Type="http://schemas.openxmlformats.org/officeDocument/2006/relationships/image" Target="../media/image12.png"/><Relationship Id="rId4" Type="http://schemas.openxmlformats.org/officeDocument/2006/relationships/image" Target="../media/image8.svg"/><Relationship Id="rId9" Type="http://schemas.openxmlformats.org/officeDocument/2006/relationships/image" Target="../media/image11.png"/><Relationship Id="rId14" Type="http://schemas.openxmlformats.org/officeDocument/2006/relationships/hyperlink" Target="http://www.3gpp.org/ftp/tsg_ran/TSG_RAN/TSGR_106/Docs/RP-243292.zip"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3" Type="http://schemas.openxmlformats.org/officeDocument/2006/relationships/hyperlink" Target="https://www.3gpp.org/ftp/tsg_sa/TSG_SA/TSGS_105_Melbourne_2024-09/Docs/SP-241391.zip" TargetMode="External"/><Relationship Id="rId2" Type="http://schemas.openxmlformats.org/officeDocument/2006/relationships/image" Target="../media/image16.png"/><Relationship Id="rId1" Type="http://schemas.openxmlformats.org/officeDocument/2006/relationships/slideLayout" Target="../slideLayouts/slideLayout6.xml"/><Relationship Id="rId6" Type="http://schemas.openxmlformats.org/officeDocument/2006/relationships/image" Target="../media/image17.jpg"/><Relationship Id="rId5" Type="http://schemas.openxmlformats.org/officeDocument/2006/relationships/hyperlink" Target="http://www.3gpp.org/ftp/tsg_ran/TSG_RAN/TSGR_106/Docs/RP-243327.zip" TargetMode="External"/><Relationship Id="rId4" Type="http://schemas.openxmlformats.org/officeDocument/2006/relationships/hyperlink" Target="http://www.3gpp.org/ftp/tsg_ran/TSG_RAN/TSGR_106/Docs/RP-243292.zip"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hyperlink" Target="https://www.3gpp.org/ftp/workshop/2025-03-10_3GPP_6G_WS/Docs" TargetMode="Externa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a:xfrm>
            <a:off x="1792941" y="1646868"/>
            <a:ext cx="8461961" cy="1195193"/>
          </a:xfrm>
        </p:spPr>
        <p:txBody>
          <a:bodyPr/>
          <a:lstStyle/>
          <a:p>
            <a:pPr algn="ctr"/>
            <a:r>
              <a:rPr lang="en-US" sz="5400" b="1" dirty="0">
                <a:solidFill>
                  <a:srgbClr val="C00000"/>
                </a:solidFill>
                <a:effectLst>
                  <a:outerShdw blurRad="38100" dist="38100" dir="2700000" algn="tl">
                    <a:srgbClr val="000000">
                      <a:alpha val="43137"/>
                    </a:srgbClr>
                  </a:outerShdw>
                </a:effectLst>
              </a:rPr>
              <a:t>Chair’s summary of the 3GPP workshop on</a:t>
            </a:r>
          </a:p>
        </p:txBody>
      </p:sp>
      <p:sp>
        <p:nvSpPr>
          <p:cNvPr id="3" name="Subtitle 2">
            <a:extLst>
              <a:ext uri="{FF2B5EF4-FFF2-40B4-BE49-F238E27FC236}">
                <a16:creationId xmlns:a16="http://schemas.microsoft.com/office/drawing/2014/main" id="{D0131E32-5769-4333-B8D6-800B757A4D6C}"/>
              </a:ext>
            </a:extLst>
          </p:cNvPr>
          <p:cNvSpPr>
            <a:spLocks noGrp="1"/>
          </p:cNvSpPr>
          <p:nvPr>
            <p:ph type="subTitle" idx="1"/>
          </p:nvPr>
        </p:nvSpPr>
        <p:spPr>
          <a:xfrm>
            <a:off x="1898722" y="4529416"/>
            <a:ext cx="8394556" cy="1289380"/>
          </a:xfrm>
        </p:spPr>
        <p:txBody>
          <a:bodyPr/>
          <a:lstStyle/>
          <a:p>
            <a:pPr>
              <a:spcBef>
                <a:spcPts val="600"/>
              </a:spcBef>
            </a:pPr>
            <a:r>
              <a:rPr lang="en-US" sz="2000" b="1" dirty="0"/>
              <a:t>Puneet Jain (TSG SA Chair)</a:t>
            </a:r>
          </a:p>
          <a:p>
            <a:pPr>
              <a:spcBef>
                <a:spcPts val="600"/>
              </a:spcBef>
            </a:pPr>
            <a:r>
              <a:rPr lang="en-US" sz="2000" b="1" dirty="0"/>
              <a:t>Ronald </a:t>
            </a:r>
            <a:r>
              <a:rPr lang="en-US" sz="2000" b="1" dirty="0" err="1"/>
              <a:t>Borsato</a:t>
            </a:r>
            <a:r>
              <a:rPr lang="en-US" sz="2000" b="1" dirty="0"/>
              <a:t> (TSG RAN Vice Chair)</a:t>
            </a:r>
            <a:endParaRPr lang="en-US" sz="2000" dirty="0"/>
          </a:p>
          <a:p>
            <a:r>
              <a:rPr lang="en-US" sz="2000" b="1" dirty="0"/>
              <a:t>Peter Schmitt (TSG CT Chair)</a:t>
            </a:r>
          </a:p>
          <a:p>
            <a:pPr>
              <a:spcBef>
                <a:spcPts val="600"/>
              </a:spcBef>
            </a:pPr>
            <a:endParaRPr lang="en-US" sz="2000" dirty="0"/>
          </a:p>
        </p:txBody>
      </p:sp>
      <p:pic>
        <p:nvPicPr>
          <p:cNvPr id="5" name="Picture 4" descr="A blue and black logo&#10;&#10;Description automatically generated">
            <a:extLst>
              <a:ext uri="{FF2B5EF4-FFF2-40B4-BE49-F238E27FC236}">
                <a16:creationId xmlns:a16="http://schemas.microsoft.com/office/drawing/2014/main" id="{F547689D-20D3-B6CA-5A19-F70D3C28EB0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4677" y="3082321"/>
            <a:ext cx="2108920" cy="1186268"/>
          </a:xfrm>
          <a:prstGeom prst="rect">
            <a:avLst/>
          </a:prstGeom>
        </p:spPr>
      </p:pic>
      <p:sp>
        <p:nvSpPr>
          <p:cNvPr id="4" name="Subtitle 2">
            <a:extLst>
              <a:ext uri="{FF2B5EF4-FFF2-40B4-BE49-F238E27FC236}">
                <a16:creationId xmlns:a16="http://schemas.microsoft.com/office/drawing/2014/main" id="{7987CF6D-402B-5900-7D57-6D28011AC4D9}"/>
              </a:ext>
            </a:extLst>
          </p:cNvPr>
          <p:cNvSpPr txBox="1">
            <a:spLocks/>
          </p:cNvSpPr>
          <p:nvPr/>
        </p:nvSpPr>
        <p:spPr bwMode="auto">
          <a:xfrm>
            <a:off x="5109345" y="232381"/>
            <a:ext cx="1721223" cy="806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FontTx/>
              <a:buNone/>
              <a:defRPr sz="3034">
                <a:solidFill>
                  <a:schemeClr val="tx1"/>
                </a:solidFill>
                <a:latin typeface="+mn-lt"/>
                <a:ea typeface="+mn-ea"/>
                <a:cs typeface="+mn-cs"/>
              </a:defRPr>
            </a:lvl1pPr>
            <a:lvl2pPr marL="495577" indent="0" algn="ctr" rtl="0" eaLnBrk="0" fontAlgn="base" hangingPunct="0">
              <a:spcBef>
                <a:spcPct val="20000"/>
              </a:spcBef>
              <a:spcAft>
                <a:spcPct val="0"/>
              </a:spcAft>
              <a:buClr>
                <a:srgbClr val="92D050"/>
              </a:buClr>
              <a:buFont typeface="Arial" panose="020B0604020202020204" pitchFamily="34" charset="0"/>
              <a:buNone/>
              <a:defRPr sz="2602">
                <a:solidFill>
                  <a:schemeClr val="tx1"/>
                </a:solidFill>
                <a:latin typeface="+mn-lt"/>
              </a:defRPr>
            </a:lvl2pPr>
            <a:lvl3pPr marL="991155" indent="0" algn="ctr" rtl="0" eaLnBrk="0" fontAlgn="base" hangingPunct="0">
              <a:spcBef>
                <a:spcPct val="20000"/>
              </a:spcBef>
              <a:spcAft>
                <a:spcPct val="0"/>
              </a:spcAft>
              <a:buFont typeface="Arial" panose="020B0604020202020204" pitchFamily="34" charset="0"/>
              <a:buNone/>
              <a:defRPr sz="2167">
                <a:solidFill>
                  <a:schemeClr val="tx1"/>
                </a:solidFill>
                <a:latin typeface="+mn-lt"/>
              </a:defRPr>
            </a:lvl3pPr>
            <a:lvl4pPr marL="1486731" indent="0" algn="ctr" rtl="0" eaLnBrk="0" fontAlgn="base" hangingPunct="0">
              <a:spcBef>
                <a:spcPct val="20000"/>
              </a:spcBef>
              <a:spcAft>
                <a:spcPct val="0"/>
              </a:spcAft>
              <a:buFont typeface="Arial" panose="020B0604020202020204" pitchFamily="34" charset="0"/>
              <a:buNone/>
              <a:defRPr sz="2167">
                <a:solidFill>
                  <a:schemeClr val="tx1"/>
                </a:solidFill>
                <a:latin typeface="+mn-lt"/>
              </a:defRPr>
            </a:lvl4pPr>
            <a:lvl5pPr marL="1982308" indent="0" algn="ctr" rtl="0" eaLnBrk="0" fontAlgn="base" hangingPunct="0">
              <a:spcBef>
                <a:spcPct val="20000"/>
              </a:spcBef>
              <a:spcAft>
                <a:spcPct val="0"/>
              </a:spcAft>
              <a:buFont typeface="Arial" panose="020B0604020202020204" pitchFamily="34" charset="0"/>
              <a:buNone/>
              <a:defRPr sz="1733">
                <a:solidFill>
                  <a:schemeClr val="tx1"/>
                </a:solidFill>
                <a:latin typeface="+mn-lt"/>
              </a:defRPr>
            </a:lvl5pPr>
            <a:lvl6pPr marL="2477886" indent="0" algn="ctr" rtl="0" eaLnBrk="0" fontAlgn="base" hangingPunct="0">
              <a:spcBef>
                <a:spcPct val="20000"/>
              </a:spcBef>
              <a:spcAft>
                <a:spcPct val="0"/>
              </a:spcAft>
              <a:buFont typeface="Arial" charset="0"/>
              <a:buNone/>
              <a:defRPr sz="1733">
                <a:solidFill>
                  <a:schemeClr val="tx1"/>
                </a:solidFill>
                <a:latin typeface="+mn-lt"/>
              </a:defRPr>
            </a:lvl6pPr>
            <a:lvl7pPr marL="2973463" indent="0" algn="ctr" rtl="0" eaLnBrk="0" fontAlgn="base" hangingPunct="0">
              <a:spcBef>
                <a:spcPct val="20000"/>
              </a:spcBef>
              <a:spcAft>
                <a:spcPct val="0"/>
              </a:spcAft>
              <a:buFont typeface="Arial" charset="0"/>
              <a:buNone/>
              <a:defRPr sz="1733">
                <a:solidFill>
                  <a:schemeClr val="tx1"/>
                </a:solidFill>
                <a:latin typeface="+mn-lt"/>
              </a:defRPr>
            </a:lvl7pPr>
            <a:lvl8pPr marL="3469041" indent="0" algn="ctr" rtl="0" eaLnBrk="0" fontAlgn="base" hangingPunct="0">
              <a:spcBef>
                <a:spcPct val="20000"/>
              </a:spcBef>
              <a:spcAft>
                <a:spcPct val="0"/>
              </a:spcAft>
              <a:buFont typeface="Arial" charset="0"/>
              <a:buNone/>
              <a:defRPr sz="1733">
                <a:solidFill>
                  <a:schemeClr val="tx1"/>
                </a:solidFill>
                <a:latin typeface="+mn-lt"/>
              </a:defRPr>
            </a:lvl8pPr>
            <a:lvl9pPr marL="3964618" indent="0" algn="ctr" rtl="0" eaLnBrk="0" fontAlgn="base" hangingPunct="0">
              <a:spcBef>
                <a:spcPct val="20000"/>
              </a:spcBef>
              <a:spcAft>
                <a:spcPct val="0"/>
              </a:spcAft>
              <a:buFont typeface="Arial" charset="0"/>
              <a:buNone/>
              <a:defRPr sz="1733">
                <a:solidFill>
                  <a:schemeClr val="tx1"/>
                </a:solidFill>
                <a:latin typeface="+mn-lt"/>
              </a:defRPr>
            </a:lvl9pPr>
          </a:lstStyle>
          <a:p>
            <a:pPr>
              <a:spcBef>
                <a:spcPts val="600"/>
              </a:spcBef>
            </a:pPr>
            <a:r>
              <a:rPr lang="en-US" sz="2000" b="1" kern="0" dirty="0"/>
              <a:t>6GWS-250238</a:t>
            </a:r>
          </a:p>
          <a:p>
            <a:pPr>
              <a:spcBef>
                <a:spcPts val="600"/>
              </a:spcBef>
            </a:pPr>
            <a:r>
              <a:rPr lang="en-US" sz="2000" b="1" kern="0" dirty="0"/>
              <a:t>AI# 6</a:t>
            </a:r>
            <a:endParaRPr lang="en-US" sz="2000" kern="0" dirty="0"/>
          </a:p>
        </p:txBody>
      </p:sp>
      <p:sp>
        <p:nvSpPr>
          <p:cNvPr id="7" name="AutoShape 14">
            <a:extLst>
              <a:ext uri="{FF2B5EF4-FFF2-40B4-BE49-F238E27FC236}">
                <a16:creationId xmlns:a16="http://schemas.microsoft.com/office/drawing/2014/main" id="{C5BF98F4-C5DD-C7D4-00A3-8E20108824B7}"/>
              </a:ext>
            </a:extLst>
          </p:cNvPr>
          <p:cNvSpPr>
            <a:spLocks noChangeArrowheads="1"/>
          </p:cNvSpPr>
          <p:nvPr/>
        </p:nvSpPr>
        <p:spPr bwMode="auto">
          <a:xfrm>
            <a:off x="227079" y="6416675"/>
            <a:ext cx="6603489" cy="393457"/>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a:p>
        </p:txBody>
      </p:sp>
      <p:sp>
        <p:nvSpPr>
          <p:cNvPr id="8" name="TextBox 7">
            <a:extLst>
              <a:ext uri="{FF2B5EF4-FFF2-40B4-BE49-F238E27FC236}">
                <a16:creationId xmlns:a16="http://schemas.microsoft.com/office/drawing/2014/main" id="{2DEBEB81-8D2C-EA01-E1B4-70E3D2BFB451}"/>
              </a:ext>
            </a:extLst>
          </p:cNvPr>
          <p:cNvSpPr txBox="1"/>
          <p:nvPr/>
        </p:nvSpPr>
        <p:spPr>
          <a:xfrm>
            <a:off x="303002" y="6520875"/>
            <a:ext cx="6173098" cy="337125"/>
          </a:xfrm>
          <a:prstGeom prst="rect">
            <a:avLst/>
          </a:prstGeom>
          <a:noFill/>
        </p:spPr>
        <p:txBody>
          <a:bodyPr anchor="ctr">
            <a:normAutofit fontScale="850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800" b="1" dirty="0">
                <a:solidFill>
                  <a:schemeClr val="bg1"/>
                </a:solidFill>
              </a:rPr>
              <a:t>6GWS-250238, 3GPP workshop on 6G, Incheon, Korea, 10 - 11 Mar 2025</a:t>
            </a:r>
          </a:p>
          <a:p>
            <a:pPr>
              <a:defRPr/>
            </a:pPr>
            <a:endParaRPr lang="en-GB" sz="1200" spc="300" dirty="0">
              <a:solidFill>
                <a:schemeClr val="bg1"/>
              </a:solidFill>
            </a:endParaRPr>
          </a:p>
        </p:txBody>
      </p:sp>
    </p:spTree>
    <p:extLst>
      <p:ext uri="{BB962C8B-B14F-4D97-AF65-F5344CB8AC3E}">
        <p14:creationId xmlns:p14="http://schemas.microsoft.com/office/powerpoint/2010/main" val="399343419"/>
      </p:ext>
    </p:extLst>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D484D7-89A8-D13E-CB42-0AAB492AE0C0}"/>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C9EF77F-5AA4-054B-8C75-E3E584B62D74}"/>
              </a:ext>
            </a:extLst>
          </p:cNvPr>
          <p:cNvSpPr>
            <a:spLocks noGrp="1"/>
          </p:cNvSpPr>
          <p:nvPr>
            <p:ph idx="1"/>
          </p:nvPr>
        </p:nvSpPr>
        <p:spPr>
          <a:xfrm>
            <a:off x="609600" y="1728215"/>
            <a:ext cx="10972800" cy="4430537"/>
          </a:xfrm>
        </p:spPr>
        <p:txBody>
          <a:bodyPr/>
          <a:lstStyle/>
          <a:p>
            <a:pPr marL="371684" lvl="1" indent="-371684">
              <a:spcBef>
                <a:spcPts val="1000"/>
              </a:spcBef>
              <a:buBlip>
                <a:blip r:embed="rId2"/>
              </a:buBlip>
            </a:pPr>
            <a:r>
              <a:rPr lang="en-US" sz="1800" dirty="0"/>
              <a:t>6G Radio interface: Non-backwards compatible (from a UE perspective) to exploit full potential, with certain characteristics (e.g., waveform, modulation and channel coding) based on 5G NR with possible enhancements. </a:t>
            </a:r>
          </a:p>
          <a:p>
            <a:pPr marL="371684" lvl="1" indent="-371684">
              <a:spcBef>
                <a:spcPts val="1000"/>
              </a:spcBef>
              <a:buBlip>
                <a:blip r:embed="rId2"/>
              </a:buBlip>
            </a:pPr>
            <a:r>
              <a:rPr lang="en-US" sz="1800" dirty="0"/>
              <a:t>Study needs to show </a:t>
            </a:r>
            <a:r>
              <a:rPr lang="en-US" sz="1800" b="1" dirty="0"/>
              <a:t>significant gains</a:t>
            </a:r>
            <a:r>
              <a:rPr lang="en-US" sz="1800" dirty="0"/>
              <a:t> to justify 6G Radio. </a:t>
            </a:r>
          </a:p>
          <a:p>
            <a:pPr marL="371684" lvl="1" indent="-371684">
              <a:spcBef>
                <a:spcPts val="1000"/>
              </a:spcBef>
              <a:buBlip>
                <a:blip r:embed="rId2"/>
              </a:buBlip>
            </a:pPr>
            <a:r>
              <a:rPr lang="en-US" sz="1800" dirty="0"/>
              <a:t>Lean and Streamlined 6G, dimension appropriate set of functionalities, minimize adoption of multiple options for the same functionality, avoid excessive configurations</a:t>
            </a:r>
          </a:p>
          <a:p>
            <a:pPr marL="371684" lvl="1" indent="-371684">
              <a:spcBef>
                <a:spcPts val="1000"/>
              </a:spcBef>
              <a:buBlip>
                <a:blip r:embed="rId2"/>
              </a:buBlip>
            </a:pPr>
            <a:r>
              <a:rPr lang="en-US" sz="1800" b="1" dirty="0"/>
              <a:t>Superior coverage</a:t>
            </a:r>
            <a:r>
              <a:rPr lang="en-US" sz="1800" dirty="0"/>
              <a:t> for 6G radio from Day-1</a:t>
            </a:r>
          </a:p>
          <a:p>
            <a:pPr marL="371684" lvl="1" indent="-371684">
              <a:spcBef>
                <a:spcPts val="1000"/>
              </a:spcBef>
              <a:buBlip>
                <a:blip r:embed="rId2"/>
              </a:buBlip>
            </a:pPr>
            <a:r>
              <a:rPr lang="en-US" sz="1800" b="1" dirty="0"/>
              <a:t>Diverse device types</a:t>
            </a:r>
            <a:r>
              <a:rPr lang="en-US" sz="1800" dirty="0"/>
              <a:t> with scalable design from Day-1 based on, for example: Bandwidth/data rate, form factor, energy consumption</a:t>
            </a:r>
          </a:p>
          <a:p>
            <a:pPr marL="371684" lvl="1" indent="-371684">
              <a:spcBef>
                <a:spcPts val="1000"/>
              </a:spcBef>
              <a:buBlip>
                <a:blip r:embed="rId2"/>
              </a:buBlip>
            </a:pPr>
            <a:r>
              <a:rPr lang="en-US" sz="1800" dirty="0"/>
              <a:t>Harmonized TN and NTN design </a:t>
            </a:r>
          </a:p>
          <a:p>
            <a:pPr marL="371684" lvl="1" indent="-371684">
              <a:spcBef>
                <a:spcPts val="1000"/>
              </a:spcBef>
              <a:buBlip>
                <a:blip r:embed="rId2"/>
              </a:buBlip>
            </a:pPr>
            <a:r>
              <a:rPr lang="en-US" sz="1800" dirty="0"/>
              <a:t>AI/ML: </a:t>
            </a:r>
            <a:r>
              <a:rPr lang="en-US" sz="1800" b="1" dirty="0"/>
              <a:t>Extensible AI/ML framework </a:t>
            </a:r>
            <a:r>
              <a:rPr lang="en-US" sz="1800" dirty="0"/>
              <a:t>built on 5G-A as appropriate, with native support for AI/ML lifecycle management, (e.g., configuration, performance monitoring, deactivation, and seamless transition to conventional algorithms). And exploring new use cases.</a:t>
            </a:r>
          </a:p>
        </p:txBody>
      </p:sp>
      <p:sp>
        <p:nvSpPr>
          <p:cNvPr id="3" name="Title 2">
            <a:extLst>
              <a:ext uri="{FF2B5EF4-FFF2-40B4-BE49-F238E27FC236}">
                <a16:creationId xmlns:a16="http://schemas.microsoft.com/office/drawing/2014/main" id="{B996BC53-A960-3B03-C068-584602D08735}"/>
              </a:ext>
            </a:extLst>
          </p:cNvPr>
          <p:cNvSpPr>
            <a:spLocks noGrp="1"/>
          </p:cNvSpPr>
          <p:nvPr>
            <p:ph type="title"/>
          </p:nvPr>
        </p:nvSpPr>
        <p:spPr>
          <a:xfrm>
            <a:off x="1927413" y="219971"/>
            <a:ext cx="8534400" cy="985367"/>
          </a:xfrm>
        </p:spPr>
        <p:txBody>
          <a:bodyPr/>
          <a:lstStyle/>
          <a:p>
            <a:r>
              <a:rPr lang="en-GB" dirty="0"/>
              <a:t>Radio Access Network for 6G design considerations</a:t>
            </a:r>
          </a:p>
        </p:txBody>
      </p:sp>
    </p:spTree>
    <p:extLst>
      <p:ext uri="{BB962C8B-B14F-4D97-AF65-F5344CB8AC3E}">
        <p14:creationId xmlns:p14="http://schemas.microsoft.com/office/powerpoint/2010/main" val="2331281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3A0FF5-29C8-B28B-9909-361083F2636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6DE354D-2345-594B-2232-15E0DDB05EC9}"/>
              </a:ext>
            </a:extLst>
          </p:cNvPr>
          <p:cNvSpPr>
            <a:spLocks noGrp="1"/>
          </p:cNvSpPr>
          <p:nvPr>
            <p:ph type="title"/>
          </p:nvPr>
        </p:nvSpPr>
        <p:spPr>
          <a:xfrm>
            <a:off x="1795346" y="18255"/>
            <a:ext cx="8585784" cy="1325563"/>
          </a:xfrm>
        </p:spPr>
        <p:txBody>
          <a:bodyPr/>
          <a:lstStyle/>
          <a:p>
            <a:r>
              <a:rPr lang="en-US" dirty="0"/>
              <a:t>Core Network for 6G design considerations</a:t>
            </a:r>
          </a:p>
        </p:txBody>
      </p:sp>
      <p:sp>
        <p:nvSpPr>
          <p:cNvPr id="3" name="Content Placeholder 2">
            <a:extLst>
              <a:ext uri="{FF2B5EF4-FFF2-40B4-BE49-F238E27FC236}">
                <a16:creationId xmlns:a16="http://schemas.microsoft.com/office/drawing/2014/main" id="{36E51B32-92C5-9EDF-AC47-441D810E8297}"/>
              </a:ext>
            </a:extLst>
          </p:cNvPr>
          <p:cNvSpPr>
            <a:spLocks noGrp="1"/>
          </p:cNvSpPr>
          <p:nvPr>
            <p:ph idx="1"/>
          </p:nvPr>
        </p:nvSpPr>
        <p:spPr>
          <a:xfrm>
            <a:off x="757518" y="1412838"/>
            <a:ext cx="10408920" cy="4736592"/>
          </a:xfrm>
        </p:spPr>
        <p:txBody>
          <a:bodyPr>
            <a:noAutofit/>
          </a:bodyPr>
          <a:lstStyle/>
          <a:p>
            <a:pPr marL="457200" indent="-457200" eaLnBrk="0" fontAlgn="base" hangingPunct="0">
              <a:lnSpc>
                <a:spcPct val="120000"/>
              </a:lnSpc>
              <a:spcAft>
                <a:spcPct val="0"/>
              </a:spcAft>
              <a:buBlip>
                <a:blip r:embed="rId2"/>
              </a:buBlip>
            </a:pPr>
            <a:r>
              <a:rPr lang="en-US" sz="2000" dirty="0">
                <a:solidFill>
                  <a:srgbClr val="131314"/>
                </a:solidFill>
              </a:rPr>
              <a:t>A preference for a single 6G Standalone Architecture is noted, with SA mode as a baseline </a:t>
            </a:r>
          </a:p>
          <a:p>
            <a:pPr marL="457200" indent="-457200" eaLnBrk="0" fontAlgn="base" hangingPunct="0">
              <a:lnSpc>
                <a:spcPct val="120000"/>
              </a:lnSpc>
              <a:spcAft>
                <a:spcPct val="0"/>
              </a:spcAft>
              <a:buBlip>
                <a:blip r:embed="rId2"/>
              </a:buBlip>
            </a:pPr>
            <a:r>
              <a:rPr lang="en-US" sz="2000" dirty="0">
                <a:solidFill>
                  <a:srgbClr val="131314"/>
                </a:solidFill>
              </a:rPr>
              <a:t>Core Network for 6G to be designed to cover new 6G requirements regarding AI, connectivity, Security/Privacy/ Resilience with possible reuse of the 5G SBA/SBI framework and investigate enhancement 5G SBA/SBI architecture</a:t>
            </a:r>
          </a:p>
          <a:p>
            <a:pPr marL="457200" indent="-457200" eaLnBrk="0" fontAlgn="base" hangingPunct="0">
              <a:lnSpc>
                <a:spcPct val="120000"/>
              </a:lnSpc>
              <a:spcAft>
                <a:spcPct val="0"/>
              </a:spcAft>
              <a:buBlip>
                <a:blip r:embed="rId2"/>
              </a:buBlip>
            </a:pPr>
            <a:r>
              <a:rPr lang="en-US" sz="2000" dirty="0">
                <a:solidFill>
                  <a:srgbClr val="131314"/>
                </a:solidFill>
              </a:rPr>
              <a:t>Simplification of architecture and streamlining of NFs definitions and interactions/interfaces/protocols</a:t>
            </a:r>
          </a:p>
          <a:p>
            <a:pPr marL="457200" indent="-457200" eaLnBrk="0" fontAlgn="base" hangingPunct="0">
              <a:lnSpc>
                <a:spcPct val="120000"/>
              </a:lnSpc>
              <a:spcAft>
                <a:spcPct val="0"/>
              </a:spcAft>
              <a:buBlip>
                <a:blip r:embed="rId2"/>
              </a:buBlip>
            </a:pPr>
            <a:r>
              <a:rPr lang="en-US" sz="2000" dirty="0">
                <a:solidFill>
                  <a:srgbClr val="131314"/>
                </a:solidFill>
              </a:rPr>
              <a:t>Investigation of new functions based on the SBA architecture to support new 6G Services</a:t>
            </a:r>
          </a:p>
          <a:p>
            <a:pPr marL="457200" indent="-457200" eaLnBrk="0" fontAlgn="base" hangingPunct="0">
              <a:lnSpc>
                <a:spcPct val="120000"/>
              </a:lnSpc>
              <a:spcAft>
                <a:spcPct val="0"/>
              </a:spcAft>
              <a:buBlip>
                <a:blip r:embed="rId2"/>
              </a:buBlip>
            </a:pPr>
            <a:r>
              <a:rPr lang="en-US" sz="2000" dirty="0">
                <a:solidFill>
                  <a:srgbClr val="131314"/>
                </a:solidFill>
              </a:rPr>
              <a:t>Designed to integrate and interoperate with various access technologies, including FWA and Wi-Fi access</a:t>
            </a:r>
          </a:p>
          <a:p>
            <a:pPr marL="457200" indent="-457200" eaLnBrk="0" fontAlgn="base" hangingPunct="0">
              <a:lnSpc>
                <a:spcPct val="120000"/>
              </a:lnSpc>
              <a:spcAft>
                <a:spcPct val="0"/>
              </a:spcAft>
              <a:buBlip>
                <a:blip r:embed="rId2"/>
              </a:buBlip>
            </a:pPr>
            <a:r>
              <a:rPr lang="en-US" sz="2000" dirty="0">
                <a:solidFill>
                  <a:srgbClr val="131314"/>
                </a:solidFill>
              </a:rPr>
              <a:t>A unified network exposure framework for simplifying the 3GPP-wide exposure framework to foster an API economy of scale</a:t>
            </a:r>
          </a:p>
        </p:txBody>
      </p:sp>
    </p:spTree>
    <p:extLst>
      <p:ext uri="{BB962C8B-B14F-4D97-AF65-F5344CB8AC3E}">
        <p14:creationId xmlns:p14="http://schemas.microsoft.com/office/powerpoint/2010/main" val="8345466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CCF32D-24F0-1A05-CD4B-3671242EF26C}"/>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95044FC-79CE-DC73-4429-82C0BEE04E1A}"/>
              </a:ext>
            </a:extLst>
          </p:cNvPr>
          <p:cNvSpPr>
            <a:spLocks noGrp="1"/>
          </p:cNvSpPr>
          <p:nvPr>
            <p:ph idx="1"/>
          </p:nvPr>
        </p:nvSpPr>
        <p:spPr>
          <a:xfrm>
            <a:off x="609600" y="1703294"/>
            <a:ext cx="10972800" cy="4442051"/>
          </a:xfrm>
        </p:spPr>
        <p:txBody>
          <a:bodyPr/>
          <a:lstStyle/>
          <a:p>
            <a:pPr>
              <a:spcBef>
                <a:spcPts val="1000"/>
              </a:spcBef>
            </a:pPr>
            <a:r>
              <a:rPr lang="en-GB" sz="2000" dirty="0"/>
              <a:t>6G SA standalone as the primary architecture option. Based on lesson learned from 5G, a</a:t>
            </a:r>
            <a:r>
              <a:rPr lang="en-US" sz="2000" dirty="0"/>
              <a:t>void 6G Non-Standalone (NSA) options</a:t>
            </a:r>
            <a:r>
              <a:rPr lang="en-GB" sz="2000" dirty="0"/>
              <a:t> if possible. </a:t>
            </a:r>
          </a:p>
          <a:p>
            <a:pPr>
              <a:spcBef>
                <a:spcPts val="1000"/>
              </a:spcBef>
            </a:pPr>
            <a:r>
              <a:rPr lang="en-GB" sz="2000" dirty="0"/>
              <a:t>MRSS (5G+6G spectrum sharing) and 6G-6G carrier aggregation</a:t>
            </a:r>
          </a:p>
          <a:p>
            <a:pPr>
              <a:spcBef>
                <a:spcPts val="1000"/>
              </a:spcBef>
            </a:pPr>
            <a:r>
              <a:rPr lang="en-US" sz="2000" dirty="0"/>
              <a:t>Other aggregation means were proposed as possible additional migration path, for example - </a:t>
            </a:r>
          </a:p>
          <a:p>
            <a:pPr marL="685800" lvl="1" indent="-228600">
              <a:lnSpc>
                <a:spcPct val="90000"/>
              </a:lnSpc>
              <a:buClr>
                <a:srgbClr val="C00000"/>
              </a:buClr>
            </a:pPr>
            <a:r>
              <a:rPr lang="en-GB" sz="2000" kern="1200" dirty="0">
                <a:latin typeface="+mn-lt"/>
                <a:ea typeface="+mn-ea"/>
                <a:cs typeface="+mn-cs"/>
              </a:rPr>
              <a:t>5G-6G Dual Connectivity</a:t>
            </a:r>
          </a:p>
          <a:p>
            <a:pPr marL="685800" lvl="1" indent="-228600">
              <a:lnSpc>
                <a:spcPct val="90000"/>
              </a:lnSpc>
              <a:buClr>
                <a:srgbClr val="C00000"/>
              </a:buClr>
            </a:pPr>
            <a:r>
              <a:rPr lang="en-GB" sz="2000" kern="1200" dirty="0">
                <a:latin typeface="+mn-lt"/>
                <a:ea typeface="+mn-ea"/>
                <a:cs typeface="+mn-cs"/>
              </a:rPr>
              <a:t>5G-6G Dual-stack</a:t>
            </a:r>
          </a:p>
        </p:txBody>
      </p:sp>
      <p:sp>
        <p:nvSpPr>
          <p:cNvPr id="3" name="Title 2">
            <a:extLst>
              <a:ext uri="{FF2B5EF4-FFF2-40B4-BE49-F238E27FC236}">
                <a16:creationId xmlns:a16="http://schemas.microsoft.com/office/drawing/2014/main" id="{4ACC84EF-26EA-3F3A-AA61-3B314A0EFBC9}"/>
              </a:ext>
            </a:extLst>
          </p:cNvPr>
          <p:cNvSpPr>
            <a:spLocks noGrp="1"/>
          </p:cNvSpPr>
          <p:nvPr>
            <p:ph type="title"/>
          </p:nvPr>
        </p:nvSpPr>
        <p:spPr>
          <a:xfrm>
            <a:off x="1846728" y="219971"/>
            <a:ext cx="8590495" cy="985367"/>
          </a:xfrm>
        </p:spPr>
        <p:txBody>
          <a:bodyPr/>
          <a:lstStyle/>
          <a:p>
            <a:r>
              <a:rPr lang="en-GB" dirty="0"/>
              <a:t>Migration/Architecture Options</a:t>
            </a:r>
          </a:p>
        </p:txBody>
      </p:sp>
    </p:spTree>
    <p:extLst>
      <p:ext uri="{BB962C8B-B14F-4D97-AF65-F5344CB8AC3E}">
        <p14:creationId xmlns:p14="http://schemas.microsoft.com/office/powerpoint/2010/main" val="1708994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651EC0-6669-CA1F-60DA-6447CFD02B1E}"/>
              </a:ext>
            </a:extLst>
          </p:cNvPr>
          <p:cNvSpPr>
            <a:spLocks noGrp="1"/>
          </p:cNvSpPr>
          <p:nvPr>
            <p:ph type="title"/>
          </p:nvPr>
        </p:nvSpPr>
        <p:spPr>
          <a:xfrm>
            <a:off x="1795346" y="18255"/>
            <a:ext cx="8038936" cy="1325563"/>
          </a:xfrm>
        </p:spPr>
        <p:txBody>
          <a:bodyPr/>
          <a:lstStyle/>
          <a:p>
            <a:r>
              <a:rPr lang="en-US" dirty="0"/>
              <a:t>Interworking with legacy 3GPP systems</a:t>
            </a:r>
          </a:p>
        </p:txBody>
      </p:sp>
      <p:sp>
        <p:nvSpPr>
          <p:cNvPr id="3" name="Content Placeholder 2">
            <a:extLst>
              <a:ext uri="{FF2B5EF4-FFF2-40B4-BE49-F238E27FC236}">
                <a16:creationId xmlns:a16="http://schemas.microsoft.com/office/drawing/2014/main" id="{CB2FA8A7-9071-1EC3-B469-A7D02988AB11}"/>
              </a:ext>
            </a:extLst>
          </p:cNvPr>
          <p:cNvSpPr>
            <a:spLocks noGrp="1"/>
          </p:cNvSpPr>
          <p:nvPr>
            <p:ph idx="1"/>
          </p:nvPr>
        </p:nvSpPr>
        <p:spPr>
          <a:xfrm>
            <a:off x="838200" y="1798730"/>
            <a:ext cx="10515600" cy="4351338"/>
          </a:xfrm>
        </p:spPr>
        <p:txBody>
          <a:bodyPr>
            <a:normAutofit/>
          </a:bodyPr>
          <a:lstStyle/>
          <a:p>
            <a:pPr marL="457200" indent="-457200" eaLnBrk="0" fontAlgn="base" hangingPunct="0">
              <a:lnSpc>
                <a:spcPct val="90000"/>
              </a:lnSpc>
              <a:spcAft>
                <a:spcPct val="0"/>
              </a:spcAft>
              <a:buBlip>
                <a:blip r:embed="rId2"/>
              </a:buBlip>
            </a:pPr>
            <a:r>
              <a:rPr lang="en-US" sz="2800" dirty="0"/>
              <a:t>Seamless interworking with 5G system </a:t>
            </a:r>
          </a:p>
          <a:p>
            <a:pPr lvl="1" eaLnBrk="0" fontAlgn="base" hangingPunct="0">
              <a:lnSpc>
                <a:spcPct val="90000"/>
              </a:lnSpc>
              <a:spcAft>
                <a:spcPct val="0"/>
              </a:spcAft>
              <a:buClr>
                <a:srgbClr val="C00000"/>
              </a:buClr>
            </a:pPr>
            <a:r>
              <a:rPr lang="en-US" dirty="0"/>
              <a:t>Single registration vs dual registration </a:t>
            </a:r>
          </a:p>
          <a:p>
            <a:pPr marL="457200" lvl="1" indent="0" eaLnBrk="0" fontAlgn="base" hangingPunct="0">
              <a:lnSpc>
                <a:spcPct val="90000"/>
              </a:lnSpc>
              <a:spcAft>
                <a:spcPct val="0"/>
              </a:spcAft>
              <a:buClr>
                <a:srgbClr val="C00000"/>
              </a:buClr>
              <a:buNone/>
            </a:pPr>
            <a:endParaRPr lang="en-US" dirty="0"/>
          </a:p>
          <a:p>
            <a:pPr marL="457200" indent="-457200" eaLnBrk="0" fontAlgn="base" hangingPunct="0">
              <a:lnSpc>
                <a:spcPct val="90000"/>
              </a:lnSpc>
              <a:spcAft>
                <a:spcPct val="0"/>
              </a:spcAft>
              <a:buBlip>
                <a:blip r:embed="rId2"/>
              </a:buBlip>
            </a:pPr>
            <a:r>
              <a:rPr lang="en-US" altLang="en-US" sz="2800" dirty="0"/>
              <a:t>Seamless interworking with 4G system?</a:t>
            </a:r>
          </a:p>
          <a:p>
            <a:pPr lvl="1" eaLnBrk="0" fontAlgn="base" hangingPunct="0">
              <a:lnSpc>
                <a:spcPct val="90000"/>
              </a:lnSpc>
              <a:spcAft>
                <a:spcPct val="0"/>
              </a:spcAft>
              <a:buClr>
                <a:srgbClr val="C00000"/>
              </a:buClr>
            </a:pPr>
            <a:r>
              <a:rPr lang="en-US" dirty="0"/>
              <a:t>General consideration to avoid interworking with 4G </a:t>
            </a:r>
          </a:p>
          <a:p>
            <a:pPr lvl="1" eaLnBrk="0" fontAlgn="base" hangingPunct="0">
              <a:lnSpc>
                <a:spcPct val="90000"/>
              </a:lnSpc>
              <a:spcAft>
                <a:spcPct val="0"/>
              </a:spcAft>
              <a:buClr>
                <a:srgbClr val="C00000"/>
              </a:buClr>
            </a:pPr>
            <a:r>
              <a:rPr lang="en-US" dirty="0"/>
              <a:t>Scenarios needs to be further discussed</a:t>
            </a:r>
          </a:p>
          <a:p>
            <a:pPr marL="457200" lvl="1" indent="0" eaLnBrk="0" fontAlgn="base" hangingPunct="0">
              <a:lnSpc>
                <a:spcPct val="90000"/>
              </a:lnSpc>
              <a:spcAft>
                <a:spcPct val="0"/>
              </a:spcAft>
              <a:buClr>
                <a:srgbClr val="C00000"/>
              </a:buClr>
              <a:buNone/>
            </a:pPr>
            <a:endParaRPr lang="en-US" dirty="0"/>
          </a:p>
          <a:p>
            <a:pPr marL="457200" indent="-457200" eaLnBrk="0" fontAlgn="base" hangingPunct="0">
              <a:lnSpc>
                <a:spcPct val="90000"/>
              </a:lnSpc>
              <a:spcAft>
                <a:spcPct val="0"/>
              </a:spcAft>
              <a:buBlip>
                <a:blip r:embed="rId2"/>
              </a:buBlip>
            </a:pPr>
            <a:r>
              <a:rPr lang="en-US" altLang="en-US" sz="2800" dirty="0"/>
              <a:t>No interworking with 2G and 3G system</a:t>
            </a:r>
          </a:p>
        </p:txBody>
      </p:sp>
    </p:spTree>
    <p:extLst>
      <p:ext uri="{BB962C8B-B14F-4D97-AF65-F5344CB8AC3E}">
        <p14:creationId xmlns:p14="http://schemas.microsoft.com/office/powerpoint/2010/main" val="30718433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2590BF-6A68-43F9-A956-34A090A48707}"/>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93ACD3C-66F9-B9E8-A51A-29BA76E1AB9C}"/>
              </a:ext>
            </a:extLst>
          </p:cNvPr>
          <p:cNvSpPr>
            <a:spLocks noGrp="1"/>
          </p:cNvSpPr>
          <p:nvPr>
            <p:ph idx="1"/>
          </p:nvPr>
        </p:nvSpPr>
        <p:spPr>
          <a:xfrm>
            <a:off x="609600" y="1712259"/>
            <a:ext cx="10972800" cy="4433086"/>
          </a:xfrm>
        </p:spPr>
        <p:txBody>
          <a:bodyPr/>
          <a:lstStyle/>
          <a:p>
            <a:r>
              <a:rPr lang="en-GB" sz="2400" dirty="0"/>
              <a:t>Support for existing spectrum critical (FR1 &amp; FR2)</a:t>
            </a:r>
          </a:p>
          <a:p>
            <a:pPr marL="685800" lvl="1" indent="-228600">
              <a:lnSpc>
                <a:spcPct val="90000"/>
              </a:lnSpc>
              <a:spcBef>
                <a:spcPts val="500"/>
              </a:spcBef>
              <a:spcAft>
                <a:spcPts val="600"/>
              </a:spcAft>
              <a:buClr>
                <a:srgbClr val="C00000"/>
              </a:buClr>
            </a:pPr>
            <a:r>
              <a:rPr lang="en-GB" sz="1800" kern="1200" dirty="0">
                <a:latin typeface="+mn-lt"/>
                <a:ea typeface="+mn-ea"/>
                <a:cs typeface="+mn-cs"/>
              </a:rPr>
              <a:t>Performance and efficiency enhancements needed</a:t>
            </a:r>
          </a:p>
          <a:p>
            <a:r>
              <a:rPr lang="en-GB" sz="2400" dirty="0"/>
              <a:t>Support for new spectrum in upper mid band critical</a:t>
            </a:r>
          </a:p>
          <a:p>
            <a:pPr marL="685800" lvl="1" indent="-228600">
              <a:lnSpc>
                <a:spcPct val="90000"/>
              </a:lnSpc>
              <a:spcBef>
                <a:spcPts val="500"/>
              </a:spcBef>
              <a:buClr>
                <a:srgbClr val="C00000"/>
              </a:buClr>
            </a:pPr>
            <a:r>
              <a:rPr lang="en-GB" sz="1800" kern="1200" dirty="0">
                <a:latin typeface="+mn-lt"/>
                <a:ea typeface="+mn-ea"/>
                <a:cs typeface="+mn-cs"/>
              </a:rPr>
              <a:t>Desire for deployments based on existing mid band cell site grid</a:t>
            </a:r>
          </a:p>
          <a:p>
            <a:pPr marL="685800" lvl="1" indent="-228600">
              <a:lnSpc>
                <a:spcPct val="90000"/>
              </a:lnSpc>
              <a:spcBef>
                <a:spcPts val="500"/>
              </a:spcBef>
              <a:spcAft>
                <a:spcPts val="600"/>
              </a:spcAft>
              <a:buClr>
                <a:srgbClr val="C00000"/>
              </a:buClr>
            </a:pPr>
            <a:r>
              <a:rPr lang="en-GB" sz="1800" kern="1200" dirty="0">
                <a:latin typeface="+mn-lt"/>
                <a:ea typeface="+mn-ea"/>
                <a:cs typeface="+mn-cs"/>
              </a:rPr>
              <a:t>Evolution of MIMO technology with increased number of ports and antenna elements key to deliver performance in this frequency range </a:t>
            </a:r>
          </a:p>
          <a:p>
            <a:r>
              <a:rPr lang="en-GB" sz="2400" dirty="0"/>
              <a:t>Improvements in the support of different spectrum assets</a:t>
            </a:r>
          </a:p>
          <a:p>
            <a:pPr marL="685800" lvl="1" indent="-228600">
              <a:lnSpc>
                <a:spcPct val="90000"/>
              </a:lnSpc>
              <a:spcBef>
                <a:spcPts val="500"/>
              </a:spcBef>
              <a:buClr>
                <a:srgbClr val="C00000"/>
              </a:buClr>
            </a:pPr>
            <a:r>
              <a:rPr lang="en-GB" sz="1800" kern="1200" dirty="0">
                <a:latin typeface="+mn-lt"/>
                <a:ea typeface="+mn-ea"/>
                <a:cs typeface="+mn-cs"/>
              </a:rPr>
              <a:t>Reduced overhead and energy consumption, improved delay to access high data rates, reduced complexity in standardisation, implementation and deployment, etc</a:t>
            </a:r>
          </a:p>
          <a:p>
            <a:endParaRPr lang="en-GB" sz="1800" dirty="0"/>
          </a:p>
        </p:txBody>
      </p:sp>
      <p:sp>
        <p:nvSpPr>
          <p:cNvPr id="3" name="Title 2">
            <a:extLst>
              <a:ext uri="{FF2B5EF4-FFF2-40B4-BE49-F238E27FC236}">
                <a16:creationId xmlns:a16="http://schemas.microsoft.com/office/drawing/2014/main" id="{2B650917-82E5-3458-07DB-9BDBDBE5DBE0}"/>
              </a:ext>
            </a:extLst>
          </p:cNvPr>
          <p:cNvSpPr>
            <a:spLocks noGrp="1"/>
          </p:cNvSpPr>
          <p:nvPr>
            <p:ph type="title"/>
          </p:nvPr>
        </p:nvSpPr>
        <p:spPr>
          <a:xfrm>
            <a:off x="2241176" y="381002"/>
            <a:ext cx="7252448" cy="985367"/>
          </a:xfrm>
        </p:spPr>
        <p:txBody>
          <a:bodyPr/>
          <a:lstStyle/>
          <a:p>
            <a:r>
              <a:rPr lang="en-GB" dirty="0"/>
              <a:t>Spectrum Considerations</a:t>
            </a:r>
          </a:p>
        </p:txBody>
      </p:sp>
    </p:spTree>
    <p:extLst>
      <p:ext uri="{BB962C8B-B14F-4D97-AF65-F5344CB8AC3E}">
        <p14:creationId xmlns:p14="http://schemas.microsoft.com/office/powerpoint/2010/main" val="3973565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D60DE9-4E54-AF59-9BE8-0C8AFF3A2BE9}"/>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AC808FB-E502-9212-89A7-92F6AF44FC26}"/>
              </a:ext>
            </a:extLst>
          </p:cNvPr>
          <p:cNvSpPr>
            <a:spLocks noGrp="1"/>
          </p:cNvSpPr>
          <p:nvPr>
            <p:ph idx="1"/>
          </p:nvPr>
        </p:nvSpPr>
        <p:spPr>
          <a:xfrm>
            <a:off x="609600" y="1487056"/>
            <a:ext cx="4730496" cy="4730864"/>
          </a:xfrm>
        </p:spPr>
        <p:txBody>
          <a:bodyPr>
            <a:normAutofit fontScale="40000" lnSpcReduction="20000"/>
          </a:bodyPr>
          <a:lstStyle/>
          <a:p>
            <a:pPr marL="371684" lvl="0" indent="-371684" eaLnBrk="0" fontAlgn="base" hangingPunct="0">
              <a:lnSpc>
                <a:spcPct val="120000"/>
              </a:lnSpc>
              <a:spcBef>
                <a:spcPts val="600"/>
              </a:spcBef>
              <a:spcAft>
                <a:spcPct val="0"/>
              </a:spcAft>
              <a:buBlip>
                <a:blip r:embed="rId2"/>
              </a:buBlip>
            </a:pPr>
            <a:r>
              <a:rPr lang="en-GB" sz="4000" b="1" dirty="0">
                <a:latin typeface="Calibri" panose="020F0502020204030204" pitchFamily="34" charset="0"/>
              </a:rPr>
              <a:t>AI for 6G</a:t>
            </a:r>
            <a:r>
              <a:rPr lang="en-GB" sz="4000" dirty="0">
                <a:latin typeface="Calibri" panose="020F0502020204030204" pitchFamily="34" charset="0"/>
              </a:rPr>
              <a:t>: </a:t>
            </a:r>
            <a:r>
              <a:rPr lang="en-US" sz="4000" dirty="0">
                <a:latin typeface="Calibri" panose="020F0502020204030204" pitchFamily="34" charset="0"/>
              </a:rPr>
              <a:t>This refers to using AI technologies to enhance and optimize 6G network operations, performance, and management. It involves integrating AI algorithms and machine learning models into various aspects of the 6G infrastructure to enable intelligent automation, efficient resource allocation, enhanced security, and improved service delivery. </a:t>
            </a:r>
            <a:r>
              <a:rPr lang="en-US" sz="4000" b="1" dirty="0">
                <a:latin typeface="Calibri" panose="020F0502020204030204" pitchFamily="34" charset="0"/>
              </a:rPr>
              <a:t>AI is a tool to make 6G better</a:t>
            </a:r>
            <a:r>
              <a:rPr lang="en-US" sz="4000" dirty="0">
                <a:latin typeface="Calibri" panose="020F0502020204030204" pitchFamily="34" charset="0"/>
              </a:rPr>
              <a:t>. Examples include using AI for:</a:t>
            </a:r>
          </a:p>
          <a:p>
            <a:pPr lvl="1" eaLnBrk="0" fontAlgn="base" hangingPunct="0">
              <a:lnSpc>
                <a:spcPct val="110000"/>
              </a:lnSpc>
              <a:spcBef>
                <a:spcPts val="600"/>
              </a:spcBef>
              <a:buClr>
                <a:srgbClr val="C00000"/>
              </a:buClr>
            </a:pPr>
            <a:r>
              <a:rPr lang="en-US" sz="3500" dirty="0"/>
              <a:t>Network management and orchestration including Resource allocation, predictive maintenance and Anomaly detection</a:t>
            </a:r>
          </a:p>
          <a:p>
            <a:pPr lvl="1" eaLnBrk="0" fontAlgn="base" hangingPunct="0">
              <a:lnSpc>
                <a:spcPct val="110000"/>
              </a:lnSpc>
              <a:spcBef>
                <a:spcPts val="600"/>
              </a:spcBef>
              <a:buClr>
                <a:srgbClr val="C00000"/>
              </a:buClr>
            </a:pPr>
            <a:r>
              <a:rPr lang="en-US" sz="3500" dirty="0"/>
              <a:t>Security threat detection and prevention</a:t>
            </a:r>
          </a:p>
          <a:p>
            <a:pPr lvl="1" eaLnBrk="0" fontAlgn="base" hangingPunct="0">
              <a:lnSpc>
                <a:spcPct val="110000"/>
              </a:lnSpc>
              <a:spcBef>
                <a:spcPts val="600"/>
              </a:spcBef>
              <a:buClr>
                <a:srgbClr val="C00000"/>
              </a:buClr>
            </a:pPr>
            <a:r>
              <a:rPr lang="en-US" sz="3500" dirty="0"/>
              <a:t>QoS optimization and service personalization</a:t>
            </a:r>
          </a:p>
          <a:p>
            <a:pPr lvl="1" eaLnBrk="0" fontAlgn="base" hangingPunct="0">
              <a:lnSpc>
                <a:spcPct val="110000"/>
              </a:lnSpc>
              <a:spcBef>
                <a:spcPts val="600"/>
              </a:spcBef>
              <a:buClr>
                <a:srgbClr val="C00000"/>
              </a:buClr>
            </a:pPr>
            <a:r>
              <a:rPr lang="en-US" sz="3500" dirty="0"/>
              <a:t>Energy efficiency and sustainability</a:t>
            </a:r>
          </a:p>
          <a:p>
            <a:pPr lvl="1" eaLnBrk="0" fontAlgn="base" hangingPunct="0">
              <a:lnSpc>
                <a:spcPct val="110000"/>
              </a:lnSpc>
              <a:spcBef>
                <a:spcPts val="600"/>
              </a:spcBef>
              <a:buClr>
                <a:srgbClr val="C00000"/>
              </a:buClr>
            </a:pPr>
            <a:r>
              <a:rPr lang="en-US" sz="3500" dirty="0"/>
              <a:t>Radio interface optimizations such as RS overhead reduction, channel estimation, modulation, AI based receiver, protocol parameter adaptation, etc.</a:t>
            </a:r>
          </a:p>
          <a:p>
            <a:pPr marL="457200" lvl="1" indent="0">
              <a:lnSpc>
                <a:spcPct val="120000"/>
              </a:lnSpc>
              <a:buNone/>
            </a:pPr>
            <a:endParaRPr lang="en-US" sz="1200" dirty="0">
              <a:highlight>
                <a:srgbClr val="FFFF00"/>
              </a:highlight>
            </a:endParaRPr>
          </a:p>
        </p:txBody>
      </p:sp>
      <p:sp>
        <p:nvSpPr>
          <p:cNvPr id="3" name="Title 2">
            <a:extLst>
              <a:ext uri="{FF2B5EF4-FFF2-40B4-BE49-F238E27FC236}">
                <a16:creationId xmlns:a16="http://schemas.microsoft.com/office/drawing/2014/main" id="{E4600293-4D01-9F49-FD51-1B2E93E9E59D}"/>
              </a:ext>
            </a:extLst>
          </p:cNvPr>
          <p:cNvSpPr>
            <a:spLocks noGrp="1"/>
          </p:cNvSpPr>
          <p:nvPr>
            <p:ph type="title"/>
          </p:nvPr>
        </p:nvSpPr>
        <p:spPr>
          <a:xfrm>
            <a:off x="609600" y="381002"/>
            <a:ext cx="10972800" cy="985367"/>
          </a:xfrm>
        </p:spPr>
        <p:txBody>
          <a:bodyPr/>
          <a:lstStyle/>
          <a:p>
            <a:r>
              <a:rPr lang="en-GB" dirty="0"/>
              <a:t>AI/ML</a:t>
            </a:r>
          </a:p>
        </p:txBody>
      </p:sp>
      <p:sp>
        <p:nvSpPr>
          <p:cNvPr id="4" name="Content Placeholder 1">
            <a:extLst>
              <a:ext uri="{FF2B5EF4-FFF2-40B4-BE49-F238E27FC236}">
                <a16:creationId xmlns:a16="http://schemas.microsoft.com/office/drawing/2014/main" id="{DB4DECDE-84A3-B874-5DBA-56789C1A96D0}"/>
              </a:ext>
            </a:extLst>
          </p:cNvPr>
          <p:cNvSpPr txBox="1">
            <a:spLocks/>
          </p:cNvSpPr>
          <p:nvPr/>
        </p:nvSpPr>
        <p:spPr bwMode="auto">
          <a:xfrm>
            <a:off x="5985837" y="1487056"/>
            <a:ext cx="4934712" cy="4730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40000" lnSpcReduction="20000"/>
          </a:bodyPr>
          <a:lstStyle>
            <a:lvl1pPr marL="228600" indent="-228600" algn="l" defTabSz="914400" rtl="0" eaLnBrk="1" latinLnBrk="0" hangingPunct="1">
              <a:lnSpc>
                <a:spcPct val="100000"/>
              </a:lnSpc>
              <a:spcBef>
                <a:spcPts val="1000"/>
              </a:spcBef>
              <a:buFont typeface="Arial" panose="020B0604020202020204" pitchFamily="34" charset="0"/>
              <a:buChar char="•"/>
              <a:defRPr lang="en-US" altLang="en-US" sz="3034" kern="1200" dirty="0" smtClean="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71684" indent="-371684" eaLnBrk="0" fontAlgn="base" hangingPunct="0">
              <a:lnSpc>
                <a:spcPct val="120000"/>
              </a:lnSpc>
              <a:spcBef>
                <a:spcPts val="600"/>
              </a:spcBef>
              <a:spcAft>
                <a:spcPct val="0"/>
              </a:spcAft>
              <a:buFont typeface="Arial" panose="020B0604020202020204" pitchFamily="34" charset="0"/>
              <a:buBlip>
                <a:blip r:embed="rId2"/>
              </a:buBlip>
            </a:pPr>
            <a:r>
              <a:rPr lang="en-US" sz="4000" b="1" dirty="0">
                <a:latin typeface="Calibri" panose="020F0502020204030204" pitchFamily="34" charset="0"/>
              </a:rPr>
              <a:t>6G for AI</a:t>
            </a:r>
            <a:r>
              <a:rPr lang="en-US" sz="4000" dirty="0">
                <a:latin typeface="Calibri" panose="020F0502020204030204" pitchFamily="34" charset="0"/>
              </a:rPr>
              <a:t>: This refers to designing 6G networks to natively support and facilitate AI-driven applications, services, and use cases. It involves creating a network architecture that can efficiently handle the unique requirements of AI workloads, such as large data volumes, low latency, and high computing power. </a:t>
            </a:r>
            <a:r>
              <a:rPr lang="en-US" sz="4000" b="1" dirty="0">
                <a:latin typeface="Calibri" panose="020F0502020204030204" pitchFamily="34" charset="0"/>
              </a:rPr>
              <a:t>6G is a platform to enable AI</a:t>
            </a:r>
            <a:r>
              <a:rPr lang="en-US" sz="4000" dirty="0">
                <a:latin typeface="Calibri" panose="020F0502020204030204" pitchFamily="34" charset="0"/>
              </a:rPr>
              <a:t>. Examples include:</a:t>
            </a:r>
          </a:p>
          <a:p>
            <a:pPr lvl="1" eaLnBrk="0" fontAlgn="base" hangingPunct="0">
              <a:lnSpc>
                <a:spcPct val="110000"/>
              </a:lnSpc>
              <a:spcBef>
                <a:spcPts val="600"/>
              </a:spcBef>
              <a:buClr>
                <a:srgbClr val="C00000"/>
              </a:buClr>
            </a:pPr>
            <a:r>
              <a:rPr lang="en-US" sz="3500" dirty="0"/>
              <a:t>Providing AI-as-a-Service (</a:t>
            </a:r>
            <a:r>
              <a:rPr lang="en-US" sz="3500" dirty="0" err="1"/>
              <a:t>AIaaS</a:t>
            </a:r>
            <a:r>
              <a:rPr lang="en-US" sz="3500" dirty="0"/>
              <a:t>) to various stakeholders</a:t>
            </a:r>
          </a:p>
          <a:p>
            <a:pPr lvl="1" eaLnBrk="0" fontAlgn="base" hangingPunct="0">
              <a:lnSpc>
                <a:spcPct val="110000"/>
              </a:lnSpc>
              <a:spcBef>
                <a:spcPts val="600"/>
              </a:spcBef>
              <a:buClr>
                <a:srgbClr val="C00000"/>
              </a:buClr>
            </a:pPr>
            <a:r>
              <a:rPr lang="en-US" sz="3500" dirty="0"/>
              <a:t>Enabling AI agent communication and collaboration</a:t>
            </a:r>
          </a:p>
          <a:p>
            <a:pPr lvl="1" eaLnBrk="0" fontAlgn="base" hangingPunct="0">
              <a:lnSpc>
                <a:spcPct val="110000"/>
              </a:lnSpc>
              <a:spcBef>
                <a:spcPts val="600"/>
              </a:spcBef>
              <a:buClr>
                <a:srgbClr val="C00000"/>
              </a:buClr>
            </a:pPr>
            <a:r>
              <a:rPr lang="en-US" sz="3500" dirty="0"/>
              <a:t>Supporting AI model training, inference, and management</a:t>
            </a:r>
          </a:p>
          <a:p>
            <a:pPr lvl="1" eaLnBrk="0" fontAlgn="base" hangingPunct="0">
              <a:lnSpc>
                <a:spcPct val="110000"/>
              </a:lnSpc>
              <a:spcBef>
                <a:spcPts val="600"/>
              </a:spcBef>
              <a:buClr>
                <a:srgbClr val="C00000"/>
              </a:buClr>
            </a:pPr>
            <a:r>
              <a:rPr lang="en-US" sz="3500" dirty="0"/>
              <a:t>Facilitating data collection, transmission, storage, and processing for AI applications</a:t>
            </a:r>
          </a:p>
          <a:p>
            <a:pPr lvl="1" eaLnBrk="0" fontAlgn="base" hangingPunct="0">
              <a:lnSpc>
                <a:spcPct val="110000"/>
              </a:lnSpc>
              <a:spcBef>
                <a:spcPts val="600"/>
              </a:spcBef>
              <a:buClr>
                <a:srgbClr val="C00000"/>
              </a:buClr>
            </a:pPr>
            <a:r>
              <a:rPr lang="en-US" sz="3500" dirty="0"/>
              <a:t>Enabling new AI-driven services such as personalized experiences, intelligent connectivity, and autonomous systems</a:t>
            </a:r>
          </a:p>
        </p:txBody>
      </p:sp>
    </p:spTree>
    <p:extLst>
      <p:ext uri="{BB962C8B-B14F-4D97-AF65-F5344CB8AC3E}">
        <p14:creationId xmlns:p14="http://schemas.microsoft.com/office/powerpoint/2010/main" val="2708797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0EE2E2-2637-C6AA-1D8C-D19D82BDCE28}"/>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126A927-309E-A69A-223E-3698B5CEC872}"/>
              </a:ext>
            </a:extLst>
          </p:cNvPr>
          <p:cNvSpPr>
            <a:spLocks noGrp="1"/>
          </p:cNvSpPr>
          <p:nvPr>
            <p:ph idx="1"/>
          </p:nvPr>
        </p:nvSpPr>
        <p:spPr>
          <a:xfrm>
            <a:off x="609600" y="1755648"/>
            <a:ext cx="10972800" cy="4389697"/>
          </a:xfrm>
        </p:spPr>
        <p:txBody>
          <a:bodyPr/>
          <a:lstStyle/>
          <a:p>
            <a:pPr marL="457200" indent="-457200" eaLnBrk="0" fontAlgn="base" hangingPunct="0">
              <a:lnSpc>
                <a:spcPct val="90000"/>
              </a:lnSpc>
              <a:spcAft>
                <a:spcPts val="600"/>
              </a:spcAft>
              <a:buBlip>
                <a:blip r:embed="rId2"/>
              </a:buBlip>
            </a:pPr>
            <a:r>
              <a:rPr lang="en-US" altLang="en-US" sz="2400" dirty="0"/>
              <a:t>ISAC is envisioned to enhance 6G network capabilities, providing a framework for integrating communication and sensing tasks. </a:t>
            </a:r>
            <a:r>
              <a:rPr lang="en-GB" altLang="en-US" sz="2400" dirty="0">
                <a:sym typeface="Wingdings" pitchFamily="2" charset="2"/>
              </a:rPr>
              <a:t>Both </a:t>
            </a:r>
            <a:r>
              <a:rPr lang="en-GB" altLang="en-US" sz="2400" dirty="0" err="1">
                <a:sym typeface="Wingdings" pitchFamily="2" charset="2"/>
              </a:rPr>
              <a:t>gNB</a:t>
            </a:r>
            <a:r>
              <a:rPr lang="en-GB" altLang="en-US" sz="2400" dirty="0">
                <a:sym typeface="Wingdings" pitchFamily="2" charset="2"/>
              </a:rPr>
              <a:t> and UE based sensing.</a:t>
            </a:r>
          </a:p>
          <a:p>
            <a:pPr marL="457200" indent="-457200" eaLnBrk="0" fontAlgn="base" hangingPunct="0">
              <a:lnSpc>
                <a:spcPct val="90000"/>
              </a:lnSpc>
              <a:spcAft>
                <a:spcPts val="600"/>
              </a:spcAft>
              <a:buBlip>
                <a:blip r:embed="rId2"/>
              </a:buBlip>
            </a:pPr>
            <a:r>
              <a:rPr lang="en-US" altLang="en-US" sz="2400" b="1" dirty="0"/>
              <a:t>Sensing Data Support </a:t>
            </a:r>
            <a:r>
              <a:rPr lang="en-US" altLang="en-US" sz="2400" dirty="0"/>
              <a:t>including sensing data detection, collection, processing, and exposure.</a:t>
            </a:r>
          </a:p>
          <a:p>
            <a:pPr marL="457200" indent="-457200" eaLnBrk="0" fontAlgn="base" hangingPunct="0">
              <a:lnSpc>
                <a:spcPct val="90000"/>
              </a:lnSpc>
              <a:spcAft>
                <a:spcPts val="600"/>
              </a:spcAft>
              <a:buBlip>
                <a:blip r:embed="rId2"/>
              </a:buBlip>
            </a:pPr>
            <a:r>
              <a:rPr lang="en-US" altLang="en-US" sz="2400" dirty="0"/>
              <a:t>Support for 3GPP and non-3GPP sensing (RF-based or from other non-RF sources, e.g., sensors, cameras, etc.)</a:t>
            </a:r>
          </a:p>
          <a:p>
            <a:pPr marL="457200" indent="-457200" eaLnBrk="0" fontAlgn="base" hangingPunct="0">
              <a:lnSpc>
                <a:spcPct val="90000"/>
              </a:lnSpc>
              <a:spcAft>
                <a:spcPts val="600"/>
              </a:spcAft>
              <a:buBlip>
                <a:blip r:embed="rId2"/>
              </a:buBlip>
            </a:pPr>
            <a:r>
              <a:rPr lang="en-GB" sz="2400" dirty="0">
                <a:sym typeface="Wingdings" pitchFamily="2" charset="2"/>
              </a:rPr>
              <a:t>Many possible use cases, focused technical study needed in Rel-20.</a:t>
            </a:r>
          </a:p>
        </p:txBody>
      </p:sp>
      <p:sp>
        <p:nvSpPr>
          <p:cNvPr id="3" name="Title 2">
            <a:extLst>
              <a:ext uri="{FF2B5EF4-FFF2-40B4-BE49-F238E27FC236}">
                <a16:creationId xmlns:a16="http://schemas.microsoft.com/office/drawing/2014/main" id="{691EF265-D6B1-76FF-D5EB-90619F4AB75C}"/>
              </a:ext>
            </a:extLst>
          </p:cNvPr>
          <p:cNvSpPr>
            <a:spLocks noGrp="1"/>
          </p:cNvSpPr>
          <p:nvPr>
            <p:ph type="title"/>
          </p:nvPr>
        </p:nvSpPr>
        <p:spPr>
          <a:xfrm>
            <a:off x="1653988" y="381002"/>
            <a:ext cx="9211236" cy="985367"/>
          </a:xfrm>
        </p:spPr>
        <p:txBody>
          <a:bodyPr/>
          <a:lstStyle/>
          <a:p>
            <a:r>
              <a:rPr lang="en-US" dirty="0"/>
              <a:t>Integration of Sensing and Communication (</a:t>
            </a:r>
            <a:r>
              <a:rPr lang="en-GB" dirty="0"/>
              <a:t>ISAC)</a:t>
            </a:r>
          </a:p>
        </p:txBody>
      </p:sp>
    </p:spTree>
    <p:extLst>
      <p:ext uri="{BB962C8B-B14F-4D97-AF65-F5344CB8AC3E}">
        <p14:creationId xmlns:p14="http://schemas.microsoft.com/office/powerpoint/2010/main" val="3020376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008232-9179-9CA4-61C7-73AD1F0F7697}"/>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19EF8FB-B92A-6300-1A0C-6DD9F83AD3B3}"/>
              </a:ext>
            </a:extLst>
          </p:cNvPr>
          <p:cNvSpPr>
            <a:spLocks noGrp="1"/>
          </p:cNvSpPr>
          <p:nvPr>
            <p:ph idx="1"/>
          </p:nvPr>
        </p:nvSpPr>
        <p:spPr>
          <a:xfrm>
            <a:off x="609600" y="1691640"/>
            <a:ext cx="10972800" cy="4453705"/>
          </a:xfrm>
        </p:spPr>
        <p:txBody>
          <a:bodyPr/>
          <a:lstStyle/>
          <a:p>
            <a:pPr marL="457200" indent="-457200" eaLnBrk="0" fontAlgn="base" hangingPunct="0">
              <a:lnSpc>
                <a:spcPct val="90000"/>
              </a:lnSpc>
              <a:spcAft>
                <a:spcPts val="600"/>
              </a:spcAft>
              <a:buBlip>
                <a:blip r:embed="rId2"/>
              </a:buBlip>
            </a:pPr>
            <a:r>
              <a:rPr lang="en-US" altLang="en-US" sz="2200" b="1" dirty="0"/>
              <a:t>Energy Efficiency by Design: </a:t>
            </a:r>
            <a:r>
              <a:rPr lang="en-US" altLang="en-US" sz="2200" dirty="0"/>
              <a:t>Native and joint design to deliver network and UE energy efficiency/savings, from Day-1.</a:t>
            </a:r>
          </a:p>
          <a:p>
            <a:pPr marL="457200" indent="-457200" eaLnBrk="0" fontAlgn="base" hangingPunct="0">
              <a:lnSpc>
                <a:spcPct val="90000"/>
              </a:lnSpc>
              <a:spcAft>
                <a:spcPts val="600"/>
              </a:spcAft>
              <a:buBlip>
                <a:blip r:embed="rId2"/>
              </a:buBlip>
            </a:pPr>
            <a:r>
              <a:rPr lang="en-US" altLang="en-US" sz="2200" b="1" dirty="0"/>
              <a:t>Net-Zero Targets: </a:t>
            </a:r>
            <a:r>
              <a:rPr lang="en-US" altLang="en-US" sz="2200" dirty="0"/>
              <a:t>Address new challenges such as limited energy availability, NetZero targets, and enhanced UE battery saving</a:t>
            </a:r>
          </a:p>
          <a:p>
            <a:pPr marL="457200" indent="-457200" eaLnBrk="0" fontAlgn="base" hangingPunct="0">
              <a:lnSpc>
                <a:spcPct val="90000"/>
              </a:lnSpc>
              <a:spcAft>
                <a:spcPts val="600"/>
              </a:spcAft>
              <a:buBlip>
                <a:blip r:embed="rId2"/>
              </a:buBlip>
            </a:pPr>
            <a:r>
              <a:rPr lang="en-US" altLang="en-US" sz="2200" b="1" dirty="0"/>
              <a:t>Carbon Awareness:</a:t>
            </a:r>
            <a:r>
              <a:rPr lang="en-US" altLang="en-US" sz="2200" dirty="0"/>
              <a:t> Increase carbon awareness and UE-RAN-Core-OAM interactions</a:t>
            </a:r>
          </a:p>
          <a:p>
            <a:pPr marL="457200" indent="-457200" eaLnBrk="0" fontAlgn="base" hangingPunct="0">
              <a:lnSpc>
                <a:spcPct val="90000"/>
              </a:lnSpc>
              <a:spcAft>
                <a:spcPts val="600"/>
              </a:spcAft>
              <a:buBlip>
                <a:blip r:embed="rId2"/>
              </a:buBlip>
            </a:pPr>
            <a:r>
              <a:rPr lang="en-US" altLang="en-US" sz="2200" b="1" dirty="0"/>
              <a:t>Monitoring and KPIs: </a:t>
            </a:r>
            <a:r>
              <a:rPr lang="en-US" altLang="en-US" sz="2200" dirty="0"/>
              <a:t>Implement sustainable AI KPIs Monitoring. Energy expenditure tracking metrics and energy saving strategy recommendations. </a:t>
            </a:r>
          </a:p>
          <a:p>
            <a:pPr marL="457200" indent="-457200" eaLnBrk="0" fontAlgn="base" hangingPunct="0">
              <a:lnSpc>
                <a:spcPct val="90000"/>
              </a:lnSpc>
              <a:spcAft>
                <a:spcPts val="600"/>
              </a:spcAft>
              <a:buBlip>
                <a:blip r:embed="rId2"/>
              </a:buBlip>
            </a:pPr>
            <a:r>
              <a:rPr lang="en-US" altLang="en-US" sz="2200" b="1" dirty="0"/>
              <a:t>Energy Efficient Media Delivery Architecture: </a:t>
            </a:r>
            <a:r>
              <a:rPr lang="en-US" altLang="en-US" sz="2200" dirty="0"/>
              <a:t>Study areas include energy media metrics QoS/</a:t>
            </a:r>
            <a:r>
              <a:rPr lang="en-US" altLang="en-US" sz="2200" dirty="0" err="1"/>
              <a:t>QoE</a:t>
            </a:r>
            <a:r>
              <a:rPr lang="en-US" altLang="en-US" sz="2200" dirty="0"/>
              <a:t> and energy-based adaptation for media format, codecs, and protocols</a:t>
            </a:r>
            <a:endParaRPr lang="en-GB" altLang="en-US" sz="2200" dirty="0"/>
          </a:p>
          <a:p>
            <a:pPr marL="0" indent="0">
              <a:buNone/>
            </a:pPr>
            <a:endParaRPr lang="en-GB" sz="1800" dirty="0"/>
          </a:p>
        </p:txBody>
      </p:sp>
      <p:sp>
        <p:nvSpPr>
          <p:cNvPr id="3" name="Title 2">
            <a:extLst>
              <a:ext uri="{FF2B5EF4-FFF2-40B4-BE49-F238E27FC236}">
                <a16:creationId xmlns:a16="http://schemas.microsoft.com/office/drawing/2014/main" id="{054C8A98-96C5-5D2B-8D2A-849C4F55AD3D}"/>
              </a:ext>
            </a:extLst>
          </p:cNvPr>
          <p:cNvSpPr>
            <a:spLocks noGrp="1"/>
          </p:cNvSpPr>
          <p:nvPr>
            <p:ph type="title"/>
          </p:nvPr>
        </p:nvSpPr>
        <p:spPr>
          <a:xfrm>
            <a:off x="462455" y="349471"/>
            <a:ext cx="10972800" cy="985367"/>
          </a:xfrm>
        </p:spPr>
        <p:txBody>
          <a:bodyPr/>
          <a:lstStyle/>
          <a:p>
            <a:r>
              <a:rPr lang="en-GB" dirty="0"/>
              <a:t>Energy Efficiency/Sustainability</a:t>
            </a:r>
          </a:p>
        </p:txBody>
      </p:sp>
    </p:spTree>
    <p:extLst>
      <p:ext uri="{BB962C8B-B14F-4D97-AF65-F5344CB8AC3E}">
        <p14:creationId xmlns:p14="http://schemas.microsoft.com/office/powerpoint/2010/main" val="4135436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611005-F19A-9D3B-D09C-3A09FC8E12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0E95AFE-3AA2-2FC9-0E38-49D863AE3B6A}"/>
              </a:ext>
            </a:extLst>
          </p:cNvPr>
          <p:cNvSpPr>
            <a:spLocks noGrp="1"/>
          </p:cNvSpPr>
          <p:nvPr>
            <p:ph type="title"/>
          </p:nvPr>
        </p:nvSpPr>
        <p:spPr>
          <a:xfrm>
            <a:off x="1688808" y="112385"/>
            <a:ext cx="8814383" cy="1325563"/>
          </a:xfrm>
        </p:spPr>
        <p:txBody>
          <a:bodyPr/>
          <a:lstStyle/>
          <a:p>
            <a:r>
              <a:rPr lang="en-US" dirty="0"/>
              <a:t>Network and Computing Convergence</a:t>
            </a:r>
          </a:p>
        </p:txBody>
      </p:sp>
      <p:sp>
        <p:nvSpPr>
          <p:cNvPr id="3" name="Content Placeholder 2">
            <a:extLst>
              <a:ext uri="{FF2B5EF4-FFF2-40B4-BE49-F238E27FC236}">
                <a16:creationId xmlns:a16="http://schemas.microsoft.com/office/drawing/2014/main" id="{E6CF4780-5554-279B-F417-F74AEE1D7D55}"/>
              </a:ext>
            </a:extLst>
          </p:cNvPr>
          <p:cNvSpPr>
            <a:spLocks noGrp="1"/>
          </p:cNvSpPr>
          <p:nvPr>
            <p:ph idx="1"/>
          </p:nvPr>
        </p:nvSpPr>
        <p:spPr/>
        <p:txBody>
          <a:bodyPr>
            <a:normAutofit fontScale="55000" lnSpcReduction="20000"/>
          </a:bodyPr>
          <a:lstStyle/>
          <a:p>
            <a:pPr marL="457200" indent="-457200" eaLnBrk="0" fontAlgn="base" hangingPunct="0">
              <a:lnSpc>
                <a:spcPct val="110000"/>
              </a:lnSpc>
              <a:spcAft>
                <a:spcPts val="600"/>
              </a:spcAft>
              <a:buBlip>
                <a:blip r:embed="rId2"/>
              </a:buBlip>
            </a:pPr>
            <a:r>
              <a:rPr lang="en-US" sz="5100" dirty="0"/>
              <a:t>Integrated communication and compute-centric system, evolving from 5G's communication-centric focus</a:t>
            </a:r>
          </a:p>
          <a:p>
            <a:pPr marL="457200" indent="-457200" eaLnBrk="0" fontAlgn="base" hangingPunct="0">
              <a:lnSpc>
                <a:spcPct val="110000"/>
              </a:lnSpc>
              <a:spcAft>
                <a:spcPct val="0"/>
              </a:spcAft>
              <a:buBlip>
                <a:blip r:embed="rId2"/>
              </a:buBlip>
            </a:pPr>
            <a:r>
              <a:rPr lang="en-US" sz="5100" dirty="0"/>
              <a:t>​Integration of computing and communication capabilities in the mobile network, enabling offloading processing capacity from the end-user device to the network. Possible use cases are:</a:t>
            </a:r>
          </a:p>
          <a:p>
            <a:pPr lvl="1" eaLnBrk="0" fontAlgn="base" hangingPunct="0">
              <a:lnSpc>
                <a:spcPct val="110000"/>
              </a:lnSpc>
              <a:buClr>
                <a:srgbClr val="C00000"/>
              </a:buClr>
            </a:pPr>
            <a:r>
              <a:rPr lang="en-US" sz="4200" dirty="0"/>
              <a:t>XR applications (e.g., 3D video streaming): execute rendering at the network</a:t>
            </a:r>
          </a:p>
          <a:p>
            <a:pPr lvl="1" eaLnBrk="0" fontAlgn="base" hangingPunct="0">
              <a:lnSpc>
                <a:spcPct val="110000"/>
              </a:lnSpc>
              <a:spcAft>
                <a:spcPts val="600"/>
              </a:spcAft>
              <a:buClr>
                <a:srgbClr val="C00000"/>
              </a:buClr>
            </a:pPr>
            <a:r>
              <a:rPr lang="en-US" sz="4200" dirty="0"/>
              <a:t>AI/ML-based applications (e.g., image recognition, video processing, LLM, …)</a:t>
            </a:r>
          </a:p>
          <a:p>
            <a:pPr marL="457200" indent="-457200" eaLnBrk="0" fontAlgn="base" hangingPunct="0">
              <a:lnSpc>
                <a:spcPct val="110000"/>
              </a:lnSpc>
              <a:spcAft>
                <a:spcPts val="600"/>
              </a:spcAft>
              <a:buBlip>
                <a:blip r:embed="rId2"/>
              </a:buBlip>
            </a:pPr>
            <a:r>
              <a:rPr lang="en-US" sz="5100" dirty="0"/>
              <a:t>Device-Edge Coordinated Compute</a:t>
            </a:r>
          </a:p>
          <a:p>
            <a:pPr marL="457200" indent="-457200" eaLnBrk="0" fontAlgn="base" hangingPunct="0">
              <a:lnSpc>
                <a:spcPct val="110000"/>
              </a:lnSpc>
              <a:spcAft>
                <a:spcPct val="0"/>
              </a:spcAft>
              <a:buBlip>
                <a:blip r:embed="rId2"/>
              </a:buBlip>
            </a:pPr>
            <a:r>
              <a:rPr lang="en-GB" sz="5100" dirty="0"/>
              <a:t>Digital Twin (DT) </a:t>
            </a:r>
          </a:p>
        </p:txBody>
      </p:sp>
    </p:spTree>
    <p:extLst>
      <p:ext uri="{BB962C8B-B14F-4D97-AF65-F5344CB8AC3E}">
        <p14:creationId xmlns:p14="http://schemas.microsoft.com/office/powerpoint/2010/main" val="30455374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53BB68-9CE2-155B-9128-2AF11CB7E5C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E73AAC5-C4D5-9AC4-EB0D-95279649F1C7}"/>
              </a:ext>
            </a:extLst>
          </p:cNvPr>
          <p:cNvSpPr>
            <a:spLocks noGrp="1"/>
          </p:cNvSpPr>
          <p:nvPr>
            <p:ph type="title"/>
          </p:nvPr>
        </p:nvSpPr>
        <p:spPr>
          <a:xfrm>
            <a:off x="1795346" y="18255"/>
            <a:ext cx="8101689" cy="1325563"/>
          </a:xfrm>
        </p:spPr>
        <p:txBody>
          <a:bodyPr/>
          <a:lstStyle/>
          <a:p>
            <a:r>
              <a:rPr lang="en-US" dirty="0"/>
              <a:t>Integration of Non-Terrestrial Networks (NTN)</a:t>
            </a:r>
          </a:p>
        </p:txBody>
      </p:sp>
      <p:sp>
        <p:nvSpPr>
          <p:cNvPr id="3" name="Content Placeholder 2">
            <a:extLst>
              <a:ext uri="{FF2B5EF4-FFF2-40B4-BE49-F238E27FC236}">
                <a16:creationId xmlns:a16="http://schemas.microsoft.com/office/drawing/2014/main" id="{8CC4493A-9F53-5DAE-8E46-D194D3AFF3D4}"/>
              </a:ext>
            </a:extLst>
          </p:cNvPr>
          <p:cNvSpPr>
            <a:spLocks noGrp="1"/>
          </p:cNvSpPr>
          <p:nvPr>
            <p:ph idx="1"/>
          </p:nvPr>
        </p:nvSpPr>
        <p:spPr/>
        <p:txBody>
          <a:bodyPr>
            <a:normAutofit fontScale="40000" lnSpcReduction="20000"/>
          </a:bodyPr>
          <a:lstStyle/>
          <a:p>
            <a:pPr marL="457200" indent="-457200" eaLnBrk="0" fontAlgn="base" hangingPunct="0">
              <a:lnSpc>
                <a:spcPct val="140000"/>
              </a:lnSpc>
              <a:spcAft>
                <a:spcPct val="0"/>
              </a:spcAft>
              <a:buBlip>
                <a:blip r:embed="rId2"/>
              </a:buBlip>
            </a:pPr>
            <a:r>
              <a:rPr lang="en-US" altLang="en-US" sz="4500" dirty="0">
                <a:ea typeface="Calibri" panose="020F0502020204030204" pitchFamily="34" charset="0"/>
                <a:cs typeface="Times New Roman" panose="02020603050405020304" pitchFamily="18" charset="0"/>
              </a:rPr>
              <a:t>​</a:t>
            </a:r>
            <a:r>
              <a:rPr lang="en-GB" altLang="en-US" sz="4500" dirty="0">
                <a:ea typeface="Calibri" panose="020F0502020204030204" pitchFamily="34" charset="0"/>
                <a:cs typeface="Times New Roman" panose="02020603050405020304" pitchFamily="18" charset="0"/>
              </a:rPr>
              <a:t>6G radio design to inherently support TN and NTN with a common design (as much as possible)</a:t>
            </a:r>
          </a:p>
          <a:p>
            <a:pPr marL="457200" indent="-457200" eaLnBrk="0" fontAlgn="base" hangingPunct="0">
              <a:lnSpc>
                <a:spcPct val="140000"/>
              </a:lnSpc>
              <a:spcAft>
                <a:spcPct val="0"/>
              </a:spcAft>
              <a:buBlip>
                <a:blip r:embed="rId2"/>
              </a:buBlip>
            </a:pPr>
            <a:r>
              <a:rPr lang="en-GB" altLang="en-US" sz="4500" dirty="0">
                <a:ea typeface="Calibri" panose="020F0502020204030204" pitchFamily="34" charset="0"/>
                <a:cs typeface="Times New Roman" panose="02020603050405020304" pitchFamily="18" charset="0"/>
              </a:rPr>
              <a:t>Enhancement to 6G NTN beyond NR NTN (e.g. GNSS-less operation)</a:t>
            </a:r>
          </a:p>
          <a:p>
            <a:pPr marL="457200" indent="-457200" eaLnBrk="0" fontAlgn="base" hangingPunct="0">
              <a:lnSpc>
                <a:spcPct val="140000"/>
              </a:lnSpc>
              <a:spcAft>
                <a:spcPct val="0"/>
              </a:spcAft>
              <a:buBlip>
                <a:blip r:embed="rId2"/>
              </a:buBlip>
            </a:pPr>
            <a:r>
              <a:rPr lang="en-US" sz="4500" dirty="0">
                <a:ea typeface="Calibri" panose="020F0502020204030204" pitchFamily="34" charset="0"/>
                <a:cs typeface="Times New Roman" panose="02020603050405020304" pitchFamily="18" charset="0"/>
              </a:rPr>
              <a:t>Mechanisms to geo fence a Broadcast service provided by satellite access (i.e. bounded to a targeted geographical area).</a:t>
            </a:r>
          </a:p>
          <a:p>
            <a:pPr marL="457200" indent="-457200" eaLnBrk="0" fontAlgn="base" hangingPunct="0">
              <a:lnSpc>
                <a:spcPct val="140000"/>
              </a:lnSpc>
              <a:spcAft>
                <a:spcPct val="0"/>
              </a:spcAft>
              <a:buBlip>
                <a:blip r:embed="rId2"/>
              </a:buBlip>
            </a:pPr>
            <a:r>
              <a:rPr lang="en-US" sz="4500" dirty="0">
                <a:ea typeface="Calibri" panose="020F0502020204030204" pitchFamily="34" charset="0"/>
                <a:cs typeface="Times New Roman" panose="02020603050405020304" pitchFamily="18" charset="0"/>
              </a:rPr>
              <a:t>Mesh connectivity (UE-SAT-UE) with or without available feeder link while addressing security requirements</a:t>
            </a:r>
          </a:p>
          <a:p>
            <a:pPr marL="457200" indent="-457200" eaLnBrk="0" fontAlgn="base" hangingPunct="0">
              <a:lnSpc>
                <a:spcPct val="140000"/>
              </a:lnSpc>
              <a:spcAft>
                <a:spcPct val="0"/>
              </a:spcAft>
              <a:buBlip>
                <a:blip r:embed="rId2"/>
              </a:buBlip>
            </a:pPr>
            <a:r>
              <a:rPr lang="en-US" sz="4500" dirty="0">
                <a:ea typeface="Calibri" panose="020F0502020204030204" pitchFamily="34" charset="0"/>
                <a:cs typeface="Times New Roman" panose="02020603050405020304" pitchFamily="18" charset="0"/>
              </a:rPr>
              <a:t>Use the satellite access to also provide backhaul services to local area networks on board aircraft, vessels, trains</a:t>
            </a:r>
          </a:p>
          <a:p>
            <a:pPr marL="457200" indent="-457200" eaLnBrk="0" fontAlgn="base" hangingPunct="0">
              <a:lnSpc>
                <a:spcPct val="140000"/>
              </a:lnSpc>
              <a:spcAft>
                <a:spcPct val="0"/>
              </a:spcAft>
              <a:buBlip>
                <a:blip r:embed="rId2"/>
              </a:buBlip>
            </a:pPr>
            <a:r>
              <a:rPr lang="en-US" sz="4500" dirty="0">
                <a:ea typeface="Calibri" panose="020F0502020204030204" pitchFamily="34" charset="0"/>
                <a:cs typeface="Times New Roman" panose="02020603050405020304" pitchFamily="18" charset="0"/>
              </a:rPr>
              <a:t>Network entry/idle mode and connected mode across orbit</a:t>
            </a:r>
          </a:p>
          <a:p>
            <a:pPr marL="457200" indent="-457200" eaLnBrk="0" fontAlgn="base" hangingPunct="0">
              <a:lnSpc>
                <a:spcPct val="140000"/>
              </a:lnSpc>
              <a:spcAft>
                <a:spcPct val="0"/>
              </a:spcAft>
              <a:buBlip>
                <a:blip r:embed="rId2"/>
              </a:buBlip>
            </a:pPr>
            <a:r>
              <a:rPr lang="en-US" altLang="en-US" sz="4500" dirty="0">
                <a:ea typeface="Calibri" panose="020F0502020204030204" pitchFamily="34" charset="0"/>
                <a:cs typeface="Times New Roman" panose="02020603050405020304" pitchFamily="18" charset="0"/>
              </a:rPr>
              <a:t>Route optimization for satellite-borne networks</a:t>
            </a:r>
          </a:p>
          <a:p>
            <a:pPr marL="0" indent="0">
              <a:buNone/>
            </a:pPr>
            <a:endParaRPr lang="en-US" dirty="0"/>
          </a:p>
        </p:txBody>
      </p:sp>
    </p:spTree>
    <p:extLst>
      <p:ext uri="{BB962C8B-B14F-4D97-AF65-F5344CB8AC3E}">
        <p14:creationId xmlns:p14="http://schemas.microsoft.com/office/powerpoint/2010/main" val="833362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8D3BD2F-6200-EA62-DB12-435CA7B80B92}"/>
              </a:ext>
            </a:extLst>
          </p:cNvPr>
          <p:cNvSpPr>
            <a:spLocks noGrp="1"/>
          </p:cNvSpPr>
          <p:nvPr>
            <p:ph idx="1"/>
          </p:nvPr>
        </p:nvSpPr>
        <p:spPr>
          <a:xfrm>
            <a:off x="647704" y="1666875"/>
            <a:ext cx="10997220" cy="4599454"/>
          </a:xfrm>
        </p:spPr>
        <p:txBody>
          <a:bodyPr/>
          <a:lstStyle/>
          <a:p>
            <a:pPr>
              <a:spcBef>
                <a:spcPts val="1200"/>
              </a:spcBef>
            </a:pPr>
            <a:r>
              <a:rPr lang="en-US" sz="2400" dirty="0">
                <a:solidFill>
                  <a:srgbClr val="FF0000"/>
                </a:solidFill>
                <a:latin typeface="+mn-lt"/>
              </a:rPr>
              <a:t>The Chairs' summary is based on a compilation of input papers submitted for the 3GPP workshop on 6G. </a:t>
            </a:r>
          </a:p>
          <a:p>
            <a:pPr>
              <a:spcBef>
                <a:spcPts val="1200"/>
              </a:spcBef>
            </a:pPr>
            <a:r>
              <a:rPr lang="en-US" sz="2400" dirty="0">
                <a:solidFill>
                  <a:srgbClr val="FF0000"/>
                </a:solidFill>
                <a:latin typeface="+mn-lt"/>
              </a:rPr>
              <a:t>It is not an exhaustive record of all views expressed, or proposals submitted in the input contributions, nor does it reflect a consensus views among 3GPP members. </a:t>
            </a:r>
          </a:p>
          <a:p>
            <a:pPr>
              <a:spcBef>
                <a:spcPts val="1200"/>
              </a:spcBef>
            </a:pPr>
            <a:r>
              <a:rPr lang="en-US" sz="2400" dirty="0">
                <a:solidFill>
                  <a:srgbClr val="FF0000"/>
                </a:solidFill>
                <a:latin typeface="+mn-lt"/>
              </a:rPr>
              <a:t>This summary does not imply any prioritization or ranking of 6G technical areas. </a:t>
            </a:r>
          </a:p>
          <a:p>
            <a:pPr>
              <a:spcBef>
                <a:spcPts val="1200"/>
              </a:spcBef>
            </a:pPr>
            <a:r>
              <a:rPr lang="en-US" sz="2400" dirty="0">
                <a:solidFill>
                  <a:srgbClr val="FF0000"/>
                </a:solidFill>
                <a:latin typeface="+mn-lt"/>
              </a:rPr>
              <a:t>The scope of work within 3GPP is determined by its established working procedures, and there is no assurance that all the potential technical areas mentioned will be pursued as part of 3GPP studies in Release 20.</a:t>
            </a:r>
            <a:endParaRPr lang="en-GB" sz="2400" baseline="0" dirty="0">
              <a:solidFill>
                <a:srgbClr val="FF0000"/>
              </a:solidFill>
              <a:latin typeface="+mn-lt"/>
            </a:endParaRPr>
          </a:p>
        </p:txBody>
      </p:sp>
      <p:sp>
        <p:nvSpPr>
          <p:cNvPr id="3" name="Title 2">
            <a:extLst>
              <a:ext uri="{FF2B5EF4-FFF2-40B4-BE49-F238E27FC236}">
                <a16:creationId xmlns:a16="http://schemas.microsoft.com/office/drawing/2014/main" id="{BBBE0CCC-A276-905D-44EE-A301BB963BDA}"/>
              </a:ext>
            </a:extLst>
          </p:cNvPr>
          <p:cNvSpPr>
            <a:spLocks noGrp="1"/>
          </p:cNvSpPr>
          <p:nvPr>
            <p:ph type="title"/>
          </p:nvPr>
        </p:nvSpPr>
        <p:spPr/>
        <p:txBody>
          <a:bodyPr/>
          <a:lstStyle/>
          <a:p>
            <a:r>
              <a:rPr lang="en-GB" dirty="0"/>
              <a:t>General Disclaimer</a:t>
            </a:r>
          </a:p>
        </p:txBody>
      </p:sp>
    </p:spTree>
    <p:extLst>
      <p:ext uri="{BB962C8B-B14F-4D97-AF65-F5344CB8AC3E}">
        <p14:creationId xmlns:p14="http://schemas.microsoft.com/office/powerpoint/2010/main" val="1371763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6749D7-00F5-A261-C235-1AA33B0C8ED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FCEBB62-9693-A6B7-1A6B-82D7E322943E}"/>
              </a:ext>
            </a:extLst>
          </p:cNvPr>
          <p:cNvSpPr>
            <a:spLocks noGrp="1"/>
          </p:cNvSpPr>
          <p:nvPr>
            <p:ph type="title"/>
          </p:nvPr>
        </p:nvSpPr>
        <p:spPr>
          <a:xfrm>
            <a:off x="1795346" y="18255"/>
            <a:ext cx="8370630" cy="1325563"/>
          </a:xfrm>
        </p:spPr>
        <p:txBody>
          <a:bodyPr/>
          <a:lstStyle/>
          <a:p>
            <a:r>
              <a:rPr lang="en-US" dirty="0"/>
              <a:t>Unified Data Management Framework</a:t>
            </a:r>
          </a:p>
        </p:txBody>
      </p:sp>
      <p:sp>
        <p:nvSpPr>
          <p:cNvPr id="3" name="Content Placeholder 2">
            <a:extLst>
              <a:ext uri="{FF2B5EF4-FFF2-40B4-BE49-F238E27FC236}">
                <a16:creationId xmlns:a16="http://schemas.microsoft.com/office/drawing/2014/main" id="{9A92F473-68E8-9566-63A5-C833E290BA6C}"/>
              </a:ext>
            </a:extLst>
          </p:cNvPr>
          <p:cNvSpPr>
            <a:spLocks noGrp="1"/>
          </p:cNvSpPr>
          <p:nvPr>
            <p:ph idx="1"/>
          </p:nvPr>
        </p:nvSpPr>
        <p:spPr/>
        <p:txBody>
          <a:bodyPr>
            <a:noAutofit/>
          </a:bodyPr>
          <a:lstStyle/>
          <a:p>
            <a:pPr marL="457200" indent="-457200" eaLnBrk="0" fontAlgn="base" hangingPunct="0">
              <a:lnSpc>
                <a:spcPct val="90000"/>
              </a:lnSpc>
              <a:spcAft>
                <a:spcPts val="600"/>
              </a:spcAft>
              <a:buBlip>
                <a:blip r:embed="rId2"/>
              </a:buBlip>
            </a:pPr>
            <a:r>
              <a:rPr lang="en-US" sz="2000" b="1" dirty="0"/>
              <a:t>Complexity in 5G Data Collection: </a:t>
            </a:r>
            <a:r>
              <a:rPr lang="en-US" sz="2000" dirty="0"/>
              <a:t>Current approaches, including MDT-based, LPP-based, NWDAF-driven, DCAF-based methods, and UE level to support AI-driven RAN optimizations introduce significant complexity in data gathering across Control Plane and User Plane.</a:t>
            </a:r>
          </a:p>
          <a:p>
            <a:pPr marL="457200" indent="-457200" eaLnBrk="0" fontAlgn="base" hangingPunct="0">
              <a:lnSpc>
                <a:spcPct val="90000"/>
              </a:lnSpc>
              <a:spcAft>
                <a:spcPct val="0"/>
              </a:spcAft>
              <a:buBlip>
                <a:blip r:embed="rId2"/>
              </a:buBlip>
            </a:pPr>
            <a:r>
              <a:rPr lang="en-US" altLang="en-US" sz="2000" b="1" dirty="0"/>
              <a:t>Unified Data Management Framework </a:t>
            </a:r>
            <a:r>
              <a:rPr lang="en-US" altLang="en-US" sz="2000" dirty="0"/>
              <a:t>for 6G for cross domain data discovery, collection, storage, transmission, correlation, and exposure for various applications, including</a:t>
            </a:r>
            <a:r>
              <a:rPr lang="en-US" altLang="en-US" sz="2000" b="1" dirty="0"/>
              <a:t>:</a:t>
            </a:r>
          </a:p>
          <a:p>
            <a:pPr lvl="1" eaLnBrk="0" fontAlgn="base" hangingPunct="0">
              <a:lnSpc>
                <a:spcPct val="90000"/>
              </a:lnSpc>
              <a:spcAft>
                <a:spcPct val="0"/>
              </a:spcAft>
              <a:buClr>
                <a:srgbClr val="C00000"/>
              </a:buClr>
            </a:pPr>
            <a:r>
              <a:rPr lang="en-US" sz="1800" dirty="0"/>
              <a:t>Efficient data detection across diverse sources and types (e.g., sensing data, AI-generated data).</a:t>
            </a:r>
          </a:p>
          <a:p>
            <a:pPr lvl="1" eaLnBrk="0" fontAlgn="base" hangingPunct="0">
              <a:lnSpc>
                <a:spcPct val="90000"/>
              </a:lnSpc>
              <a:spcAft>
                <a:spcPct val="0"/>
              </a:spcAft>
              <a:buClr>
                <a:srgbClr val="C00000"/>
              </a:buClr>
            </a:pPr>
            <a:r>
              <a:rPr lang="en-US" sz="1800" dirty="0"/>
              <a:t>Streamlined data collection, storage, processing, and exposure (covering UE, network functions, and third parties).</a:t>
            </a:r>
          </a:p>
          <a:p>
            <a:pPr lvl="1" eaLnBrk="0" fontAlgn="base" hangingPunct="0">
              <a:lnSpc>
                <a:spcPct val="90000"/>
              </a:lnSpc>
              <a:spcAft>
                <a:spcPct val="0"/>
              </a:spcAft>
              <a:buClr>
                <a:srgbClr val="C00000"/>
              </a:buClr>
            </a:pPr>
            <a:r>
              <a:rPr lang="en-US" sz="1800" dirty="0"/>
              <a:t>Robust validation mechanisms for data sources and consumers.</a:t>
            </a:r>
          </a:p>
          <a:p>
            <a:pPr lvl="1" eaLnBrk="0" fontAlgn="base" hangingPunct="0">
              <a:lnSpc>
                <a:spcPct val="90000"/>
              </a:lnSpc>
              <a:spcAft>
                <a:spcPct val="0"/>
              </a:spcAft>
              <a:buClr>
                <a:srgbClr val="C00000"/>
              </a:buClr>
            </a:pPr>
            <a:r>
              <a:rPr lang="en-US" sz="1800" dirty="0"/>
              <a:t>Implementation of data traceability mechanisms to ensure transparency, security, and trustworthiness in data operations.</a:t>
            </a:r>
          </a:p>
          <a:p>
            <a:pPr lvl="1" eaLnBrk="0" fontAlgn="base" hangingPunct="0">
              <a:lnSpc>
                <a:spcPct val="90000"/>
              </a:lnSpc>
              <a:spcAft>
                <a:spcPct val="0"/>
              </a:spcAft>
              <a:buClr>
                <a:srgbClr val="C00000"/>
              </a:buClr>
            </a:pPr>
            <a:r>
              <a:rPr lang="en-US" sz="1800" dirty="0"/>
              <a:t>Efficient data management and transmission protocol</a:t>
            </a:r>
          </a:p>
        </p:txBody>
      </p:sp>
    </p:spTree>
    <p:extLst>
      <p:ext uri="{BB962C8B-B14F-4D97-AF65-F5344CB8AC3E}">
        <p14:creationId xmlns:p14="http://schemas.microsoft.com/office/powerpoint/2010/main" val="30144298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1C316E-F3C6-F12E-1FAB-F471A82F9C1F}"/>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E0356BC-7634-DA4A-A62D-4EC1BFC153A8}"/>
              </a:ext>
            </a:extLst>
          </p:cNvPr>
          <p:cNvSpPr>
            <a:spLocks noGrp="1"/>
          </p:cNvSpPr>
          <p:nvPr>
            <p:ph idx="1"/>
          </p:nvPr>
        </p:nvSpPr>
        <p:spPr>
          <a:xfrm>
            <a:off x="609600" y="1545336"/>
            <a:ext cx="10972800" cy="4600009"/>
          </a:xfrm>
        </p:spPr>
        <p:txBody>
          <a:bodyPr/>
          <a:lstStyle/>
          <a:p>
            <a:pPr marL="457200" indent="-457200" eaLnBrk="0" fontAlgn="base" hangingPunct="0">
              <a:lnSpc>
                <a:spcPct val="90000"/>
              </a:lnSpc>
              <a:spcAft>
                <a:spcPct val="0"/>
              </a:spcAft>
              <a:buBlip>
                <a:blip r:embed="rId2"/>
              </a:buBlip>
            </a:pPr>
            <a:r>
              <a:rPr lang="en-US" sz="2200" b="1" dirty="0"/>
              <a:t>Voice Services: </a:t>
            </a:r>
            <a:r>
              <a:rPr lang="en-US" sz="2200" dirty="0"/>
              <a:t>6G voice support is required for business and </a:t>
            </a:r>
            <a:r>
              <a:rPr lang="en-US" altLang="en-US" sz="2200" dirty="0"/>
              <a:t>regulatory reasons from day one, and it needs to interact with legacy voice services</a:t>
            </a:r>
          </a:p>
          <a:p>
            <a:pPr marL="457200" indent="-457200" eaLnBrk="0" fontAlgn="base" hangingPunct="0">
              <a:lnSpc>
                <a:spcPct val="90000"/>
              </a:lnSpc>
              <a:spcAft>
                <a:spcPct val="0"/>
              </a:spcAft>
              <a:buBlip>
                <a:blip r:embed="rId2"/>
              </a:buBlip>
            </a:pPr>
            <a:r>
              <a:rPr lang="en-US" altLang="en-US" sz="2200" b="1" dirty="0"/>
              <a:t>Emergency Services: </a:t>
            </a:r>
            <a:r>
              <a:rPr lang="en-US" altLang="en-US" sz="2200" dirty="0"/>
              <a:t>E-call and Next Generation 911/112 (all-IP from user device to PSAP), including impacts of adding satellite access alternative for voice and text to 911/112. </a:t>
            </a:r>
          </a:p>
          <a:p>
            <a:pPr marL="457200" indent="-457200" eaLnBrk="0" fontAlgn="base" hangingPunct="0">
              <a:lnSpc>
                <a:spcPct val="90000"/>
              </a:lnSpc>
              <a:spcAft>
                <a:spcPct val="0"/>
              </a:spcAft>
              <a:buBlip>
                <a:blip r:embed="rId2"/>
              </a:buBlip>
            </a:pPr>
            <a:r>
              <a:rPr lang="en-US" altLang="en-US" sz="2200" b="1" dirty="0"/>
              <a:t>Lawful Interception: </a:t>
            </a:r>
            <a:r>
              <a:rPr lang="en-US" altLang="en-US" sz="2200" dirty="0"/>
              <a:t>Support for Communications Assistance for Law Enforcement Act (CALEA) lawful interception</a:t>
            </a:r>
          </a:p>
          <a:p>
            <a:pPr marL="457200" indent="-457200" eaLnBrk="0" fontAlgn="base" hangingPunct="0">
              <a:lnSpc>
                <a:spcPct val="90000"/>
              </a:lnSpc>
              <a:spcAft>
                <a:spcPct val="0"/>
              </a:spcAft>
              <a:buBlip>
                <a:blip r:embed="rId2"/>
              </a:buBlip>
            </a:pPr>
            <a:r>
              <a:rPr lang="en-US" altLang="en-US" sz="2200" b="1" dirty="0"/>
              <a:t>Priority Services: </a:t>
            </a:r>
            <a:r>
              <a:rPr lang="en-US" altLang="en-US" sz="2200" dirty="0"/>
              <a:t>Support Wireless Priority Service (WPS) and Multimedia Priority Service (MPS)</a:t>
            </a:r>
          </a:p>
          <a:p>
            <a:pPr marL="457200" indent="-457200" eaLnBrk="0" fontAlgn="base" hangingPunct="0">
              <a:lnSpc>
                <a:spcPct val="90000"/>
              </a:lnSpc>
              <a:spcAft>
                <a:spcPct val="0"/>
              </a:spcAft>
              <a:buBlip>
                <a:blip r:embed="rId2"/>
              </a:buBlip>
            </a:pPr>
            <a:r>
              <a:rPr lang="en-US" altLang="en-US" sz="2200" b="1" dirty="0"/>
              <a:t>Mission Critical Services</a:t>
            </a:r>
          </a:p>
          <a:p>
            <a:pPr marL="457200" indent="-457200" eaLnBrk="0" fontAlgn="base" hangingPunct="0">
              <a:lnSpc>
                <a:spcPct val="90000"/>
              </a:lnSpc>
              <a:spcAft>
                <a:spcPct val="0"/>
              </a:spcAft>
              <a:buBlip>
                <a:blip r:embed="rId2"/>
              </a:buBlip>
            </a:pPr>
            <a:r>
              <a:rPr lang="en-US" altLang="en-US" sz="2200" b="1" dirty="0"/>
              <a:t>Regulatory requirements: </a:t>
            </a:r>
            <a:r>
              <a:rPr lang="en-US" altLang="en-US" sz="2200" dirty="0"/>
              <a:t>Security (data sovereignty, privacy, integrity, confidentiality protections), positioning, etc. </a:t>
            </a:r>
          </a:p>
          <a:p>
            <a:endParaRPr lang="en-GB" sz="1800" dirty="0"/>
          </a:p>
        </p:txBody>
      </p:sp>
      <p:sp>
        <p:nvSpPr>
          <p:cNvPr id="3" name="Title 2">
            <a:extLst>
              <a:ext uri="{FF2B5EF4-FFF2-40B4-BE49-F238E27FC236}">
                <a16:creationId xmlns:a16="http://schemas.microsoft.com/office/drawing/2014/main" id="{F86BD21A-90A8-ADF6-5A22-046CABB66355}"/>
              </a:ext>
            </a:extLst>
          </p:cNvPr>
          <p:cNvSpPr>
            <a:spLocks noGrp="1"/>
          </p:cNvSpPr>
          <p:nvPr>
            <p:ph type="title"/>
          </p:nvPr>
        </p:nvSpPr>
        <p:spPr>
          <a:xfrm>
            <a:off x="462455" y="349471"/>
            <a:ext cx="10972800" cy="985367"/>
          </a:xfrm>
        </p:spPr>
        <p:txBody>
          <a:bodyPr/>
          <a:lstStyle/>
          <a:p>
            <a:r>
              <a:rPr lang="en-GB" dirty="0"/>
              <a:t>Voice and Regulatory Services </a:t>
            </a:r>
          </a:p>
        </p:txBody>
      </p:sp>
    </p:spTree>
    <p:extLst>
      <p:ext uri="{BB962C8B-B14F-4D97-AF65-F5344CB8AC3E}">
        <p14:creationId xmlns:p14="http://schemas.microsoft.com/office/powerpoint/2010/main" val="1047972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EFB186-9287-31A2-94E1-7BC5EEA5B26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564348D-EB76-8ABF-26E9-BB66FE10FC78}"/>
              </a:ext>
            </a:extLst>
          </p:cNvPr>
          <p:cNvSpPr>
            <a:spLocks noGrp="1"/>
          </p:cNvSpPr>
          <p:nvPr>
            <p:ph type="title"/>
          </p:nvPr>
        </p:nvSpPr>
        <p:spPr>
          <a:xfrm>
            <a:off x="1795346" y="18255"/>
            <a:ext cx="8474069" cy="1325563"/>
          </a:xfrm>
        </p:spPr>
        <p:txBody>
          <a:bodyPr/>
          <a:lstStyle/>
          <a:p>
            <a:r>
              <a:rPr lang="en-US" dirty="0"/>
              <a:t>Security Aspects</a:t>
            </a:r>
          </a:p>
        </p:txBody>
      </p:sp>
      <p:sp>
        <p:nvSpPr>
          <p:cNvPr id="3" name="Content Placeholder 2">
            <a:extLst>
              <a:ext uri="{FF2B5EF4-FFF2-40B4-BE49-F238E27FC236}">
                <a16:creationId xmlns:a16="http://schemas.microsoft.com/office/drawing/2014/main" id="{643829CC-44ED-5F38-46B3-39AFF7F2BD83}"/>
              </a:ext>
            </a:extLst>
          </p:cNvPr>
          <p:cNvSpPr>
            <a:spLocks noGrp="1"/>
          </p:cNvSpPr>
          <p:nvPr>
            <p:ph idx="1"/>
          </p:nvPr>
        </p:nvSpPr>
        <p:spPr>
          <a:xfrm>
            <a:off x="838200" y="1463200"/>
            <a:ext cx="10515600" cy="4773167"/>
          </a:xfrm>
        </p:spPr>
        <p:txBody>
          <a:bodyPr>
            <a:normAutofit fontScale="92500" lnSpcReduction="10000"/>
          </a:bodyPr>
          <a:lstStyle/>
          <a:p>
            <a:pPr marL="457200" indent="-457200" eaLnBrk="0" fontAlgn="base" hangingPunct="0">
              <a:lnSpc>
                <a:spcPct val="110000"/>
              </a:lnSpc>
              <a:spcAft>
                <a:spcPct val="0"/>
              </a:spcAft>
              <a:buBlip>
                <a:blip r:embed="rId2"/>
              </a:buBlip>
            </a:pPr>
            <a:r>
              <a:rPr lang="en-US" sz="1800" dirty="0"/>
              <a:t>Secure communication across all interfaces</a:t>
            </a:r>
          </a:p>
          <a:p>
            <a:pPr marL="457200" indent="-457200" eaLnBrk="0" fontAlgn="base" hangingPunct="0">
              <a:lnSpc>
                <a:spcPct val="110000"/>
              </a:lnSpc>
              <a:spcAft>
                <a:spcPct val="0"/>
              </a:spcAft>
              <a:buBlip>
                <a:blip r:embed="rId2"/>
              </a:buBlip>
            </a:pPr>
            <a:r>
              <a:rPr lang="en-US" sz="1800" dirty="0"/>
              <a:t>Improved trust mechanisms in CNs, across and between cloud environments and MNOs (incl. roaming)</a:t>
            </a:r>
          </a:p>
          <a:p>
            <a:pPr marL="457200" indent="-457200" eaLnBrk="0" fontAlgn="base" hangingPunct="0">
              <a:lnSpc>
                <a:spcPct val="110000"/>
              </a:lnSpc>
              <a:spcAft>
                <a:spcPct val="0"/>
              </a:spcAft>
              <a:buBlip>
                <a:blip r:embed="rId2"/>
              </a:buBlip>
            </a:pPr>
            <a:r>
              <a:rPr lang="en-US" sz="1800" dirty="0"/>
              <a:t>Protect critical control-plane signaling at the MAC layer to prevent unauthorized message manipulation </a:t>
            </a:r>
          </a:p>
          <a:p>
            <a:pPr marL="457200" indent="-457200" eaLnBrk="0" fontAlgn="base" hangingPunct="0">
              <a:lnSpc>
                <a:spcPct val="110000"/>
              </a:lnSpc>
              <a:spcAft>
                <a:spcPct val="0"/>
              </a:spcAft>
              <a:buBlip>
                <a:blip r:embed="rId2"/>
              </a:buBlip>
            </a:pPr>
            <a:r>
              <a:rPr lang="en-US" sz="1800" dirty="0"/>
              <a:t>Ensure 6G security remains robust against future quantum threats</a:t>
            </a:r>
          </a:p>
          <a:p>
            <a:pPr lvl="1" eaLnBrk="0" fontAlgn="base" hangingPunct="0">
              <a:spcAft>
                <a:spcPct val="0"/>
              </a:spcAft>
              <a:buClr>
                <a:srgbClr val="C00000"/>
              </a:buClr>
            </a:pPr>
            <a:r>
              <a:rPr lang="en-US" sz="1600" dirty="0"/>
              <a:t>Post-Quantum Cryptography (PQC) </a:t>
            </a:r>
          </a:p>
          <a:p>
            <a:pPr lvl="1" eaLnBrk="0" fontAlgn="base" hangingPunct="0">
              <a:spcAft>
                <a:spcPct val="0"/>
              </a:spcAft>
              <a:buClr>
                <a:srgbClr val="C00000"/>
              </a:buClr>
            </a:pPr>
            <a:r>
              <a:rPr lang="en-US" sz="1600" dirty="0"/>
              <a:t>Quantum Key Distribution (QKD) Integration in 6G </a:t>
            </a:r>
          </a:p>
          <a:p>
            <a:pPr marL="457200" indent="-457200" eaLnBrk="0" fontAlgn="base" hangingPunct="0">
              <a:lnSpc>
                <a:spcPct val="110000"/>
              </a:lnSpc>
              <a:spcAft>
                <a:spcPct val="0"/>
              </a:spcAft>
              <a:buBlip>
                <a:blip r:embed="rId2"/>
              </a:buBlip>
            </a:pPr>
            <a:r>
              <a:rPr lang="en-US" sz="1800" dirty="0"/>
              <a:t>Evolution towards Zero Trust Architecture (ZTA)</a:t>
            </a:r>
          </a:p>
          <a:p>
            <a:pPr marL="457200" indent="-457200" eaLnBrk="0" fontAlgn="base" hangingPunct="0">
              <a:lnSpc>
                <a:spcPct val="110000"/>
              </a:lnSpc>
              <a:spcAft>
                <a:spcPct val="0"/>
              </a:spcAft>
              <a:buBlip>
                <a:blip r:embed="rId2"/>
              </a:buBlip>
            </a:pPr>
            <a:r>
              <a:rPr lang="en-US" sz="1800" dirty="0"/>
              <a:t>Address security challenges associated with AI/ML integration in 6G, protecting training data and models from poisoning and adversarial attacks</a:t>
            </a:r>
          </a:p>
          <a:p>
            <a:pPr marL="457200" indent="-457200" eaLnBrk="0" fontAlgn="base" hangingPunct="0">
              <a:lnSpc>
                <a:spcPct val="110000"/>
              </a:lnSpc>
              <a:spcAft>
                <a:spcPct val="0"/>
              </a:spcAft>
              <a:buBlip>
                <a:blip r:embed="rId2"/>
              </a:buBlip>
            </a:pPr>
            <a:r>
              <a:rPr lang="en-US" sz="1800" dirty="0"/>
              <a:t>Privacy enhancing technologies (data minimization, homomorphic encryption, etc.)</a:t>
            </a:r>
          </a:p>
          <a:p>
            <a:pPr marL="457200" indent="-457200" eaLnBrk="0" fontAlgn="base" hangingPunct="0">
              <a:lnSpc>
                <a:spcPct val="110000"/>
              </a:lnSpc>
              <a:spcAft>
                <a:spcPct val="0"/>
              </a:spcAft>
              <a:buBlip>
                <a:blip r:embed="rId2"/>
              </a:buBlip>
            </a:pPr>
            <a:r>
              <a:rPr lang="en-US" sz="1800" dirty="0"/>
              <a:t>Security as a Service (</a:t>
            </a:r>
            <a:r>
              <a:rPr lang="en-US" sz="1800" dirty="0" err="1"/>
              <a:t>SECaaS</a:t>
            </a:r>
            <a:r>
              <a:rPr lang="en-US" sz="1800" dirty="0"/>
              <a:t>) to provide on-demand security services, enabling dynamic delivery of security functions</a:t>
            </a:r>
          </a:p>
          <a:p>
            <a:pPr marL="457200" indent="-457200" eaLnBrk="0" fontAlgn="base" hangingPunct="0">
              <a:lnSpc>
                <a:spcPct val="110000"/>
              </a:lnSpc>
              <a:spcAft>
                <a:spcPct val="0"/>
              </a:spcAft>
              <a:buBlip>
                <a:blip r:embed="rId2"/>
              </a:buBlip>
            </a:pPr>
            <a:r>
              <a:rPr lang="en-US" sz="1800" dirty="0"/>
              <a:t>A generic user consent framework that can apply to any feature where user consent is required, e.g., Sensing, AIML, Positioning, covering the lifecycle management of the data being collected.</a:t>
            </a:r>
          </a:p>
        </p:txBody>
      </p:sp>
    </p:spTree>
    <p:extLst>
      <p:ext uri="{BB962C8B-B14F-4D97-AF65-F5344CB8AC3E}">
        <p14:creationId xmlns:p14="http://schemas.microsoft.com/office/powerpoint/2010/main" val="31494289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ECF584-A8CE-B524-A187-75F07E0300E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461287-564D-A4E6-75FC-182D37D5D8E9}"/>
              </a:ext>
            </a:extLst>
          </p:cNvPr>
          <p:cNvSpPr>
            <a:spLocks noGrp="1"/>
          </p:cNvSpPr>
          <p:nvPr>
            <p:ph type="title"/>
          </p:nvPr>
        </p:nvSpPr>
        <p:spPr>
          <a:xfrm>
            <a:off x="1795346" y="18255"/>
            <a:ext cx="8711462" cy="1325563"/>
          </a:xfrm>
        </p:spPr>
        <p:txBody>
          <a:bodyPr/>
          <a:lstStyle/>
          <a:p>
            <a:r>
              <a:rPr lang="en-US" dirty="0"/>
              <a:t>Management and Orchestration</a:t>
            </a:r>
          </a:p>
        </p:txBody>
      </p:sp>
      <p:sp>
        <p:nvSpPr>
          <p:cNvPr id="3" name="Content Placeholder 2">
            <a:extLst>
              <a:ext uri="{FF2B5EF4-FFF2-40B4-BE49-F238E27FC236}">
                <a16:creationId xmlns:a16="http://schemas.microsoft.com/office/drawing/2014/main" id="{1E824512-18E7-9384-3BAB-51A968C9353D}"/>
              </a:ext>
            </a:extLst>
          </p:cNvPr>
          <p:cNvSpPr>
            <a:spLocks noGrp="1"/>
          </p:cNvSpPr>
          <p:nvPr>
            <p:ph idx="1"/>
          </p:nvPr>
        </p:nvSpPr>
        <p:spPr/>
        <p:txBody>
          <a:bodyPr>
            <a:normAutofit fontScale="70000" lnSpcReduction="20000"/>
          </a:bodyPr>
          <a:lstStyle/>
          <a:p>
            <a:pPr marL="457200" indent="-457200" eaLnBrk="0" fontAlgn="base" hangingPunct="0">
              <a:lnSpc>
                <a:spcPct val="110000"/>
              </a:lnSpc>
              <a:spcAft>
                <a:spcPts val="600"/>
              </a:spcAft>
              <a:buBlip>
                <a:blip r:embed="rId2"/>
              </a:buBlip>
            </a:pPr>
            <a:r>
              <a:rPr lang="en-US" sz="3200" dirty="0"/>
              <a:t>Unified network OA&amp;M (Operations, Administration, and Maintenance) evolution for scalable deployments.</a:t>
            </a:r>
          </a:p>
          <a:p>
            <a:pPr marL="457200" indent="-457200" eaLnBrk="0" fontAlgn="base" hangingPunct="0">
              <a:lnSpc>
                <a:spcPct val="110000"/>
              </a:lnSpc>
              <a:spcAft>
                <a:spcPts val="600"/>
              </a:spcAft>
              <a:buBlip>
                <a:blip r:embed="rId2"/>
              </a:buBlip>
            </a:pPr>
            <a:r>
              <a:rPr lang="en-US" sz="3200" dirty="0"/>
              <a:t>AI-Driven Automation: AI based resource management, predictive maintenance, semantic network management, task automation, and intent-based network management for zero human network operation. </a:t>
            </a:r>
          </a:p>
          <a:p>
            <a:pPr marL="457200" indent="-457200" eaLnBrk="0" fontAlgn="base" hangingPunct="0">
              <a:lnSpc>
                <a:spcPct val="110000"/>
              </a:lnSpc>
              <a:spcAft>
                <a:spcPts val="600"/>
              </a:spcAft>
              <a:buBlip>
                <a:blip r:embed="rId2"/>
              </a:buBlip>
            </a:pPr>
            <a:r>
              <a:rPr lang="en-US" sz="3200" dirty="0"/>
              <a:t>Predicting Fault and Pre-validation for network operation by Network Digital Twin (NDT). Data exposure and collection for NDT and FCAPS (Fault, Configuration, Accounting, Performance, Security) functions for NDT. </a:t>
            </a:r>
          </a:p>
          <a:p>
            <a:pPr marL="457200" indent="-457200" eaLnBrk="0" fontAlgn="base" hangingPunct="0">
              <a:lnSpc>
                <a:spcPct val="110000"/>
              </a:lnSpc>
              <a:spcAft>
                <a:spcPct val="0"/>
              </a:spcAft>
              <a:buBlip>
                <a:blip r:embed="rId2"/>
              </a:buBlip>
            </a:pPr>
            <a:r>
              <a:rPr lang="en-US" sz="3200" dirty="0"/>
              <a:t>Management of new 6G service</a:t>
            </a:r>
          </a:p>
          <a:p>
            <a:pPr lvl="1" eaLnBrk="0" fontAlgn="base" hangingPunct="0">
              <a:lnSpc>
                <a:spcPct val="110000"/>
              </a:lnSpc>
              <a:spcAft>
                <a:spcPct val="0"/>
              </a:spcAft>
              <a:buClr>
                <a:srgbClr val="C00000"/>
              </a:buClr>
            </a:pPr>
            <a:r>
              <a:rPr lang="en-US" sz="2600" dirty="0"/>
              <a:t>Sensing, Data service, Computing service, etc.</a:t>
            </a:r>
            <a:br>
              <a:rPr lang="en-US" dirty="0"/>
            </a:br>
            <a:endParaRPr lang="en-US" dirty="0"/>
          </a:p>
        </p:txBody>
      </p:sp>
    </p:spTree>
    <p:extLst>
      <p:ext uri="{BB962C8B-B14F-4D97-AF65-F5344CB8AC3E}">
        <p14:creationId xmlns:p14="http://schemas.microsoft.com/office/powerpoint/2010/main" val="39412021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A9B091-06FD-C941-A8BA-A1E84E3C838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768FA35-11D1-AED3-9607-8FAC62EA8BBF}"/>
              </a:ext>
            </a:extLst>
          </p:cNvPr>
          <p:cNvSpPr>
            <a:spLocks noGrp="1"/>
          </p:cNvSpPr>
          <p:nvPr>
            <p:ph type="title"/>
          </p:nvPr>
        </p:nvSpPr>
        <p:spPr>
          <a:xfrm>
            <a:off x="1795346" y="18255"/>
            <a:ext cx="8342185" cy="1325563"/>
          </a:xfrm>
        </p:spPr>
        <p:txBody>
          <a:bodyPr/>
          <a:lstStyle/>
          <a:p>
            <a:r>
              <a:rPr lang="en-US" dirty="0"/>
              <a:t>Stage-3 Protocol Aspects</a:t>
            </a:r>
          </a:p>
        </p:txBody>
      </p:sp>
      <p:sp>
        <p:nvSpPr>
          <p:cNvPr id="3" name="Content Placeholder 2">
            <a:extLst>
              <a:ext uri="{FF2B5EF4-FFF2-40B4-BE49-F238E27FC236}">
                <a16:creationId xmlns:a16="http://schemas.microsoft.com/office/drawing/2014/main" id="{504ED2FB-CFEF-1D0F-BF02-BC8AC87156EF}"/>
              </a:ext>
            </a:extLst>
          </p:cNvPr>
          <p:cNvSpPr>
            <a:spLocks noGrp="1"/>
          </p:cNvSpPr>
          <p:nvPr>
            <p:ph idx="1"/>
          </p:nvPr>
        </p:nvSpPr>
        <p:spPr>
          <a:xfrm>
            <a:off x="838200" y="1749669"/>
            <a:ext cx="10515600" cy="4427294"/>
          </a:xfrm>
        </p:spPr>
        <p:txBody>
          <a:bodyPr>
            <a:normAutofit fontScale="92500" lnSpcReduction="20000"/>
          </a:bodyPr>
          <a:lstStyle/>
          <a:p>
            <a:pPr marL="457200" indent="-457200" eaLnBrk="0" fontAlgn="base" hangingPunct="0">
              <a:lnSpc>
                <a:spcPct val="110000"/>
              </a:lnSpc>
              <a:spcAft>
                <a:spcPct val="0"/>
              </a:spcAft>
              <a:buBlip>
                <a:blip r:embed="rId2"/>
              </a:buBlip>
            </a:pPr>
            <a:r>
              <a:rPr lang="en-US" sz="2000" b="1" dirty="0"/>
              <a:t>Control Plane Protocol </a:t>
            </a:r>
            <a:r>
              <a:rPr lang="en-US" sz="2000" dirty="0"/>
              <a:t>evolution and study current inefficiencies at Network interfaces</a:t>
            </a:r>
          </a:p>
          <a:p>
            <a:pPr lvl="1" eaLnBrk="0" fontAlgn="base" hangingPunct="0">
              <a:lnSpc>
                <a:spcPct val="110000"/>
              </a:lnSpc>
              <a:spcAft>
                <a:spcPct val="0"/>
              </a:spcAft>
              <a:buClr>
                <a:srgbClr val="C00000"/>
              </a:buClr>
            </a:pPr>
            <a:r>
              <a:rPr lang="en-US" sz="1700" dirty="0"/>
              <a:t>HTTPv2 over TCP vs HTTPv3 over QUIC</a:t>
            </a:r>
          </a:p>
          <a:p>
            <a:pPr lvl="1" eaLnBrk="0" fontAlgn="base" hangingPunct="0">
              <a:lnSpc>
                <a:spcPct val="110000"/>
              </a:lnSpc>
              <a:spcAft>
                <a:spcPct val="0"/>
              </a:spcAft>
              <a:buClr>
                <a:srgbClr val="C00000"/>
              </a:buClr>
            </a:pPr>
            <a:r>
              <a:rPr lang="en-US" sz="1700" dirty="0"/>
              <a:t>SCTP vs QUIC </a:t>
            </a:r>
          </a:p>
          <a:p>
            <a:pPr marL="457200" lvl="1" indent="-457200" eaLnBrk="0" fontAlgn="base" hangingPunct="0">
              <a:lnSpc>
                <a:spcPct val="110000"/>
              </a:lnSpc>
              <a:spcBef>
                <a:spcPts val="1000"/>
              </a:spcBef>
              <a:spcAft>
                <a:spcPct val="0"/>
              </a:spcAft>
              <a:buBlip>
                <a:blip r:embed="rId2"/>
              </a:buBlip>
            </a:pPr>
            <a:r>
              <a:rPr lang="en-US" altLang="en-US" sz="2000" b="1" dirty="0"/>
              <a:t>User Plane Protocol </a:t>
            </a:r>
            <a:r>
              <a:rPr lang="en-US" altLang="en-US" sz="2000" dirty="0"/>
              <a:t>evolution to support device-network-application collaboration, distributed User Plane, and programmable user plane path.</a:t>
            </a:r>
          </a:p>
          <a:p>
            <a:pPr marL="457200" indent="-457200" eaLnBrk="0" fontAlgn="base" hangingPunct="0">
              <a:lnSpc>
                <a:spcPct val="110000"/>
              </a:lnSpc>
              <a:spcAft>
                <a:spcPct val="0"/>
              </a:spcAft>
              <a:buBlip>
                <a:blip r:embed="rId2"/>
              </a:buBlip>
            </a:pPr>
            <a:r>
              <a:rPr lang="en-US" altLang="zh-CN" sz="2000" b="1" dirty="0"/>
              <a:t>Data Protocol </a:t>
            </a:r>
            <a:r>
              <a:rPr lang="en-US" altLang="zh-CN" sz="2000" dirty="0"/>
              <a:t>to support efficient data management and transmission protocol,</a:t>
            </a:r>
            <a:r>
              <a:rPr lang="zh-CN" altLang="en-US" sz="2000" dirty="0"/>
              <a:t> </a:t>
            </a:r>
            <a:r>
              <a:rPr lang="en-US" altLang="zh-CN" sz="2000" dirty="0"/>
              <a:t>the coexistence of different protocols may be considered.</a:t>
            </a:r>
          </a:p>
          <a:p>
            <a:pPr marL="457200" indent="-457200" eaLnBrk="0" fontAlgn="base" hangingPunct="0">
              <a:lnSpc>
                <a:spcPct val="110000"/>
              </a:lnSpc>
              <a:spcAft>
                <a:spcPct val="0"/>
              </a:spcAft>
              <a:buBlip>
                <a:blip r:embed="rId2"/>
              </a:buBlip>
            </a:pPr>
            <a:r>
              <a:rPr lang="en-US" sz="2000" b="1" dirty="0"/>
              <a:t>IMS (IP Multimedia Subsystem) signaling protocol </a:t>
            </a:r>
            <a:r>
              <a:rPr lang="en-US" sz="2000" dirty="0"/>
              <a:t>evolution to support new services, such as multi-modality communication and agile rollout of new services, and to reduce complexity.</a:t>
            </a:r>
          </a:p>
          <a:p>
            <a:pPr marL="457200" indent="-457200" eaLnBrk="0" fontAlgn="base" hangingPunct="0">
              <a:lnSpc>
                <a:spcPct val="110000"/>
              </a:lnSpc>
              <a:spcAft>
                <a:spcPct val="0"/>
              </a:spcAft>
              <a:buBlip>
                <a:blip r:embed="rId2"/>
              </a:buBlip>
            </a:pPr>
            <a:r>
              <a:rPr lang="en-US" sz="2000" b="1" dirty="0"/>
              <a:t>Protocol for communication between AI agents </a:t>
            </a:r>
            <a:r>
              <a:rPr lang="en-US" sz="2000" dirty="0"/>
              <a:t>to improve the interaction efficiency of the network and resource coordination ability, and enhance the scalability and integration of the network capabilities</a:t>
            </a:r>
          </a:p>
          <a:p>
            <a:pPr marL="457200" indent="-457200" eaLnBrk="0" fontAlgn="base" hangingPunct="0">
              <a:lnSpc>
                <a:spcPct val="110000"/>
              </a:lnSpc>
              <a:spcAft>
                <a:spcPct val="0"/>
              </a:spcAft>
              <a:buBlip>
                <a:blip r:embed="rId2"/>
              </a:buBlip>
            </a:pPr>
            <a:r>
              <a:rPr lang="en-US" sz="2000" b="1" dirty="0"/>
              <a:t>Protocol impact to support new services </a:t>
            </a:r>
            <a:r>
              <a:rPr lang="en-US" sz="2000" dirty="0"/>
              <a:t>- Computing service, AI service, Sensing service, etc. </a:t>
            </a:r>
          </a:p>
        </p:txBody>
      </p:sp>
    </p:spTree>
    <p:extLst>
      <p:ext uri="{BB962C8B-B14F-4D97-AF65-F5344CB8AC3E}">
        <p14:creationId xmlns:p14="http://schemas.microsoft.com/office/powerpoint/2010/main" val="159486079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F0D85F-90F8-F387-7631-353F163EBA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158E6FC-71CC-3B8D-4D65-B49D4177C032}"/>
              </a:ext>
            </a:extLst>
          </p:cNvPr>
          <p:cNvSpPr>
            <a:spLocks noGrp="1"/>
          </p:cNvSpPr>
          <p:nvPr>
            <p:ph type="ctrTitle"/>
          </p:nvPr>
        </p:nvSpPr>
        <p:spPr/>
        <p:txBody>
          <a:bodyPr/>
          <a:lstStyle/>
          <a:p>
            <a:pPr algn="ctr"/>
            <a:r>
              <a:rPr lang="en-US" sz="5400" dirty="0"/>
              <a:t>3GPP 6G workplan/timeline</a:t>
            </a:r>
          </a:p>
        </p:txBody>
      </p:sp>
      <p:sp>
        <p:nvSpPr>
          <p:cNvPr id="3" name="Subtitle 2">
            <a:extLst>
              <a:ext uri="{FF2B5EF4-FFF2-40B4-BE49-F238E27FC236}">
                <a16:creationId xmlns:a16="http://schemas.microsoft.com/office/drawing/2014/main" id="{794E7FD7-F9CA-0C14-2AB6-7ED9124A8A1C}"/>
              </a:ext>
            </a:extLst>
          </p:cNvPr>
          <p:cNvSpPr>
            <a:spLocks noGrp="1"/>
          </p:cNvSpPr>
          <p:nvPr>
            <p:ph type="subTitle" idx="1"/>
          </p:nvPr>
        </p:nvSpPr>
        <p:spPr>
          <a:xfrm>
            <a:off x="1828799" y="3839308"/>
            <a:ext cx="8534401" cy="1752600"/>
          </a:xfrm>
        </p:spPr>
        <p:txBody>
          <a:bodyPr/>
          <a:lstStyle/>
          <a:p>
            <a:r>
              <a:rPr kumimoji="0" lang="en-US" sz="2400" b="0" i="0" u="none" strike="noStrike" kern="1200" cap="none" spc="0" normalizeH="0" baseline="0" noProof="0" dirty="0">
                <a:ln>
                  <a:noFill/>
                </a:ln>
                <a:solidFill>
                  <a:srgbClr val="C00000"/>
                </a:solidFill>
                <a:effectLst/>
                <a:uLnTx/>
                <a:uFillTx/>
                <a:latin typeface="Montserrat" panose="00000500000000000000" pitchFamily="2" charset="0"/>
                <a:ea typeface="+mj-ea"/>
                <a:cs typeface="+mj-cs"/>
              </a:rPr>
              <a:t>(source: 6GWS-250240)</a:t>
            </a:r>
            <a:endParaRPr lang="en-US" dirty="0"/>
          </a:p>
        </p:txBody>
      </p:sp>
    </p:spTree>
    <p:extLst>
      <p:ext uri="{BB962C8B-B14F-4D97-AF65-F5344CB8AC3E}">
        <p14:creationId xmlns:p14="http://schemas.microsoft.com/office/powerpoint/2010/main" val="3071935352"/>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9AD79-4F9E-7E46-9060-6A3A27BA0ABC}"/>
              </a:ext>
            </a:extLst>
          </p:cNvPr>
          <p:cNvSpPr>
            <a:spLocks noGrp="1"/>
          </p:cNvSpPr>
          <p:nvPr>
            <p:ph type="title"/>
          </p:nvPr>
        </p:nvSpPr>
        <p:spPr>
          <a:xfrm>
            <a:off x="3189466" y="220728"/>
            <a:ext cx="7284279" cy="922763"/>
          </a:xfrm>
        </p:spPr>
        <p:txBody>
          <a:bodyPr/>
          <a:lstStyle/>
          <a:p>
            <a:r>
              <a:rPr lang="en-GB" dirty="0">
                <a:latin typeface="Montserrat" panose="00000500000000000000" pitchFamily="2" charset="0"/>
              </a:rPr>
              <a:t>Overall 3GPP 6G Workplan</a:t>
            </a:r>
          </a:p>
        </p:txBody>
      </p:sp>
      <p:sp>
        <p:nvSpPr>
          <p:cNvPr id="3" name="Content Placeholder 2">
            <a:extLst>
              <a:ext uri="{FF2B5EF4-FFF2-40B4-BE49-F238E27FC236}">
                <a16:creationId xmlns:a16="http://schemas.microsoft.com/office/drawing/2014/main" id="{627DC7A7-372E-68CB-5856-6DBEC87604CB}"/>
              </a:ext>
            </a:extLst>
          </p:cNvPr>
          <p:cNvSpPr>
            <a:spLocks noGrp="1"/>
          </p:cNvSpPr>
          <p:nvPr>
            <p:ph idx="1"/>
          </p:nvPr>
        </p:nvSpPr>
        <p:spPr>
          <a:xfrm>
            <a:off x="647703" y="1382432"/>
            <a:ext cx="11184467" cy="4830233"/>
          </a:xfrm>
        </p:spPr>
        <p:txBody>
          <a:bodyPr/>
          <a:lstStyle/>
          <a:p>
            <a:pPr>
              <a:buBlip>
                <a:blip r:embed="rId2"/>
              </a:buBlip>
            </a:pPr>
            <a:r>
              <a:rPr lang="en-GB" dirty="0"/>
              <a:t> </a:t>
            </a:r>
          </a:p>
          <a:p>
            <a:pPr>
              <a:buBlip>
                <a:blip r:embed="rId2"/>
              </a:buBlip>
            </a:pPr>
            <a:endParaRPr lang="en-GB" dirty="0"/>
          </a:p>
          <a:p>
            <a:pPr>
              <a:buBlip>
                <a:blip r:embed="rId2"/>
              </a:buBlip>
            </a:pPr>
            <a:endParaRPr lang="en-GB"/>
          </a:p>
          <a:p>
            <a:pPr>
              <a:buBlip>
                <a:blip r:embed="rId2"/>
              </a:buBlip>
            </a:pPr>
            <a:endParaRPr lang="en-GB"/>
          </a:p>
        </p:txBody>
      </p:sp>
      <p:sp>
        <p:nvSpPr>
          <p:cNvPr id="4" name="Rectangle: Rounded Corners 3">
            <a:extLst>
              <a:ext uri="{FF2B5EF4-FFF2-40B4-BE49-F238E27FC236}">
                <a16:creationId xmlns:a16="http://schemas.microsoft.com/office/drawing/2014/main" id="{19A3791E-7201-0E53-FC67-E151A2200D04}"/>
              </a:ext>
            </a:extLst>
          </p:cNvPr>
          <p:cNvSpPr/>
          <p:nvPr/>
        </p:nvSpPr>
        <p:spPr>
          <a:xfrm>
            <a:off x="571370" y="1282014"/>
            <a:ext cx="11010900" cy="1224162"/>
          </a:xfrm>
          <a:prstGeom prst="roundRect">
            <a:avLst>
              <a:gd name="adj" fmla="val 10000"/>
            </a:avLst>
          </a:prstGeom>
          <a:solidFill>
            <a:schemeClr val="accent1">
              <a:lumMod val="20000"/>
              <a:lumOff val="80000"/>
            </a:schemeClr>
          </a:solidFill>
        </p:spPr>
        <p:style>
          <a:lnRef idx="0">
            <a:schemeClr val="accent2">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5" name="Rectangle 4" descr="Meeting">
            <a:extLst>
              <a:ext uri="{FF2B5EF4-FFF2-40B4-BE49-F238E27FC236}">
                <a16:creationId xmlns:a16="http://schemas.microsoft.com/office/drawing/2014/main" id="{D0864BD2-FF58-96A9-3DA6-4F8718C21C3A}"/>
              </a:ext>
            </a:extLst>
          </p:cNvPr>
          <p:cNvSpPr/>
          <p:nvPr/>
        </p:nvSpPr>
        <p:spPr>
          <a:xfrm>
            <a:off x="862195" y="1498331"/>
            <a:ext cx="528774" cy="528774"/>
          </a:xfrm>
          <a:prstGeom prst="rect">
            <a:avLst/>
          </a:prstGeom>
          <a: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IntelOne Display Light" panose="020B0403020203020204" pitchFamily="34" charset="0"/>
            </a:endParaRPr>
          </a:p>
        </p:txBody>
      </p:sp>
      <p:sp>
        <p:nvSpPr>
          <p:cNvPr id="6" name="Freeform: Shape 5">
            <a:extLst>
              <a:ext uri="{FF2B5EF4-FFF2-40B4-BE49-F238E27FC236}">
                <a16:creationId xmlns:a16="http://schemas.microsoft.com/office/drawing/2014/main" id="{5C1D5485-A08E-0B87-6B7F-9BF6A03BB495}"/>
              </a:ext>
            </a:extLst>
          </p:cNvPr>
          <p:cNvSpPr/>
          <p:nvPr/>
        </p:nvSpPr>
        <p:spPr>
          <a:xfrm>
            <a:off x="1681795" y="1282014"/>
            <a:ext cx="4755581" cy="961407"/>
          </a:xfrm>
          <a:custGeom>
            <a:avLst/>
            <a:gdLst>
              <a:gd name="connsiteX0" fmla="*/ 0 w 9899388"/>
              <a:gd name="connsiteY0" fmla="*/ 0 h 961407"/>
              <a:gd name="connsiteX1" fmla="*/ 9899388 w 9899388"/>
              <a:gd name="connsiteY1" fmla="*/ 0 h 961407"/>
              <a:gd name="connsiteX2" fmla="*/ 9899388 w 9899388"/>
              <a:gd name="connsiteY2" fmla="*/ 961407 h 961407"/>
              <a:gd name="connsiteX3" fmla="*/ 0 w 9899388"/>
              <a:gd name="connsiteY3" fmla="*/ 961407 h 961407"/>
              <a:gd name="connsiteX4" fmla="*/ 0 w 9899388"/>
              <a:gd name="connsiteY4" fmla="*/ 0 h 961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99388" h="961407">
                <a:moveTo>
                  <a:pt x="0" y="0"/>
                </a:moveTo>
                <a:lnTo>
                  <a:pt x="9899388" y="0"/>
                </a:lnTo>
                <a:lnTo>
                  <a:pt x="9899388" y="961407"/>
                </a:lnTo>
                <a:lnTo>
                  <a:pt x="0" y="96140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1749" tIns="101749" rIns="101749" bIns="101749" numCol="1" spcCol="1270" anchor="ctr" anchorCtr="0">
            <a:noAutofit/>
          </a:bodyPr>
          <a:lstStyle/>
          <a:p>
            <a:pPr marL="0" marR="0" lvl="0" indent="0" algn="l" defTabSz="933450" rtl="0" eaLnBrk="1" fontAlgn="auto" latinLnBrk="0" hangingPunct="1">
              <a:lnSpc>
                <a:spcPct val="100000"/>
              </a:lnSpc>
              <a:spcBef>
                <a:spcPct val="0"/>
              </a:spcBef>
              <a:spcAft>
                <a:spcPct val="35000"/>
              </a:spcAft>
              <a:buClrTx/>
              <a:buSzTx/>
              <a:buFontTx/>
              <a:buNone/>
              <a:tabLst/>
              <a:defRPr/>
            </a:pPr>
            <a:r>
              <a:rPr kumimoji="0" lang="en-US" sz="2000" b="1" i="0" u="none" strike="noStrike" kern="1200" cap="none" spc="0" normalizeH="0" baseline="0" noProof="0" dirty="0">
                <a:ln>
                  <a:noFill/>
                </a:ln>
                <a:solidFill>
                  <a:prstClr val="black">
                    <a:hueOff val="0"/>
                    <a:satOff val="0"/>
                    <a:lumOff val="0"/>
                    <a:alphaOff val="0"/>
                  </a:prstClr>
                </a:solidFill>
                <a:effectLst/>
                <a:uLnTx/>
                <a:uFillTx/>
                <a:latin typeface="IntelOne Display Light" panose="020B0403020203020204" pitchFamily="34" charset="0"/>
              </a:rPr>
              <a:t>Stage-1 workshop on IMT2030 use cases</a:t>
            </a:r>
            <a:endParaRPr kumimoji="0" lang="en-US" sz="2000" b="0" i="0" u="none" strike="noStrike" kern="1200" cap="none" spc="0" normalizeH="0" baseline="0" noProof="0" dirty="0">
              <a:ln>
                <a:noFill/>
              </a:ln>
              <a:solidFill>
                <a:prstClr val="black">
                  <a:hueOff val="0"/>
                  <a:satOff val="0"/>
                  <a:lumOff val="0"/>
                  <a:alphaOff val="0"/>
                </a:prstClr>
              </a:solidFill>
              <a:effectLst/>
              <a:uLnTx/>
              <a:uFillTx/>
              <a:latin typeface="IntelOne Display Light" panose="020B0403020203020204" pitchFamily="34" charset="0"/>
            </a:endParaRPr>
          </a:p>
        </p:txBody>
      </p:sp>
      <p:sp>
        <p:nvSpPr>
          <p:cNvPr id="7" name="Rectangle: Rounded Corners 6">
            <a:extLst>
              <a:ext uri="{FF2B5EF4-FFF2-40B4-BE49-F238E27FC236}">
                <a16:creationId xmlns:a16="http://schemas.microsoft.com/office/drawing/2014/main" id="{6813EC80-8112-3EB5-8D3B-DBE20C26D665}"/>
              </a:ext>
            </a:extLst>
          </p:cNvPr>
          <p:cNvSpPr/>
          <p:nvPr/>
        </p:nvSpPr>
        <p:spPr>
          <a:xfrm>
            <a:off x="570283" y="2716896"/>
            <a:ext cx="11010900" cy="825920"/>
          </a:xfrm>
          <a:prstGeom prst="roundRect">
            <a:avLst>
              <a:gd name="adj" fmla="val 10000"/>
            </a:avLst>
          </a:prstGeom>
          <a:solidFill>
            <a:schemeClr val="accent1">
              <a:lumMod val="20000"/>
              <a:lumOff val="80000"/>
            </a:schemeClr>
          </a:solidFill>
        </p:spPr>
        <p:style>
          <a:lnRef idx="0">
            <a:schemeClr val="accent2">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9" name="Freeform: Shape 8">
            <a:extLst>
              <a:ext uri="{FF2B5EF4-FFF2-40B4-BE49-F238E27FC236}">
                <a16:creationId xmlns:a16="http://schemas.microsoft.com/office/drawing/2014/main" id="{2B130AC5-3E72-8256-70DB-4BCBF8227351}"/>
              </a:ext>
            </a:extLst>
          </p:cNvPr>
          <p:cNvSpPr/>
          <p:nvPr/>
        </p:nvSpPr>
        <p:spPr>
          <a:xfrm>
            <a:off x="1681795" y="2465182"/>
            <a:ext cx="4954905" cy="1112517"/>
          </a:xfrm>
          <a:custGeom>
            <a:avLst/>
            <a:gdLst>
              <a:gd name="connsiteX0" fmla="*/ 0 w 4954905"/>
              <a:gd name="connsiteY0" fmla="*/ 0 h 961407"/>
              <a:gd name="connsiteX1" fmla="*/ 4954905 w 4954905"/>
              <a:gd name="connsiteY1" fmla="*/ 0 h 961407"/>
              <a:gd name="connsiteX2" fmla="*/ 4954905 w 4954905"/>
              <a:gd name="connsiteY2" fmla="*/ 961407 h 961407"/>
              <a:gd name="connsiteX3" fmla="*/ 0 w 4954905"/>
              <a:gd name="connsiteY3" fmla="*/ 961407 h 961407"/>
              <a:gd name="connsiteX4" fmla="*/ 0 w 4954905"/>
              <a:gd name="connsiteY4" fmla="*/ 0 h 961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4905" h="961407">
                <a:moveTo>
                  <a:pt x="0" y="0"/>
                </a:moveTo>
                <a:lnTo>
                  <a:pt x="4954905" y="0"/>
                </a:lnTo>
                <a:lnTo>
                  <a:pt x="4954905" y="961407"/>
                </a:lnTo>
                <a:lnTo>
                  <a:pt x="0" y="96140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1749" tIns="101749" rIns="101749" bIns="101749" numCol="1" spcCol="1270" anchor="ctr" anchorCtr="0">
            <a:noAutofit/>
          </a:bodyPr>
          <a:lstStyle/>
          <a:p>
            <a:pPr marL="0" marR="0" lvl="0" indent="0" algn="l" defTabSz="933450" rtl="0" eaLnBrk="1" fontAlgn="auto" latinLnBrk="0" hangingPunct="1">
              <a:lnSpc>
                <a:spcPct val="100000"/>
              </a:lnSpc>
              <a:spcBef>
                <a:spcPct val="0"/>
              </a:spcBef>
              <a:spcAft>
                <a:spcPct val="35000"/>
              </a:spcAft>
              <a:buClrTx/>
              <a:buSzTx/>
              <a:buFontTx/>
              <a:buNone/>
              <a:tabLst/>
              <a:defRPr/>
            </a:pPr>
            <a:r>
              <a:rPr kumimoji="0" lang="en-US" sz="2000" b="1" i="0" u="none" strike="noStrike" kern="1200" cap="none" spc="0" normalizeH="0" baseline="0" noProof="0" dirty="0">
                <a:ln>
                  <a:noFill/>
                </a:ln>
                <a:solidFill>
                  <a:prstClr val="black">
                    <a:hueOff val="0"/>
                    <a:satOff val="0"/>
                    <a:lumOff val="0"/>
                    <a:alphaOff val="0"/>
                  </a:prstClr>
                </a:solidFill>
                <a:effectLst/>
                <a:uLnTx/>
                <a:uFillTx/>
                <a:latin typeface="IntelOne Display Light" panose="020B0403020203020204" pitchFamily="34" charset="0"/>
              </a:rPr>
              <a:t>First 3GPP TSG-wide 6G Workshop</a:t>
            </a:r>
            <a:endParaRPr kumimoji="0" lang="en-US" sz="2000" b="0" i="0" u="none" strike="noStrike" kern="1200" cap="none" spc="0" normalizeH="0" baseline="0" noProof="0" dirty="0">
              <a:ln>
                <a:noFill/>
              </a:ln>
              <a:solidFill>
                <a:prstClr val="black">
                  <a:hueOff val="0"/>
                  <a:satOff val="0"/>
                  <a:lumOff val="0"/>
                  <a:alphaOff val="0"/>
                </a:prstClr>
              </a:solidFill>
              <a:effectLst/>
              <a:uLnTx/>
              <a:uFillTx/>
              <a:latin typeface="IntelOne Display Light" panose="020B0403020203020204" pitchFamily="34" charset="0"/>
            </a:endParaRPr>
          </a:p>
        </p:txBody>
      </p:sp>
      <p:sp>
        <p:nvSpPr>
          <p:cNvPr id="10" name="Freeform: Shape 9">
            <a:extLst>
              <a:ext uri="{FF2B5EF4-FFF2-40B4-BE49-F238E27FC236}">
                <a16:creationId xmlns:a16="http://schemas.microsoft.com/office/drawing/2014/main" id="{34402F7C-2FBB-ADFB-7A10-319A0B259D81}"/>
              </a:ext>
            </a:extLst>
          </p:cNvPr>
          <p:cNvSpPr/>
          <p:nvPr/>
        </p:nvSpPr>
        <p:spPr>
          <a:xfrm>
            <a:off x="7102724" y="2828482"/>
            <a:ext cx="3968930" cy="581175"/>
          </a:xfrm>
          <a:custGeom>
            <a:avLst/>
            <a:gdLst>
              <a:gd name="connsiteX0" fmla="*/ 0 w 4944483"/>
              <a:gd name="connsiteY0" fmla="*/ 0 h 961407"/>
              <a:gd name="connsiteX1" fmla="*/ 4944483 w 4944483"/>
              <a:gd name="connsiteY1" fmla="*/ 0 h 961407"/>
              <a:gd name="connsiteX2" fmla="*/ 4944483 w 4944483"/>
              <a:gd name="connsiteY2" fmla="*/ 961407 h 961407"/>
              <a:gd name="connsiteX3" fmla="*/ 0 w 4944483"/>
              <a:gd name="connsiteY3" fmla="*/ 961407 h 961407"/>
              <a:gd name="connsiteX4" fmla="*/ 0 w 4944483"/>
              <a:gd name="connsiteY4" fmla="*/ 0 h 961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44483" h="961407">
                <a:moveTo>
                  <a:pt x="0" y="0"/>
                </a:moveTo>
                <a:lnTo>
                  <a:pt x="4944483" y="0"/>
                </a:lnTo>
                <a:lnTo>
                  <a:pt x="4944483" y="961407"/>
                </a:lnTo>
                <a:lnTo>
                  <a:pt x="0" y="96140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1749" tIns="101749" rIns="101749" bIns="101749" numCol="1" spcCol="1270" anchor="ctr" anchorCtr="0">
            <a:noAutofit/>
          </a:bodyPr>
          <a:lstStyle/>
          <a:p>
            <a:pPr marR="0" lvl="0" defTabSz="488950" rtl="0" eaLnBrk="1" fontAlgn="auto" latinLnBrk="0" hangingPunct="1">
              <a:lnSpc>
                <a:spcPct val="100000"/>
              </a:lnSpc>
              <a:spcBef>
                <a:spcPct val="0"/>
              </a:spcBef>
              <a:spcAft>
                <a:spcPts val="100"/>
              </a:spcAft>
              <a:buClrTx/>
              <a:buSzTx/>
              <a:tabLst/>
              <a:defRPr/>
            </a:pPr>
            <a:r>
              <a:rPr lang="en-US" sz="1200" dirty="0">
                <a:solidFill>
                  <a:srgbClr val="000000"/>
                </a:solidFill>
                <a:latin typeface="Montserrat" panose="00000500000000000000" pitchFamily="2" charset="0"/>
              </a:rPr>
              <a:t>To discuss vision &amp; priorities for next generation radio technology, system architecture, core networks and protocols. </a:t>
            </a:r>
          </a:p>
        </p:txBody>
      </p:sp>
      <p:sp>
        <p:nvSpPr>
          <p:cNvPr id="11" name="Rectangle: Rounded Corners 10">
            <a:extLst>
              <a:ext uri="{FF2B5EF4-FFF2-40B4-BE49-F238E27FC236}">
                <a16:creationId xmlns:a16="http://schemas.microsoft.com/office/drawing/2014/main" id="{22E0F29F-E151-39B2-3D2F-DDB436BDEF3A}"/>
              </a:ext>
            </a:extLst>
          </p:cNvPr>
          <p:cNvSpPr/>
          <p:nvPr/>
        </p:nvSpPr>
        <p:spPr>
          <a:xfrm>
            <a:off x="571370" y="3775270"/>
            <a:ext cx="11010900" cy="1090076"/>
          </a:xfrm>
          <a:prstGeom prst="roundRect">
            <a:avLst>
              <a:gd name="adj" fmla="val 10000"/>
            </a:avLst>
          </a:prstGeom>
          <a:solidFill>
            <a:schemeClr val="accent1">
              <a:lumMod val="20000"/>
              <a:lumOff val="80000"/>
            </a:schemeClr>
          </a:solidFill>
        </p:spPr>
        <p:style>
          <a:lnRef idx="0">
            <a:schemeClr val="accent2">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12" name="Freeform: Shape 11">
            <a:extLst>
              <a:ext uri="{FF2B5EF4-FFF2-40B4-BE49-F238E27FC236}">
                <a16:creationId xmlns:a16="http://schemas.microsoft.com/office/drawing/2014/main" id="{E6E45F5F-302F-D8B2-313C-3E97FF7FCE10}"/>
              </a:ext>
            </a:extLst>
          </p:cNvPr>
          <p:cNvSpPr/>
          <p:nvPr/>
        </p:nvSpPr>
        <p:spPr>
          <a:xfrm>
            <a:off x="1681795" y="3963804"/>
            <a:ext cx="4954905" cy="695875"/>
          </a:xfrm>
          <a:custGeom>
            <a:avLst/>
            <a:gdLst>
              <a:gd name="connsiteX0" fmla="*/ 0 w 4954905"/>
              <a:gd name="connsiteY0" fmla="*/ 0 h 961407"/>
              <a:gd name="connsiteX1" fmla="*/ 4954905 w 4954905"/>
              <a:gd name="connsiteY1" fmla="*/ 0 h 961407"/>
              <a:gd name="connsiteX2" fmla="*/ 4954905 w 4954905"/>
              <a:gd name="connsiteY2" fmla="*/ 961407 h 961407"/>
              <a:gd name="connsiteX3" fmla="*/ 0 w 4954905"/>
              <a:gd name="connsiteY3" fmla="*/ 961407 h 961407"/>
              <a:gd name="connsiteX4" fmla="*/ 0 w 4954905"/>
              <a:gd name="connsiteY4" fmla="*/ 0 h 961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4905" h="961407">
                <a:moveTo>
                  <a:pt x="0" y="0"/>
                </a:moveTo>
                <a:lnTo>
                  <a:pt x="4954905" y="0"/>
                </a:lnTo>
                <a:lnTo>
                  <a:pt x="4954905" y="961407"/>
                </a:lnTo>
                <a:lnTo>
                  <a:pt x="0" y="96140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1749" tIns="101749" rIns="101749" bIns="101749" numCol="1" spcCol="1270" anchor="ctr" anchorCtr="0">
            <a:noAutofit/>
          </a:bodyPr>
          <a:lstStyle/>
          <a:p>
            <a:pPr marL="0" marR="0" lvl="0" indent="0" algn="l" defTabSz="933450" rtl="0" eaLnBrk="1" fontAlgn="auto" latinLnBrk="0" hangingPunct="1">
              <a:lnSpc>
                <a:spcPct val="100000"/>
              </a:lnSpc>
              <a:spcBef>
                <a:spcPct val="0"/>
              </a:spcBef>
              <a:spcAft>
                <a:spcPct val="35000"/>
              </a:spcAft>
              <a:buClrTx/>
              <a:buSzTx/>
              <a:buFontTx/>
              <a:buNone/>
              <a:tabLst/>
              <a:defRPr/>
            </a:pPr>
            <a:r>
              <a:rPr kumimoji="0" lang="en-US" sz="2000" b="1" i="0" u="none" strike="noStrike" kern="1200" cap="none" spc="0" normalizeH="0" baseline="0" noProof="0" dirty="0">
                <a:ln>
                  <a:noFill/>
                </a:ln>
                <a:solidFill>
                  <a:prstClr val="black">
                    <a:hueOff val="0"/>
                    <a:satOff val="0"/>
                    <a:lumOff val="0"/>
                    <a:alphaOff val="0"/>
                  </a:prstClr>
                </a:solidFill>
                <a:effectLst/>
                <a:uLnTx/>
                <a:uFillTx/>
                <a:latin typeface="IntelOne Display Light" panose="020B0403020203020204" pitchFamily="34" charset="0"/>
              </a:rPr>
              <a:t>Studies for 6G</a:t>
            </a:r>
            <a:endParaRPr kumimoji="0" lang="en-US" sz="2000" b="0" i="0" u="none" strike="noStrike" kern="1200" cap="none" spc="0" normalizeH="0" baseline="0" noProof="0" dirty="0">
              <a:ln>
                <a:noFill/>
              </a:ln>
              <a:solidFill>
                <a:prstClr val="black">
                  <a:hueOff val="0"/>
                  <a:satOff val="0"/>
                  <a:lumOff val="0"/>
                  <a:alphaOff val="0"/>
                </a:prstClr>
              </a:solidFill>
              <a:effectLst/>
              <a:uLnTx/>
              <a:uFillTx/>
              <a:latin typeface="IntelOne Display Light" panose="020B0403020203020204" pitchFamily="34" charset="0"/>
            </a:endParaRPr>
          </a:p>
        </p:txBody>
      </p:sp>
      <p:sp>
        <p:nvSpPr>
          <p:cNvPr id="13" name="Freeform: Shape 12">
            <a:extLst>
              <a:ext uri="{FF2B5EF4-FFF2-40B4-BE49-F238E27FC236}">
                <a16:creationId xmlns:a16="http://schemas.microsoft.com/office/drawing/2014/main" id="{67DA3A5D-ED13-57F6-EABD-A27BA71F0371}"/>
              </a:ext>
            </a:extLst>
          </p:cNvPr>
          <p:cNvSpPr/>
          <p:nvPr/>
        </p:nvSpPr>
        <p:spPr>
          <a:xfrm>
            <a:off x="4490250" y="3971900"/>
            <a:ext cx="2146450" cy="695875"/>
          </a:xfrm>
          <a:custGeom>
            <a:avLst/>
            <a:gdLst>
              <a:gd name="connsiteX0" fmla="*/ 0 w 4944483"/>
              <a:gd name="connsiteY0" fmla="*/ 0 h 961407"/>
              <a:gd name="connsiteX1" fmla="*/ 4944483 w 4944483"/>
              <a:gd name="connsiteY1" fmla="*/ 0 h 961407"/>
              <a:gd name="connsiteX2" fmla="*/ 4944483 w 4944483"/>
              <a:gd name="connsiteY2" fmla="*/ 961407 h 961407"/>
              <a:gd name="connsiteX3" fmla="*/ 0 w 4944483"/>
              <a:gd name="connsiteY3" fmla="*/ 961407 h 961407"/>
              <a:gd name="connsiteX4" fmla="*/ 0 w 4944483"/>
              <a:gd name="connsiteY4" fmla="*/ 0 h 961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44483" h="961407">
                <a:moveTo>
                  <a:pt x="0" y="0"/>
                </a:moveTo>
                <a:lnTo>
                  <a:pt x="4944483" y="0"/>
                </a:lnTo>
                <a:lnTo>
                  <a:pt x="4944483" y="961407"/>
                </a:lnTo>
                <a:lnTo>
                  <a:pt x="0" y="96140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1749" tIns="101749" rIns="101749" bIns="101749" numCol="1" spcCol="1270" anchor="ctr" anchorCtr="0">
            <a:noAutofit/>
          </a:bodyPr>
          <a:lstStyle/>
          <a:p>
            <a:pPr marL="0" marR="0" lvl="0" indent="0" algn="l" defTabSz="488950" rtl="0" eaLnBrk="1" fontAlgn="auto" latinLnBrk="0" hangingPunct="1">
              <a:lnSpc>
                <a:spcPct val="100000"/>
              </a:lnSpc>
              <a:spcBef>
                <a:spcPct val="0"/>
              </a:spcBef>
              <a:spcAft>
                <a:spcPct val="35000"/>
              </a:spcAft>
              <a:buClrTx/>
              <a:buSzTx/>
              <a:buFontTx/>
              <a:buNone/>
              <a:tabLst/>
              <a:defRPr/>
            </a:pPr>
            <a:r>
              <a:rPr kumimoji="0" lang="en-US" sz="2000" b="0" i="0" u="none" strike="noStrike" kern="1200" cap="none" spc="0" normalizeH="0" baseline="0" noProof="0">
                <a:ln>
                  <a:noFill/>
                </a:ln>
                <a:solidFill>
                  <a:prstClr val="black">
                    <a:hueOff val="0"/>
                    <a:satOff val="0"/>
                    <a:lumOff val="0"/>
                    <a:alphaOff val="0"/>
                  </a:prstClr>
                </a:solidFill>
                <a:effectLst/>
                <a:uLnTx/>
                <a:uFillTx/>
                <a:latin typeface="IntelOne Display Light" panose="020B0403020203020204" pitchFamily="34" charset="0"/>
              </a:rPr>
              <a:t>from </a:t>
            </a:r>
            <a:r>
              <a:rPr kumimoji="0" lang="en-US" sz="2000" b="1" i="0" u="none" strike="noStrike" kern="1200" cap="none" spc="0" normalizeH="0" baseline="0" noProof="0">
                <a:ln>
                  <a:noFill/>
                </a:ln>
                <a:solidFill>
                  <a:prstClr val="black">
                    <a:hueOff val="0"/>
                    <a:satOff val="0"/>
                    <a:lumOff val="0"/>
                    <a:alphaOff val="0"/>
                  </a:prstClr>
                </a:solidFill>
                <a:effectLst/>
                <a:uLnTx/>
                <a:uFillTx/>
                <a:latin typeface="IntelOne Display Light" panose="020B0403020203020204" pitchFamily="34" charset="0"/>
              </a:rPr>
              <a:t>Release 20</a:t>
            </a:r>
            <a:endParaRPr kumimoji="0" lang="en-US" sz="2000" b="0" i="0" u="none" strike="noStrike" kern="1200" cap="none" spc="0" normalizeH="0" baseline="0" noProof="0">
              <a:ln>
                <a:noFill/>
              </a:ln>
              <a:solidFill>
                <a:prstClr val="black">
                  <a:hueOff val="0"/>
                  <a:satOff val="0"/>
                  <a:lumOff val="0"/>
                  <a:alphaOff val="0"/>
                </a:prstClr>
              </a:solidFill>
              <a:effectLst/>
              <a:uLnTx/>
              <a:uFillTx/>
              <a:latin typeface="IntelOne Display Light" panose="020B0403020203020204" pitchFamily="34" charset="0"/>
            </a:endParaRPr>
          </a:p>
        </p:txBody>
      </p:sp>
      <p:sp>
        <p:nvSpPr>
          <p:cNvPr id="14" name="Rectangle: Rounded Corners 13">
            <a:extLst>
              <a:ext uri="{FF2B5EF4-FFF2-40B4-BE49-F238E27FC236}">
                <a16:creationId xmlns:a16="http://schemas.microsoft.com/office/drawing/2014/main" id="{F9CEFE5E-35BD-58A8-9087-6AB72F0E94F5}"/>
              </a:ext>
            </a:extLst>
          </p:cNvPr>
          <p:cNvSpPr/>
          <p:nvPr/>
        </p:nvSpPr>
        <p:spPr>
          <a:xfrm>
            <a:off x="571370" y="5088417"/>
            <a:ext cx="11010900" cy="1370082"/>
          </a:xfrm>
          <a:prstGeom prst="roundRect">
            <a:avLst>
              <a:gd name="adj" fmla="val 10000"/>
            </a:avLst>
          </a:prstGeom>
          <a:solidFill>
            <a:schemeClr val="accent1">
              <a:lumMod val="20000"/>
              <a:lumOff val="80000"/>
            </a:schemeClr>
          </a:solidFill>
        </p:spPr>
        <p:style>
          <a:lnRef idx="0">
            <a:schemeClr val="accent2">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15" name="Rectangle 14" descr="Books">
            <a:extLst>
              <a:ext uri="{FF2B5EF4-FFF2-40B4-BE49-F238E27FC236}">
                <a16:creationId xmlns:a16="http://schemas.microsoft.com/office/drawing/2014/main" id="{5466BA00-F8E7-6776-CB6B-E440F7224209}"/>
              </a:ext>
            </a:extLst>
          </p:cNvPr>
          <p:cNvSpPr/>
          <p:nvPr/>
        </p:nvSpPr>
        <p:spPr>
          <a:xfrm>
            <a:off x="959734" y="4197111"/>
            <a:ext cx="353805" cy="350679"/>
          </a:xfrm>
          <a:prstGeom prst="rect">
            <a:avLst/>
          </a:prstGeom>
          <a: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IntelOne Display Light" panose="020B0403020203020204" pitchFamily="34" charset="0"/>
            </a:endParaRPr>
          </a:p>
        </p:txBody>
      </p:sp>
      <p:sp>
        <p:nvSpPr>
          <p:cNvPr id="16" name="Freeform: Shape 15">
            <a:extLst>
              <a:ext uri="{FF2B5EF4-FFF2-40B4-BE49-F238E27FC236}">
                <a16:creationId xmlns:a16="http://schemas.microsoft.com/office/drawing/2014/main" id="{AE99BEAE-AD1C-170A-B990-E9395B44F9BF}"/>
              </a:ext>
            </a:extLst>
          </p:cNvPr>
          <p:cNvSpPr/>
          <p:nvPr/>
        </p:nvSpPr>
        <p:spPr>
          <a:xfrm>
            <a:off x="1681795" y="5442774"/>
            <a:ext cx="4954905" cy="538765"/>
          </a:xfrm>
          <a:custGeom>
            <a:avLst/>
            <a:gdLst>
              <a:gd name="connsiteX0" fmla="*/ 0 w 4954905"/>
              <a:gd name="connsiteY0" fmla="*/ 0 h 961407"/>
              <a:gd name="connsiteX1" fmla="*/ 4954905 w 4954905"/>
              <a:gd name="connsiteY1" fmla="*/ 0 h 961407"/>
              <a:gd name="connsiteX2" fmla="*/ 4954905 w 4954905"/>
              <a:gd name="connsiteY2" fmla="*/ 961407 h 961407"/>
              <a:gd name="connsiteX3" fmla="*/ 0 w 4954905"/>
              <a:gd name="connsiteY3" fmla="*/ 961407 h 961407"/>
              <a:gd name="connsiteX4" fmla="*/ 0 w 4954905"/>
              <a:gd name="connsiteY4" fmla="*/ 0 h 961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4905" h="961407">
                <a:moveTo>
                  <a:pt x="0" y="0"/>
                </a:moveTo>
                <a:lnTo>
                  <a:pt x="4954905" y="0"/>
                </a:lnTo>
                <a:lnTo>
                  <a:pt x="4954905" y="961407"/>
                </a:lnTo>
                <a:lnTo>
                  <a:pt x="0" y="96140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1749" tIns="101749" rIns="101749" bIns="101749" numCol="1" spcCol="1270" anchor="ctr" anchorCtr="0">
            <a:noAutofit/>
          </a:bodyPr>
          <a:lstStyle/>
          <a:p>
            <a:pPr marL="0" marR="0" lvl="0" indent="0" algn="l" defTabSz="933450" rtl="0" eaLnBrk="1" fontAlgn="auto" latinLnBrk="0" hangingPunct="1">
              <a:lnSpc>
                <a:spcPct val="100000"/>
              </a:lnSpc>
              <a:spcBef>
                <a:spcPct val="0"/>
              </a:spcBef>
              <a:spcAft>
                <a:spcPct val="35000"/>
              </a:spcAft>
              <a:buClrTx/>
              <a:buSzTx/>
              <a:buFontTx/>
              <a:buNone/>
              <a:tabLst/>
              <a:defRPr/>
            </a:pPr>
            <a:r>
              <a:rPr kumimoji="0" lang="en-US" sz="2000" b="1" i="0" u="none" strike="noStrike" kern="1200" cap="none" spc="0" normalizeH="0" baseline="0" noProof="0">
                <a:ln>
                  <a:noFill/>
                </a:ln>
                <a:solidFill>
                  <a:prstClr val="black">
                    <a:hueOff val="0"/>
                    <a:satOff val="0"/>
                    <a:lumOff val="0"/>
                    <a:alphaOff val="0"/>
                  </a:prstClr>
                </a:solidFill>
                <a:effectLst/>
                <a:uLnTx/>
                <a:uFillTx/>
                <a:latin typeface="IntelOne Display Light" panose="020B0403020203020204" pitchFamily="34" charset="0"/>
              </a:rPr>
              <a:t>Normative work for 6G</a:t>
            </a:r>
            <a:endParaRPr kumimoji="0" lang="en-US" sz="2000" b="0" i="0" u="none" strike="noStrike" kern="1200" cap="none" spc="0" normalizeH="0" baseline="0" noProof="0">
              <a:ln>
                <a:noFill/>
              </a:ln>
              <a:solidFill>
                <a:prstClr val="black">
                  <a:hueOff val="0"/>
                  <a:satOff val="0"/>
                  <a:lumOff val="0"/>
                  <a:alphaOff val="0"/>
                </a:prstClr>
              </a:solidFill>
              <a:effectLst/>
              <a:uLnTx/>
              <a:uFillTx/>
              <a:latin typeface="IntelOne Display Light" panose="020B0403020203020204" pitchFamily="34" charset="0"/>
            </a:endParaRPr>
          </a:p>
        </p:txBody>
      </p:sp>
      <p:sp>
        <p:nvSpPr>
          <p:cNvPr id="17" name="Freeform: Shape 16">
            <a:extLst>
              <a:ext uri="{FF2B5EF4-FFF2-40B4-BE49-F238E27FC236}">
                <a16:creationId xmlns:a16="http://schemas.microsoft.com/office/drawing/2014/main" id="{AE7F300C-B361-E27B-D012-7BD22E029657}"/>
              </a:ext>
            </a:extLst>
          </p:cNvPr>
          <p:cNvSpPr/>
          <p:nvPr/>
        </p:nvSpPr>
        <p:spPr>
          <a:xfrm>
            <a:off x="4521579" y="5432712"/>
            <a:ext cx="1915797" cy="538765"/>
          </a:xfrm>
          <a:custGeom>
            <a:avLst/>
            <a:gdLst>
              <a:gd name="connsiteX0" fmla="*/ 0 w 4944483"/>
              <a:gd name="connsiteY0" fmla="*/ 0 h 961407"/>
              <a:gd name="connsiteX1" fmla="*/ 4944483 w 4944483"/>
              <a:gd name="connsiteY1" fmla="*/ 0 h 961407"/>
              <a:gd name="connsiteX2" fmla="*/ 4944483 w 4944483"/>
              <a:gd name="connsiteY2" fmla="*/ 961407 h 961407"/>
              <a:gd name="connsiteX3" fmla="*/ 0 w 4944483"/>
              <a:gd name="connsiteY3" fmla="*/ 961407 h 961407"/>
              <a:gd name="connsiteX4" fmla="*/ 0 w 4944483"/>
              <a:gd name="connsiteY4" fmla="*/ 0 h 961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44483" h="961407">
                <a:moveTo>
                  <a:pt x="0" y="0"/>
                </a:moveTo>
                <a:lnTo>
                  <a:pt x="4944483" y="0"/>
                </a:lnTo>
                <a:lnTo>
                  <a:pt x="4944483" y="961407"/>
                </a:lnTo>
                <a:lnTo>
                  <a:pt x="0" y="96140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1749" tIns="101749" rIns="101749" bIns="101749" numCol="1" spcCol="1270" anchor="ctr" anchorCtr="0">
            <a:noAutofit/>
          </a:bodyPr>
          <a:lstStyle/>
          <a:p>
            <a:pPr marL="0" marR="0" lvl="0" indent="0" algn="l" defTabSz="488950" rtl="0" eaLnBrk="1" fontAlgn="auto" latinLnBrk="0" hangingPunct="1">
              <a:lnSpc>
                <a:spcPct val="100000"/>
              </a:lnSpc>
              <a:spcBef>
                <a:spcPct val="0"/>
              </a:spcBef>
              <a:spcAft>
                <a:spcPct val="35000"/>
              </a:spcAft>
              <a:buClrTx/>
              <a:buSzTx/>
              <a:buFontTx/>
              <a:buNone/>
              <a:tabLst/>
              <a:defRPr/>
            </a:pPr>
            <a:r>
              <a:rPr kumimoji="0" lang="en-US" sz="2000" b="0" i="0" u="none" strike="noStrike" kern="1200" cap="none" spc="0" normalizeH="0" baseline="0" noProof="0">
                <a:ln>
                  <a:noFill/>
                </a:ln>
                <a:solidFill>
                  <a:prstClr val="black">
                    <a:hueOff val="0"/>
                    <a:satOff val="0"/>
                    <a:lumOff val="0"/>
                    <a:alphaOff val="0"/>
                  </a:prstClr>
                </a:solidFill>
                <a:effectLst/>
                <a:uLnTx/>
                <a:uFillTx/>
                <a:latin typeface="IntelOne Display Light" panose="020B0403020203020204" pitchFamily="34" charset="0"/>
              </a:rPr>
              <a:t>from </a:t>
            </a:r>
            <a:r>
              <a:rPr kumimoji="0" lang="en-US" sz="2000" b="1" i="0" u="none" strike="noStrike" kern="1200" cap="none" spc="0" normalizeH="0" baseline="0" noProof="0">
                <a:ln>
                  <a:noFill/>
                </a:ln>
                <a:solidFill>
                  <a:prstClr val="black">
                    <a:hueOff val="0"/>
                    <a:satOff val="0"/>
                    <a:lumOff val="0"/>
                    <a:alphaOff val="0"/>
                  </a:prstClr>
                </a:solidFill>
                <a:effectLst/>
                <a:uLnTx/>
                <a:uFillTx/>
                <a:latin typeface="IntelOne Display Light" panose="020B0403020203020204" pitchFamily="34" charset="0"/>
              </a:rPr>
              <a:t>Release 21</a:t>
            </a:r>
            <a:endParaRPr kumimoji="0" lang="en-US" sz="2000" b="0" i="0" u="none" strike="noStrike" kern="1200" cap="none" spc="0" normalizeH="0" baseline="0" noProof="0">
              <a:ln>
                <a:noFill/>
              </a:ln>
              <a:solidFill>
                <a:prstClr val="black">
                  <a:hueOff val="0"/>
                  <a:satOff val="0"/>
                  <a:lumOff val="0"/>
                  <a:alphaOff val="0"/>
                </a:prstClr>
              </a:solidFill>
              <a:effectLst/>
              <a:uLnTx/>
              <a:uFillTx/>
              <a:latin typeface="IntelOne Display Light" panose="020B0403020203020204" pitchFamily="34" charset="0"/>
            </a:endParaRPr>
          </a:p>
        </p:txBody>
      </p:sp>
      <p:sp>
        <p:nvSpPr>
          <p:cNvPr id="19" name="Freeform: Shape 18">
            <a:extLst>
              <a:ext uri="{FF2B5EF4-FFF2-40B4-BE49-F238E27FC236}">
                <a16:creationId xmlns:a16="http://schemas.microsoft.com/office/drawing/2014/main" id="{BBC9C7AE-DC69-774A-DD51-C509B842C512}"/>
              </a:ext>
            </a:extLst>
          </p:cNvPr>
          <p:cNvSpPr/>
          <p:nvPr/>
        </p:nvSpPr>
        <p:spPr>
          <a:xfrm>
            <a:off x="1701436" y="1870428"/>
            <a:ext cx="4339614" cy="408780"/>
          </a:xfrm>
          <a:custGeom>
            <a:avLst/>
            <a:gdLst>
              <a:gd name="connsiteX0" fmla="*/ 0 w 4944483"/>
              <a:gd name="connsiteY0" fmla="*/ 0 h 961407"/>
              <a:gd name="connsiteX1" fmla="*/ 4944483 w 4944483"/>
              <a:gd name="connsiteY1" fmla="*/ 0 h 961407"/>
              <a:gd name="connsiteX2" fmla="*/ 4944483 w 4944483"/>
              <a:gd name="connsiteY2" fmla="*/ 961407 h 961407"/>
              <a:gd name="connsiteX3" fmla="*/ 0 w 4944483"/>
              <a:gd name="connsiteY3" fmla="*/ 961407 h 961407"/>
              <a:gd name="connsiteX4" fmla="*/ 0 w 4944483"/>
              <a:gd name="connsiteY4" fmla="*/ 0 h 961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44483" h="961407">
                <a:moveTo>
                  <a:pt x="0" y="0"/>
                </a:moveTo>
                <a:lnTo>
                  <a:pt x="4944483" y="0"/>
                </a:lnTo>
                <a:lnTo>
                  <a:pt x="4944483" y="961407"/>
                </a:lnTo>
                <a:lnTo>
                  <a:pt x="0" y="96140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1749" tIns="101749" rIns="101749" bIns="101749" numCol="1" spcCol="1270" anchor="ctr" anchorCtr="0">
            <a:noAutofit/>
          </a:bodyPr>
          <a:lstStyle/>
          <a:p>
            <a:pPr marL="0" marR="0" lvl="0" indent="0" algn="l" defTabSz="488950" rtl="0" eaLnBrk="1" fontAlgn="auto" latinLnBrk="0" hangingPunct="1">
              <a:lnSpc>
                <a:spcPct val="100000"/>
              </a:lnSpc>
              <a:spcBef>
                <a:spcPct val="0"/>
              </a:spcBef>
              <a:spcAft>
                <a:spcPct val="35000"/>
              </a:spcAft>
              <a:buClrTx/>
              <a:buSzTx/>
              <a:buFontTx/>
              <a:buNone/>
              <a:tabLst/>
              <a:defRPr/>
            </a:pPr>
            <a:r>
              <a:rPr kumimoji="0" lang="en-US" sz="1200" i="0" u="none" strike="noStrike" kern="1200" cap="none" spc="0" normalizeH="0" baseline="0" noProof="0">
                <a:ln>
                  <a:noFill/>
                </a:ln>
                <a:solidFill>
                  <a:prstClr val="black">
                    <a:hueOff val="0"/>
                    <a:satOff val="0"/>
                    <a:lumOff val="0"/>
                    <a:alphaOff val="0"/>
                  </a:prstClr>
                </a:solidFill>
                <a:effectLst/>
                <a:uLnTx/>
                <a:uFillTx/>
                <a:latin typeface="IntelOne Display Light" panose="020B0403020203020204" pitchFamily="34" charset="0"/>
              </a:rPr>
              <a:t>Rotterdam, Netherland, May 8 – 10, 2024</a:t>
            </a:r>
          </a:p>
        </p:txBody>
      </p:sp>
      <p:sp>
        <p:nvSpPr>
          <p:cNvPr id="20" name="TextBox 19">
            <a:extLst>
              <a:ext uri="{FF2B5EF4-FFF2-40B4-BE49-F238E27FC236}">
                <a16:creationId xmlns:a16="http://schemas.microsoft.com/office/drawing/2014/main" id="{B3110BA2-0203-956B-9377-697F5C516533}"/>
              </a:ext>
            </a:extLst>
          </p:cNvPr>
          <p:cNvSpPr txBox="1"/>
          <p:nvPr/>
        </p:nvSpPr>
        <p:spPr>
          <a:xfrm>
            <a:off x="7545897" y="1349996"/>
            <a:ext cx="3274330" cy="538609"/>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GB" sz="1200" b="1" i="0" u="none" strike="noStrike" kern="1200" cap="none" spc="0" normalizeH="0" baseline="0" noProof="0" dirty="0">
                <a:ln>
                  <a:noFill/>
                </a:ln>
                <a:solidFill>
                  <a:srgbClr val="0070C0"/>
                </a:solidFill>
                <a:effectLst/>
                <a:uLnTx/>
                <a:uFillTx/>
                <a:latin typeface="Montserrat" panose="00000500000000000000" pitchFamily="50" charset="0"/>
                <a:ea typeface="+mn-ea"/>
                <a:cs typeface="+mn-cs"/>
                <a:sym typeface="Helvetica"/>
              </a:rPr>
              <a:t>Workshop Summary: </a:t>
            </a:r>
            <a:r>
              <a:rPr kumimoji="0" lang="en-GB" sz="1200" b="1" i="0" u="none" strike="noStrike" kern="1200" cap="none" spc="0" normalizeH="0" baseline="0" noProof="0" dirty="0">
                <a:ln>
                  <a:noFill/>
                </a:ln>
                <a:solidFill>
                  <a:srgbClr val="0070C0"/>
                </a:solidFill>
                <a:effectLst/>
                <a:uLnTx/>
                <a:uFillTx/>
                <a:latin typeface="Montserrat" panose="00000500000000000000" pitchFamily="50" charset="0"/>
                <a:ea typeface="+mn-ea"/>
                <a:cs typeface="+mn-cs"/>
                <a:sym typeface="Helvetica"/>
                <a:hlinkClick r:id="rId7"/>
              </a:rPr>
              <a:t>SWS-240025</a:t>
            </a:r>
            <a:endParaRPr kumimoji="0" lang="en-GB" sz="1200" b="1" i="0" u="none" strike="noStrike" kern="1200" cap="none" spc="0" normalizeH="0" baseline="0" noProof="0" dirty="0">
              <a:ln>
                <a:noFill/>
              </a:ln>
              <a:solidFill>
                <a:srgbClr val="0070C0"/>
              </a:solidFill>
              <a:effectLst/>
              <a:uLnTx/>
              <a:uFillTx/>
              <a:latin typeface="Montserrat" panose="00000500000000000000" pitchFamily="50" charset="0"/>
              <a:ea typeface="+mn-ea"/>
              <a:cs typeface="+mn-cs"/>
              <a:sym typeface="Helvetica"/>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GB" sz="1200" b="1" i="0" u="none" strike="noStrike" kern="1200" cap="none" spc="0" normalizeH="0" baseline="0" noProof="0" dirty="0">
                <a:ln>
                  <a:noFill/>
                </a:ln>
                <a:solidFill>
                  <a:srgbClr val="0070C0"/>
                </a:solidFill>
                <a:effectLst/>
                <a:uLnTx/>
                <a:uFillTx/>
                <a:latin typeface="Montserrat" panose="00000500000000000000" pitchFamily="50" charset="0"/>
                <a:ea typeface="+mn-ea"/>
                <a:cs typeface="+mn-cs"/>
                <a:sym typeface="Helvetica"/>
              </a:rPr>
              <a:t>Workshop Presentations: </a:t>
            </a:r>
            <a:r>
              <a:rPr kumimoji="0" lang="en-GB" sz="1200" b="1" i="0" u="none" strike="noStrike" kern="1200" cap="none" spc="0" normalizeH="0" baseline="0" noProof="0" dirty="0">
                <a:ln>
                  <a:noFill/>
                </a:ln>
                <a:solidFill>
                  <a:srgbClr val="0070C0"/>
                </a:solidFill>
                <a:effectLst/>
                <a:uLnTx/>
                <a:uFillTx/>
                <a:latin typeface="Montserrat" panose="00000500000000000000" pitchFamily="50" charset="0"/>
                <a:ea typeface="+mn-ea"/>
                <a:cs typeface="+mn-cs"/>
                <a:sym typeface="Helvetica"/>
                <a:hlinkClick r:id="rId8"/>
              </a:rPr>
              <a:t>Link</a:t>
            </a:r>
            <a:endParaRPr kumimoji="0" lang="en-US" sz="1200" b="1" i="0" u="none" strike="noStrike" kern="1200" cap="none" spc="0" normalizeH="0" baseline="0" noProof="0" dirty="0">
              <a:ln>
                <a:noFill/>
              </a:ln>
              <a:solidFill>
                <a:srgbClr val="0070C0"/>
              </a:solidFill>
              <a:effectLst/>
              <a:uLnTx/>
              <a:uFillTx/>
              <a:latin typeface="Calibri" panose="020F0502020204030204"/>
              <a:ea typeface="+mn-ea"/>
              <a:cs typeface="+mn-cs"/>
            </a:endParaRPr>
          </a:p>
        </p:txBody>
      </p:sp>
      <p:sp>
        <p:nvSpPr>
          <p:cNvPr id="22" name="Freeform: Shape 21">
            <a:extLst>
              <a:ext uri="{FF2B5EF4-FFF2-40B4-BE49-F238E27FC236}">
                <a16:creationId xmlns:a16="http://schemas.microsoft.com/office/drawing/2014/main" id="{0C0EFDC3-40D9-EC13-3B29-4D1573805122}"/>
              </a:ext>
            </a:extLst>
          </p:cNvPr>
          <p:cNvSpPr/>
          <p:nvPr/>
        </p:nvSpPr>
        <p:spPr>
          <a:xfrm>
            <a:off x="1681795" y="3212988"/>
            <a:ext cx="4339614" cy="343580"/>
          </a:xfrm>
          <a:custGeom>
            <a:avLst/>
            <a:gdLst>
              <a:gd name="connsiteX0" fmla="*/ 0 w 4944483"/>
              <a:gd name="connsiteY0" fmla="*/ 0 h 961407"/>
              <a:gd name="connsiteX1" fmla="*/ 4944483 w 4944483"/>
              <a:gd name="connsiteY1" fmla="*/ 0 h 961407"/>
              <a:gd name="connsiteX2" fmla="*/ 4944483 w 4944483"/>
              <a:gd name="connsiteY2" fmla="*/ 961407 h 961407"/>
              <a:gd name="connsiteX3" fmla="*/ 0 w 4944483"/>
              <a:gd name="connsiteY3" fmla="*/ 961407 h 961407"/>
              <a:gd name="connsiteX4" fmla="*/ 0 w 4944483"/>
              <a:gd name="connsiteY4" fmla="*/ 0 h 961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44483" h="961407">
                <a:moveTo>
                  <a:pt x="0" y="0"/>
                </a:moveTo>
                <a:lnTo>
                  <a:pt x="4944483" y="0"/>
                </a:lnTo>
                <a:lnTo>
                  <a:pt x="4944483" y="961407"/>
                </a:lnTo>
                <a:lnTo>
                  <a:pt x="0" y="96140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1749" tIns="101749" rIns="101749" bIns="101749" numCol="1" spcCol="1270" anchor="ctr" anchorCtr="0">
            <a:noAutofit/>
          </a:bodyPr>
          <a:lstStyle/>
          <a:p>
            <a:pPr marL="0" marR="0" lvl="0" indent="0" algn="l" defTabSz="488950" rtl="0" eaLnBrk="1" fontAlgn="auto" latinLnBrk="0" hangingPunct="1">
              <a:lnSpc>
                <a:spcPct val="100000"/>
              </a:lnSpc>
              <a:spcBef>
                <a:spcPct val="0"/>
              </a:spcBef>
              <a:spcAft>
                <a:spcPct val="35000"/>
              </a:spcAft>
              <a:buClrTx/>
              <a:buSzTx/>
              <a:buFontTx/>
              <a:buNone/>
              <a:tabLst/>
              <a:defRPr/>
            </a:pPr>
            <a:r>
              <a:rPr kumimoji="0" lang="en-GB" sz="1200" i="0" u="none" strike="noStrike" kern="1200" cap="none" spc="0" normalizeH="0" baseline="0" noProof="0">
                <a:ln>
                  <a:noFill/>
                </a:ln>
                <a:solidFill>
                  <a:prstClr val="black">
                    <a:hueOff val="0"/>
                    <a:satOff val="0"/>
                    <a:lumOff val="0"/>
                    <a:alphaOff val="0"/>
                  </a:prstClr>
                </a:solidFill>
                <a:effectLst/>
                <a:uLnTx/>
                <a:uFillTx/>
                <a:latin typeface="IntelOne Display Light" panose="020B0403020203020204" pitchFamily="34" charset="0"/>
              </a:rPr>
              <a:t>Incheon, S. Korea, March 10  – 11, 2025</a:t>
            </a:r>
            <a:endParaRPr kumimoji="0" lang="en-US" sz="2000" i="0" u="none" strike="noStrike" kern="1200" cap="none" spc="0" normalizeH="0" baseline="0" noProof="0">
              <a:ln>
                <a:noFill/>
              </a:ln>
              <a:solidFill>
                <a:prstClr val="black">
                  <a:hueOff val="0"/>
                  <a:satOff val="0"/>
                  <a:lumOff val="0"/>
                  <a:alphaOff val="0"/>
                </a:prstClr>
              </a:solidFill>
              <a:effectLst/>
              <a:uLnTx/>
              <a:uFillTx/>
              <a:latin typeface="IntelOne Display Light" panose="020B0403020203020204" pitchFamily="34" charset="0"/>
            </a:endParaRPr>
          </a:p>
        </p:txBody>
      </p:sp>
      <p:pic>
        <p:nvPicPr>
          <p:cNvPr id="26" name="Picture 25" descr="A blue logo with black background&#10;&#10;Description automatically generated">
            <a:extLst>
              <a:ext uri="{FF2B5EF4-FFF2-40B4-BE49-F238E27FC236}">
                <a16:creationId xmlns:a16="http://schemas.microsoft.com/office/drawing/2014/main" id="{6BAFAD7A-AA98-97FB-4219-DE7CF81BD07B}"/>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38200" y="2699141"/>
            <a:ext cx="617952" cy="547751"/>
          </a:xfrm>
          <a:prstGeom prst="rect">
            <a:avLst/>
          </a:prstGeom>
        </p:spPr>
      </p:pic>
      <p:pic>
        <p:nvPicPr>
          <p:cNvPr id="27" name="Picture 26" descr="A blue logo with black background&#10;&#10;Description automatically generated">
            <a:extLst>
              <a:ext uri="{FF2B5EF4-FFF2-40B4-BE49-F238E27FC236}">
                <a16:creationId xmlns:a16="http://schemas.microsoft.com/office/drawing/2014/main" id="{0EE1B7E6-8BAA-2EB2-97F7-199F846F3EF6}"/>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183865" y="4013622"/>
            <a:ext cx="368254" cy="326419"/>
          </a:xfrm>
          <a:prstGeom prst="rect">
            <a:avLst/>
          </a:prstGeom>
        </p:spPr>
      </p:pic>
      <p:pic>
        <p:nvPicPr>
          <p:cNvPr id="29" name="Picture 28" descr="A blue and black logo&#10;&#10;Description automatically generated">
            <a:extLst>
              <a:ext uri="{FF2B5EF4-FFF2-40B4-BE49-F238E27FC236}">
                <a16:creationId xmlns:a16="http://schemas.microsoft.com/office/drawing/2014/main" id="{77BE5D8D-E706-5AED-0534-9EEB87C51CA2}"/>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78715" y="5520980"/>
            <a:ext cx="769121" cy="432631"/>
          </a:xfrm>
          <a:prstGeom prst="rect">
            <a:avLst/>
          </a:prstGeom>
        </p:spPr>
      </p:pic>
      <p:sp>
        <p:nvSpPr>
          <p:cNvPr id="30" name="TextBox 29">
            <a:extLst>
              <a:ext uri="{FF2B5EF4-FFF2-40B4-BE49-F238E27FC236}">
                <a16:creationId xmlns:a16="http://schemas.microsoft.com/office/drawing/2014/main" id="{C8929F8F-C6FF-2536-EC19-25B64ABEC391}"/>
              </a:ext>
            </a:extLst>
          </p:cNvPr>
          <p:cNvSpPr txBox="1"/>
          <p:nvPr/>
        </p:nvSpPr>
        <p:spPr>
          <a:xfrm>
            <a:off x="802177" y="1888605"/>
            <a:ext cx="729687"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D6A92"/>
                </a:solidFill>
                <a:effectLst/>
                <a:uLnTx/>
                <a:uFillTx/>
                <a:latin typeface="IntelOne Display Light" panose="020B0403020203020204" pitchFamily="34" charset="0"/>
              </a:rPr>
              <a:t>WG SA1</a:t>
            </a:r>
          </a:p>
        </p:txBody>
      </p:sp>
      <p:sp>
        <p:nvSpPr>
          <p:cNvPr id="31" name="TextBox 30">
            <a:extLst>
              <a:ext uri="{FF2B5EF4-FFF2-40B4-BE49-F238E27FC236}">
                <a16:creationId xmlns:a16="http://schemas.microsoft.com/office/drawing/2014/main" id="{802FEDDB-CE64-9DD3-A3C0-053CB5C22F85}"/>
              </a:ext>
            </a:extLst>
          </p:cNvPr>
          <p:cNvSpPr txBox="1"/>
          <p:nvPr/>
        </p:nvSpPr>
        <p:spPr>
          <a:xfrm>
            <a:off x="687539" y="3246892"/>
            <a:ext cx="891591"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D6A92"/>
                </a:solidFill>
                <a:effectLst/>
                <a:uLnTx/>
                <a:uFillTx/>
                <a:latin typeface="IntelOne Display Light" panose="020B0403020203020204" pitchFamily="34" charset="0"/>
              </a:rPr>
              <a:t>TSGs#107</a:t>
            </a:r>
          </a:p>
        </p:txBody>
      </p:sp>
      <p:sp>
        <p:nvSpPr>
          <p:cNvPr id="32" name="Arrow: Down 31">
            <a:extLst>
              <a:ext uri="{FF2B5EF4-FFF2-40B4-BE49-F238E27FC236}">
                <a16:creationId xmlns:a16="http://schemas.microsoft.com/office/drawing/2014/main" id="{A8AD6CFE-7BCA-E248-072F-3ED950F39E25}"/>
              </a:ext>
            </a:extLst>
          </p:cNvPr>
          <p:cNvSpPr/>
          <p:nvPr/>
        </p:nvSpPr>
        <p:spPr>
          <a:xfrm>
            <a:off x="230735" y="1581856"/>
            <a:ext cx="280615" cy="4602257"/>
          </a:xfrm>
          <a:prstGeom prst="downArrow">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IntelOne Display Light" panose="020B0403020203020204" pitchFamily="34" charset="0"/>
            </a:endParaRPr>
          </a:p>
        </p:txBody>
      </p:sp>
      <p:sp>
        <p:nvSpPr>
          <p:cNvPr id="33" name="TextBox 32">
            <a:extLst>
              <a:ext uri="{FF2B5EF4-FFF2-40B4-BE49-F238E27FC236}">
                <a16:creationId xmlns:a16="http://schemas.microsoft.com/office/drawing/2014/main" id="{FC4B5099-F758-BAFC-8519-0F956F9AA690}"/>
              </a:ext>
            </a:extLst>
          </p:cNvPr>
          <p:cNvSpPr txBox="1"/>
          <p:nvPr/>
        </p:nvSpPr>
        <p:spPr>
          <a:xfrm>
            <a:off x="81273" y="1285093"/>
            <a:ext cx="537327"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srgbClr val="0070C0"/>
                </a:solidFill>
                <a:effectLst/>
                <a:uLnTx/>
                <a:uFillTx/>
                <a:latin typeface="IntelOne Display Light" panose="020B0403020203020204" pitchFamily="34" charset="0"/>
              </a:rPr>
              <a:t>2024</a:t>
            </a:r>
          </a:p>
        </p:txBody>
      </p:sp>
      <p:pic>
        <p:nvPicPr>
          <p:cNvPr id="8" name="Picture 7" descr="A blue and black logo&#10;&#10;Description automatically generated">
            <a:extLst>
              <a:ext uri="{FF2B5EF4-FFF2-40B4-BE49-F238E27FC236}">
                <a16:creationId xmlns:a16="http://schemas.microsoft.com/office/drawing/2014/main" id="{EAF4A5A6-CEE9-C777-EB26-DF1696F89E59}"/>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0715504" y="173065"/>
            <a:ext cx="1364884" cy="767747"/>
          </a:xfrm>
          <a:prstGeom prst="rect">
            <a:avLst/>
          </a:prstGeom>
        </p:spPr>
      </p:pic>
      <p:sp>
        <p:nvSpPr>
          <p:cNvPr id="23" name="TextBox 22">
            <a:extLst>
              <a:ext uri="{FF2B5EF4-FFF2-40B4-BE49-F238E27FC236}">
                <a16:creationId xmlns:a16="http://schemas.microsoft.com/office/drawing/2014/main" id="{86C87831-A35D-67BF-2DF4-2E501F1007FD}"/>
              </a:ext>
            </a:extLst>
          </p:cNvPr>
          <p:cNvSpPr txBox="1"/>
          <p:nvPr/>
        </p:nvSpPr>
        <p:spPr>
          <a:xfrm>
            <a:off x="7090548" y="2012593"/>
            <a:ext cx="4405881"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spcBef>
                <a:spcPts val="600"/>
              </a:spcBef>
              <a:spcAft>
                <a:spcPts val="600"/>
              </a:spcAft>
            </a:pPr>
            <a:r>
              <a:rPr lang="en-GB" sz="1200" b="1" dirty="0">
                <a:latin typeface="Montserrat" panose="00000500000000000000" pitchFamily="2" charset="0"/>
                <a:hlinkClick r:id="rId13"/>
              </a:rPr>
              <a:t>SP-241391</a:t>
            </a:r>
            <a:r>
              <a:rPr lang="en-GB" sz="1200" b="1" dirty="0">
                <a:latin typeface="Montserrat" panose="00000500000000000000" pitchFamily="2" charset="0"/>
              </a:rPr>
              <a:t> </a:t>
            </a:r>
            <a:r>
              <a:rPr lang="en-GB" sz="1200" dirty="0">
                <a:latin typeface="Montserrat" panose="00000500000000000000" pitchFamily="2" charset="0"/>
              </a:rPr>
              <a:t>: SA1 6G study item on </a:t>
            </a:r>
            <a:r>
              <a:rPr lang="en-US" sz="1200" dirty="0">
                <a:latin typeface="Montserrat" panose="00000500000000000000" pitchFamily="2" charset="0"/>
              </a:rPr>
              <a:t>use cases and service requirements </a:t>
            </a:r>
            <a:r>
              <a:rPr lang="en-GB" sz="1200" dirty="0">
                <a:latin typeface="Montserrat" panose="00000500000000000000" pitchFamily="2" charset="0"/>
              </a:rPr>
              <a:t>(FS_6G_REQ) </a:t>
            </a:r>
            <a:r>
              <a:rPr lang="en-US" sz="1200" b="1" dirty="0">
                <a:latin typeface="Montserrat" panose="00000500000000000000" pitchFamily="2" charset="0"/>
              </a:rPr>
              <a:t>approved</a:t>
            </a:r>
            <a:r>
              <a:rPr lang="en-US" sz="1200" dirty="0">
                <a:latin typeface="Montserrat" panose="00000500000000000000" pitchFamily="2" charset="0"/>
              </a:rPr>
              <a:t> at </a:t>
            </a:r>
            <a:r>
              <a:rPr lang="en-GB" sz="1200" dirty="0">
                <a:latin typeface="Montserrat" panose="00000500000000000000" pitchFamily="2" charset="0"/>
              </a:rPr>
              <a:t>TSG SA#105. </a:t>
            </a:r>
          </a:p>
        </p:txBody>
      </p:sp>
      <p:sp>
        <p:nvSpPr>
          <p:cNvPr id="34" name="TextBox 33">
            <a:extLst>
              <a:ext uri="{FF2B5EF4-FFF2-40B4-BE49-F238E27FC236}">
                <a16:creationId xmlns:a16="http://schemas.microsoft.com/office/drawing/2014/main" id="{231D446B-8BDF-D521-0FA2-84C5C51E6AE8}"/>
              </a:ext>
            </a:extLst>
          </p:cNvPr>
          <p:cNvSpPr txBox="1"/>
          <p:nvPr/>
        </p:nvSpPr>
        <p:spPr>
          <a:xfrm>
            <a:off x="6929220" y="3936253"/>
            <a:ext cx="4673340" cy="7232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L="171450" lvl="2" defTabSz="711200">
              <a:lnSpc>
                <a:spcPct val="90000"/>
              </a:lnSpc>
              <a:spcBef>
                <a:spcPct val="0"/>
              </a:spcBef>
              <a:spcAft>
                <a:spcPts val="600"/>
              </a:spcAft>
            </a:pPr>
            <a:r>
              <a:rPr lang="en-US" sz="1200" b="1" dirty="0">
                <a:latin typeface="Montserrat" panose="00000500000000000000" pitchFamily="2" charset="0"/>
                <a:hlinkClick r:id="rId14"/>
              </a:rPr>
              <a:t>RP‑24</a:t>
            </a:r>
            <a:r>
              <a:rPr lang="en-US" sz="1200" b="1" dirty="0">
                <a:latin typeface="Montserrat" panose="00000500000000000000" pitchFamily="2" charset="0"/>
                <a:hlinkClick r:id="rId15"/>
              </a:rPr>
              <a:t>3327</a:t>
            </a:r>
            <a:r>
              <a:rPr lang="en-US" sz="1200" b="1" dirty="0">
                <a:latin typeface="Montserrat" panose="00000500000000000000" pitchFamily="2" charset="0"/>
              </a:rPr>
              <a:t> </a:t>
            </a:r>
            <a:r>
              <a:rPr lang="en-US" sz="1200" dirty="0">
                <a:latin typeface="Montserrat" panose="00000500000000000000" pitchFamily="2" charset="0"/>
              </a:rPr>
              <a:t>: The 6G RAN Study (part I: ITU focused) was approved at TSG RAN#106</a:t>
            </a:r>
          </a:p>
          <a:p>
            <a:pPr marL="171450" lvl="2" defTabSz="711200">
              <a:lnSpc>
                <a:spcPct val="90000"/>
              </a:lnSpc>
              <a:spcBef>
                <a:spcPct val="0"/>
              </a:spcBef>
              <a:spcAft>
                <a:spcPts val="600"/>
              </a:spcAft>
            </a:pPr>
            <a:r>
              <a:rPr lang="en-US" sz="1600" dirty="0"/>
              <a:t> </a:t>
            </a:r>
            <a:r>
              <a:rPr lang="en-US" sz="1200" b="1" kern="1200" dirty="0">
                <a:solidFill>
                  <a:srgbClr val="000000">
                    <a:hueOff val="0"/>
                    <a:satOff val="0"/>
                    <a:lumOff val="0"/>
                    <a:alphaOff val="0"/>
                  </a:srgbClr>
                </a:solidFill>
                <a:latin typeface="Montserrat" panose="00000500000000000000" pitchFamily="2" charset="0"/>
                <a:ea typeface="Helvetica Neue"/>
                <a:cs typeface="Helvetica Neue"/>
              </a:rPr>
              <a:t>See next slide for the 6G studies timelines</a:t>
            </a:r>
            <a:endParaRPr lang="en-US" sz="1200" kern="1200" dirty="0">
              <a:solidFill>
                <a:srgbClr val="000000">
                  <a:hueOff val="0"/>
                  <a:satOff val="0"/>
                  <a:lumOff val="0"/>
                  <a:alphaOff val="0"/>
                </a:srgbClr>
              </a:solidFill>
              <a:latin typeface="Montserrat" panose="00000500000000000000" pitchFamily="2" charset="0"/>
              <a:ea typeface="Helvetica Neue"/>
              <a:cs typeface="Helvetica Neue"/>
            </a:endParaRPr>
          </a:p>
        </p:txBody>
      </p:sp>
      <p:sp>
        <p:nvSpPr>
          <p:cNvPr id="35" name="TextBox 34">
            <a:extLst>
              <a:ext uri="{FF2B5EF4-FFF2-40B4-BE49-F238E27FC236}">
                <a16:creationId xmlns:a16="http://schemas.microsoft.com/office/drawing/2014/main" id="{32428C59-7411-9C82-DA04-15E7F30E5B75}"/>
              </a:ext>
            </a:extLst>
          </p:cNvPr>
          <p:cNvSpPr txBox="1"/>
          <p:nvPr/>
        </p:nvSpPr>
        <p:spPr>
          <a:xfrm>
            <a:off x="7156373" y="5111180"/>
            <a:ext cx="4241573" cy="13649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lvl="0" algn="l" defTabSz="488950">
              <a:lnSpc>
                <a:spcPct val="100000"/>
              </a:lnSpc>
              <a:spcBef>
                <a:spcPct val="0"/>
              </a:spcBef>
              <a:spcAft>
                <a:spcPct val="35000"/>
              </a:spcAft>
            </a:pPr>
            <a:r>
              <a:rPr lang="en-US" sz="1100" kern="1200" dirty="0">
                <a:latin typeface="Montserrat" panose="00000500000000000000" pitchFamily="2" charset="0"/>
              </a:rPr>
              <a:t>Release 21 is expected to produce the 1st set of 3GPP 6G technical specifications and will be the release for IMT-2030 submission before 2030 and is expected to be delivered with a single drop (i.e., a single code freeze).</a:t>
            </a:r>
          </a:p>
          <a:p>
            <a:pPr defTabSz="488950">
              <a:spcBef>
                <a:spcPct val="0"/>
              </a:spcBef>
              <a:spcAft>
                <a:spcPct val="35000"/>
              </a:spcAft>
            </a:pPr>
            <a:r>
              <a:rPr lang="en-US" sz="1100" b="1" dirty="0">
                <a:latin typeface="Montserrat" panose="00000500000000000000" pitchFamily="2" charset="0"/>
              </a:rPr>
              <a:t>Rel-21 timeline is to be decided no later than June 2026</a:t>
            </a:r>
          </a:p>
          <a:p>
            <a:pPr marL="171450" indent="-171450" defTabSz="488950">
              <a:spcBef>
                <a:spcPct val="0"/>
              </a:spcBef>
              <a:spcAft>
                <a:spcPct val="35000"/>
              </a:spcAft>
              <a:buFont typeface="Arial" panose="020B0604020202020204" pitchFamily="34" charset="0"/>
              <a:buChar char="•"/>
            </a:pPr>
            <a:r>
              <a:rPr lang="en-US" sz="1000" dirty="0">
                <a:latin typeface="Montserrat" panose="00000500000000000000" pitchFamily="2" charset="0"/>
              </a:rPr>
              <a:t>However, ASN.1/</a:t>
            </a:r>
            <a:r>
              <a:rPr lang="en-US" sz="1000" dirty="0" err="1">
                <a:latin typeface="Montserrat" panose="00000500000000000000" pitchFamily="2" charset="0"/>
              </a:rPr>
              <a:t>OpenAPI</a:t>
            </a:r>
            <a:r>
              <a:rPr lang="en-US" sz="1000" dirty="0">
                <a:latin typeface="Montserrat" panose="00000500000000000000" pitchFamily="2" charset="0"/>
              </a:rPr>
              <a:t> freeze date is no earlier than March 2029</a:t>
            </a:r>
          </a:p>
        </p:txBody>
      </p:sp>
      <p:sp>
        <p:nvSpPr>
          <p:cNvPr id="18" name="TextBox 17">
            <a:extLst>
              <a:ext uri="{FF2B5EF4-FFF2-40B4-BE49-F238E27FC236}">
                <a16:creationId xmlns:a16="http://schemas.microsoft.com/office/drawing/2014/main" id="{909F2395-9949-46B7-51C9-075B24F03783}"/>
              </a:ext>
            </a:extLst>
          </p:cNvPr>
          <p:cNvSpPr txBox="1"/>
          <p:nvPr/>
        </p:nvSpPr>
        <p:spPr>
          <a:xfrm>
            <a:off x="42905" y="6289195"/>
            <a:ext cx="546945"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srgbClr val="0070C0"/>
                </a:solidFill>
                <a:effectLst/>
                <a:uLnTx/>
                <a:uFillTx/>
                <a:latin typeface="IntelOne Display Light" panose="020B0403020203020204" pitchFamily="34" charset="0"/>
              </a:rPr>
              <a:t>2030</a:t>
            </a:r>
          </a:p>
        </p:txBody>
      </p:sp>
    </p:spTree>
    <p:extLst>
      <p:ext uri="{BB962C8B-B14F-4D97-AF65-F5344CB8AC3E}">
        <p14:creationId xmlns:p14="http://schemas.microsoft.com/office/powerpoint/2010/main" val="21804515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28992F-C49F-EE61-F694-80B07DDE0885}"/>
            </a:ext>
          </a:extLst>
        </p:cNvPr>
        <p:cNvGrpSpPr/>
        <p:nvPr/>
      </p:nvGrpSpPr>
      <p:grpSpPr>
        <a:xfrm>
          <a:off x="0" y="0"/>
          <a:ext cx="0" cy="0"/>
          <a:chOff x="0" y="0"/>
          <a:chExt cx="0" cy="0"/>
        </a:xfrm>
      </p:grpSpPr>
      <p:cxnSp>
        <p:nvCxnSpPr>
          <p:cNvPr id="57" name="Straight Connector 114">
            <a:extLst>
              <a:ext uri="{FF2B5EF4-FFF2-40B4-BE49-F238E27FC236}">
                <a16:creationId xmlns:a16="http://schemas.microsoft.com/office/drawing/2014/main" id="{71746959-D045-E5B5-AFE7-E047AC2F1E3F}"/>
              </a:ext>
            </a:extLst>
          </p:cNvPr>
          <p:cNvCxnSpPr>
            <a:cxnSpLocks noChangeShapeType="1"/>
          </p:cNvCxnSpPr>
          <p:nvPr/>
        </p:nvCxnSpPr>
        <p:spPr bwMode="auto">
          <a:xfrm>
            <a:off x="6941910" y="2015289"/>
            <a:ext cx="0" cy="4149457"/>
          </a:xfrm>
          <a:prstGeom prst="line">
            <a:avLst/>
          </a:prstGeom>
          <a:noFill/>
          <a:ln w="28575" algn="ctr">
            <a:solidFill>
              <a:schemeClr val="accent4">
                <a:lumMod val="40000"/>
                <a:lumOff val="60000"/>
              </a:schemeClr>
            </a:solidFill>
            <a:round/>
            <a:headEnd/>
            <a:tailEnd/>
          </a:ln>
        </p:spPr>
      </p:cxnSp>
      <p:cxnSp>
        <p:nvCxnSpPr>
          <p:cNvPr id="50" name="Straight Connector 114">
            <a:extLst>
              <a:ext uri="{FF2B5EF4-FFF2-40B4-BE49-F238E27FC236}">
                <a16:creationId xmlns:a16="http://schemas.microsoft.com/office/drawing/2014/main" id="{0B518462-35CA-01DF-E3DA-79CF4D1A67DB}"/>
              </a:ext>
            </a:extLst>
          </p:cNvPr>
          <p:cNvCxnSpPr>
            <a:cxnSpLocks noChangeShapeType="1"/>
          </p:cNvCxnSpPr>
          <p:nvPr/>
        </p:nvCxnSpPr>
        <p:spPr bwMode="auto">
          <a:xfrm>
            <a:off x="6134930" y="2015289"/>
            <a:ext cx="7846" cy="4149457"/>
          </a:xfrm>
          <a:prstGeom prst="line">
            <a:avLst/>
          </a:prstGeom>
          <a:noFill/>
          <a:ln w="9525" algn="ctr">
            <a:solidFill>
              <a:schemeClr val="accent4">
                <a:lumMod val="40000"/>
                <a:lumOff val="60000"/>
              </a:schemeClr>
            </a:solidFill>
            <a:prstDash val="dash"/>
            <a:round/>
            <a:headEnd/>
            <a:tailEnd/>
          </a:ln>
        </p:spPr>
      </p:cxnSp>
      <p:cxnSp>
        <p:nvCxnSpPr>
          <p:cNvPr id="49" name="Straight Connector 114">
            <a:extLst>
              <a:ext uri="{FF2B5EF4-FFF2-40B4-BE49-F238E27FC236}">
                <a16:creationId xmlns:a16="http://schemas.microsoft.com/office/drawing/2014/main" id="{E57E96D9-2BD0-D27A-86EA-0E49CF66F1B4}"/>
              </a:ext>
            </a:extLst>
          </p:cNvPr>
          <p:cNvCxnSpPr>
            <a:cxnSpLocks noChangeShapeType="1"/>
          </p:cNvCxnSpPr>
          <p:nvPr/>
        </p:nvCxnSpPr>
        <p:spPr bwMode="auto">
          <a:xfrm flipH="1">
            <a:off x="5304121" y="2015289"/>
            <a:ext cx="23829" cy="4149457"/>
          </a:xfrm>
          <a:prstGeom prst="line">
            <a:avLst/>
          </a:prstGeom>
          <a:noFill/>
          <a:ln w="9525" algn="ctr">
            <a:solidFill>
              <a:schemeClr val="accent4">
                <a:lumMod val="40000"/>
                <a:lumOff val="60000"/>
              </a:schemeClr>
            </a:solidFill>
            <a:prstDash val="dash"/>
            <a:round/>
            <a:headEnd/>
            <a:tailEnd/>
          </a:ln>
        </p:spPr>
      </p:cxnSp>
      <p:cxnSp>
        <p:nvCxnSpPr>
          <p:cNvPr id="48" name="Straight Connector 114">
            <a:extLst>
              <a:ext uri="{FF2B5EF4-FFF2-40B4-BE49-F238E27FC236}">
                <a16:creationId xmlns:a16="http://schemas.microsoft.com/office/drawing/2014/main" id="{2A413990-7B6F-5FC0-02A3-545705497B65}"/>
              </a:ext>
            </a:extLst>
          </p:cNvPr>
          <p:cNvCxnSpPr>
            <a:cxnSpLocks noChangeShapeType="1"/>
          </p:cNvCxnSpPr>
          <p:nvPr/>
        </p:nvCxnSpPr>
        <p:spPr bwMode="auto">
          <a:xfrm>
            <a:off x="4520970" y="2062707"/>
            <a:ext cx="0" cy="4149457"/>
          </a:xfrm>
          <a:prstGeom prst="line">
            <a:avLst/>
          </a:prstGeom>
          <a:noFill/>
          <a:ln w="9525" algn="ctr">
            <a:solidFill>
              <a:schemeClr val="accent4">
                <a:lumMod val="40000"/>
                <a:lumOff val="60000"/>
              </a:schemeClr>
            </a:solidFill>
            <a:prstDash val="dash"/>
            <a:round/>
            <a:headEnd/>
            <a:tailEnd/>
          </a:ln>
        </p:spPr>
      </p:cxnSp>
      <p:cxnSp>
        <p:nvCxnSpPr>
          <p:cNvPr id="60" name="Straight Connector 114">
            <a:extLst>
              <a:ext uri="{FF2B5EF4-FFF2-40B4-BE49-F238E27FC236}">
                <a16:creationId xmlns:a16="http://schemas.microsoft.com/office/drawing/2014/main" id="{F15672DF-A3AB-3988-49FA-718AB9547C1F}"/>
              </a:ext>
            </a:extLst>
          </p:cNvPr>
          <p:cNvCxnSpPr>
            <a:cxnSpLocks noChangeShapeType="1"/>
          </p:cNvCxnSpPr>
          <p:nvPr/>
        </p:nvCxnSpPr>
        <p:spPr bwMode="auto">
          <a:xfrm>
            <a:off x="3713990" y="2015289"/>
            <a:ext cx="0" cy="4149457"/>
          </a:xfrm>
          <a:prstGeom prst="line">
            <a:avLst/>
          </a:prstGeom>
          <a:noFill/>
          <a:ln w="28575" algn="ctr">
            <a:solidFill>
              <a:schemeClr val="accent4">
                <a:lumMod val="40000"/>
                <a:lumOff val="60000"/>
              </a:schemeClr>
            </a:solidFill>
            <a:round/>
            <a:headEnd/>
            <a:tailEnd/>
          </a:ln>
        </p:spPr>
      </p:cxnSp>
      <p:cxnSp>
        <p:nvCxnSpPr>
          <p:cNvPr id="46" name="Straight Connector 114">
            <a:extLst>
              <a:ext uri="{FF2B5EF4-FFF2-40B4-BE49-F238E27FC236}">
                <a16:creationId xmlns:a16="http://schemas.microsoft.com/office/drawing/2014/main" id="{651AFA73-F0D3-3C1E-F07B-8562524BC031}"/>
              </a:ext>
            </a:extLst>
          </p:cNvPr>
          <p:cNvCxnSpPr>
            <a:cxnSpLocks noChangeShapeType="1"/>
          </p:cNvCxnSpPr>
          <p:nvPr/>
        </p:nvCxnSpPr>
        <p:spPr bwMode="auto">
          <a:xfrm flipH="1">
            <a:off x="2836985" y="2015289"/>
            <a:ext cx="70025" cy="4149457"/>
          </a:xfrm>
          <a:prstGeom prst="line">
            <a:avLst/>
          </a:prstGeom>
          <a:noFill/>
          <a:ln w="9525" algn="ctr">
            <a:solidFill>
              <a:schemeClr val="accent4">
                <a:lumMod val="40000"/>
                <a:lumOff val="60000"/>
              </a:schemeClr>
            </a:solidFill>
            <a:prstDash val="dash"/>
            <a:round/>
            <a:headEnd/>
            <a:tailEnd/>
          </a:ln>
        </p:spPr>
      </p:cxnSp>
      <p:cxnSp>
        <p:nvCxnSpPr>
          <p:cNvPr id="9272" name="Straight Connector 114">
            <a:extLst>
              <a:ext uri="{FF2B5EF4-FFF2-40B4-BE49-F238E27FC236}">
                <a16:creationId xmlns:a16="http://schemas.microsoft.com/office/drawing/2014/main" id="{63507367-7C85-5DDA-8929-8D09E8B90A31}"/>
              </a:ext>
            </a:extLst>
          </p:cNvPr>
          <p:cNvCxnSpPr>
            <a:cxnSpLocks noChangeShapeType="1"/>
          </p:cNvCxnSpPr>
          <p:nvPr/>
        </p:nvCxnSpPr>
        <p:spPr bwMode="auto">
          <a:xfrm>
            <a:off x="2100030" y="2015289"/>
            <a:ext cx="0" cy="4149457"/>
          </a:xfrm>
          <a:prstGeom prst="line">
            <a:avLst/>
          </a:prstGeom>
          <a:noFill/>
          <a:ln w="9525" algn="ctr">
            <a:solidFill>
              <a:schemeClr val="accent4">
                <a:lumMod val="40000"/>
                <a:lumOff val="60000"/>
              </a:schemeClr>
            </a:solidFill>
            <a:prstDash val="dash"/>
            <a:round/>
            <a:headEnd/>
            <a:tailEnd/>
          </a:ln>
        </p:spPr>
      </p:cxnSp>
      <p:cxnSp>
        <p:nvCxnSpPr>
          <p:cNvPr id="17495" name="Straight Connector 114">
            <a:extLst>
              <a:ext uri="{FF2B5EF4-FFF2-40B4-BE49-F238E27FC236}">
                <a16:creationId xmlns:a16="http://schemas.microsoft.com/office/drawing/2014/main" id="{2352004F-3081-FB14-E751-D8610A73D2B5}"/>
              </a:ext>
            </a:extLst>
          </p:cNvPr>
          <p:cNvCxnSpPr>
            <a:cxnSpLocks noChangeShapeType="1"/>
          </p:cNvCxnSpPr>
          <p:nvPr/>
        </p:nvCxnSpPr>
        <p:spPr bwMode="auto">
          <a:xfrm>
            <a:off x="1277310" y="2015289"/>
            <a:ext cx="0" cy="4149457"/>
          </a:xfrm>
          <a:prstGeom prst="line">
            <a:avLst/>
          </a:prstGeom>
          <a:noFill/>
          <a:ln w="9525" algn="ctr">
            <a:solidFill>
              <a:schemeClr val="accent4">
                <a:lumMod val="40000"/>
                <a:lumOff val="60000"/>
              </a:schemeClr>
            </a:solidFill>
            <a:prstDash val="dash"/>
            <a:round/>
            <a:headEnd/>
            <a:tailEnd/>
          </a:ln>
        </p:spPr>
      </p:cxnSp>
      <p:cxnSp>
        <p:nvCxnSpPr>
          <p:cNvPr id="4" name="Straight Connector 114">
            <a:extLst>
              <a:ext uri="{FF2B5EF4-FFF2-40B4-BE49-F238E27FC236}">
                <a16:creationId xmlns:a16="http://schemas.microsoft.com/office/drawing/2014/main" id="{D777A93A-0494-CB81-BF07-6ED0D44FE2A4}"/>
              </a:ext>
            </a:extLst>
          </p:cNvPr>
          <p:cNvCxnSpPr>
            <a:cxnSpLocks noChangeShapeType="1"/>
          </p:cNvCxnSpPr>
          <p:nvPr/>
        </p:nvCxnSpPr>
        <p:spPr bwMode="auto">
          <a:xfrm>
            <a:off x="486070" y="2015289"/>
            <a:ext cx="0" cy="4149457"/>
          </a:xfrm>
          <a:prstGeom prst="line">
            <a:avLst/>
          </a:prstGeom>
          <a:noFill/>
          <a:ln w="28575" algn="ctr">
            <a:solidFill>
              <a:schemeClr val="accent4">
                <a:lumMod val="40000"/>
                <a:lumOff val="60000"/>
              </a:schemeClr>
            </a:solidFill>
            <a:round/>
            <a:headEnd/>
            <a:tailEnd/>
          </a:ln>
        </p:spPr>
      </p:cxnSp>
      <p:cxnSp>
        <p:nvCxnSpPr>
          <p:cNvPr id="55" name="Straight Connector 114">
            <a:extLst>
              <a:ext uri="{FF2B5EF4-FFF2-40B4-BE49-F238E27FC236}">
                <a16:creationId xmlns:a16="http://schemas.microsoft.com/office/drawing/2014/main" id="{9C497097-315E-8A6D-769F-09FBCED69F51}"/>
              </a:ext>
            </a:extLst>
          </p:cNvPr>
          <p:cNvCxnSpPr>
            <a:cxnSpLocks noChangeShapeType="1"/>
          </p:cNvCxnSpPr>
          <p:nvPr/>
        </p:nvCxnSpPr>
        <p:spPr bwMode="auto">
          <a:xfrm>
            <a:off x="11783797" y="2015289"/>
            <a:ext cx="0" cy="4149457"/>
          </a:xfrm>
          <a:prstGeom prst="line">
            <a:avLst/>
          </a:prstGeom>
          <a:noFill/>
          <a:ln w="9525" algn="ctr">
            <a:solidFill>
              <a:schemeClr val="accent4">
                <a:lumMod val="40000"/>
                <a:lumOff val="60000"/>
              </a:schemeClr>
            </a:solidFill>
            <a:prstDash val="dash"/>
            <a:round/>
            <a:headEnd/>
            <a:tailEnd/>
          </a:ln>
        </p:spPr>
      </p:cxnSp>
      <p:cxnSp>
        <p:nvCxnSpPr>
          <p:cNvPr id="54" name="Straight Connector 114">
            <a:extLst>
              <a:ext uri="{FF2B5EF4-FFF2-40B4-BE49-F238E27FC236}">
                <a16:creationId xmlns:a16="http://schemas.microsoft.com/office/drawing/2014/main" id="{65ECC03C-392D-C70D-4A68-5DA2FD703EF7}"/>
              </a:ext>
            </a:extLst>
          </p:cNvPr>
          <p:cNvCxnSpPr>
            <a:cxnSpLocks noChangeShapeType="1"/>
          </p:cNvCxnSpPr>
          <p:nvPr/>
        </p:nvCxnSpPr>
        <p:spPr bwMode="auto">
          <a:xfrm>
            <a:off x="10976810" y="2015289"/>
            <a:ext cx="0" cy="4149457"/>
          </a:xfrm>
          <a:prstGeom prst="line">
            <a:avLst/>
          </a:prstGeom>
          <a:noFill/>
          <a:ln w="9525" algn="ctr">
            <a:solidFill>
              <a:schemeClr val="accent4">
                <a:lumMod val="40000"/>
                <a:lumOff val="60000"/>
              </a:schemeClr>
            </a:solidFill>
            <a:prstDash val="dash"/>
            <a:round/>
            <a:headEnd/>
            <a:tailEnd/>
          </a:ln>
        </p:spPr>
      </p:cxnSp>
      <p:cxnSp>
        <p:nvCxnSpPr>
          <p:cNvPr id="59" name="Straight Connector 114">
            <a:extLst>
              <a:ext uri="{FF2B5EF4-FFF2-40B4-BE49-F238E27FC236}">
                <a16:creationId xmlns:a16="http://schemas.microsoft.com/office/drawing/2014/main" id="{2C79B9F4-97F9-05EA-B005-992434CCBE58}"/>
              </a:ext>
            </a:extLst>
          </p:cNvPr>
          <p:cNvCxnSpPr>
            <a:cxnSpLocks noChangeShapeType="1"/>
          </p:cNvCxnSpPr>
          <p:nvPr/>
        </p:nvCxnSpPr>
        <p:spPr bwMode="auto">
          <a:xfrm flipH="1">
            <a:off x="10157925" y="2015289"/>
            <a:ext cx="11905" cy="4149457"/>
          </a:xfrm>
          <a:prstGeom prst="line">
            <a:avLst/>
          </a:prstGeom>
          <a:noFill/>
          <a:ln w="28575" algn="ctr">
            <a:solidFill>
              <a:schemeClr val="accent4">
                <a:lumMod val="40000"/>
                <a:lumOff val="60000"/>
              </a:schemeClr>
            </a:solidFill>
            <a:round/>
            <a:headEnd/>
            <a:tailEnd/>
          </a:ln>
        </p:spPr>
      </p:cxnSp>
      <p:cxnSp>
        <p:nvCxnSpPr>
          <p:cNvPr id="53" name="Straight Connector 114">
            <a:extLst>
              <a:ext uri="{FF2B5EF4-FFF2-40B4-BE49-F238E27FC236}">
                <a16:creationId xmlns:a16="http://schemas.microsoft.com/office/drawing/2014/main" id="{DE683D18-B47F-D070-F845-F7E8B61125EA}"/>
              </a:ext>
            </a:extLst>
          </p:cNvPr>
          <p:cNvCxnSpPr>
            <a:cxnSpLocks noChangeShapeType="1"/>
          </p:cNvCxnSpPr>
          <p:nvPr/>
        </p:nvCxnSpPr>
        <p:spPr bwMode="auto">
          <a:xfrm>
            <a:off x="9362850" y="2015289"/>
            <a:ext cx="0" cy="4149457"/>
          </a:xfrm>
          <a:prstGeom prst="line">
            <a:avLst/>
          </a:prstGeom>
          <a:noFill/>
          <a:ln w="9525" algn="ctr">
            <a:solidFill>
              <a:schemeClr val="accent4">
                <a:lumMod val="40000"/>
                <a:lumOff val="60000"/>
              </a:schemeClr>
            </a:solidFill>
            <a:prstDash val="dash"/>
            <a:round/>
            <a:headEnd/>
            <a:tailEnd/>
          </a:ln>
        </p:spPr>
      </p:cxnSp>
      <p:cxnSp>
        <p:nvCxnSpPr>
          <p:cNvPr id="52" name="Straight Connector 114">
            <a:extLst>
              <a:ext uri="{FF2B5EF4-FFF2-40B4-BE49-F238E27FC236}">
                <a16:creationId xmlns:a16="http://schemas.microsoft.com/office/drawing/2014/main" id="{66E04F16-36C6-027F-9585-CF454FC4A2D0}"/>
              </a:ext>
            </a:extLst>
          </p:cNvPr>
          <p:cNvCxnSpPr>
            <a:cxnSpLocks noChangeShapeType="1"/>
          </p:cNvCxnSpPr>
          <p:nvPr/>
        </p:nvCxnSpPr>
        <p:spPr bwMode="auto">
          <a:xfrm>
            <a:off x="8555870" y="2015289"/>
            <a:ext cx="0" cy="4149457"/>
          </a:xfrm>
          <a:prstGeom prst="line">
            <a:avLst/>
          </a:prstGeom>
          <a:noFill/>
          <a:ln w="9525" algn="ctr">
            <a:solidFill>
              <a:schemeClr val="accent4">
                <a:lumMod val="40000"/>
                <a:lumOff val="60000"/>
              </a:schemeClr>
            </a:solidFill>
            <a:prstDash val="dash"/>
            <a:round/>
            <a:headEnd/>
            <a:tailEnd/>
          </a:ln>
        </p:spPr>
      </p:cxnSp>
      <p:cxnSp>
        <p:nvCxnSpPr>
          <p:cNvPr id="51" name="Straight Connector 114">
            <a:extLst>
              <a:ext uri="{FF2B5EF4-FFF2-40B4-BE49-F238E27FC236}">
                <a16:creationId xmlns:a16="http://schemas.microsoft.com/office/drawing/2014/main" id="{A3B6C350-D29D-A509-A057-DD254318F84D}"/>
              </a:ext>
            </a:extLst>
          </p:cNvPr>
          <p:cNvCxnSpPr>
            <a:cxnSpLocks noChangeShapeType="1"/>
          </p:cNvCxnSpPr>
          <p:nvPr/>
        </p:nvCxnSpPr>
        <p:spPr bwMode="auto">
          <a:xfrm>
            <a:off x="7748890" y="2015289"/>
            <a:ext cx="0" cy="4149457"/>
          </a:xfrm>
          <a:prstGeom prst="line">
            <a:avLst/>
          </a:prstGeom>
          <a:noFill/>
          <a:ln w="9525" algn="ctr">
            <a:solidFill>
              <a:schemeClr val="accent4">
                <a:lumMod val="40000"/>
                <a:lumOff val="60000"/>
              </a:schemeClr>
            </a:solidFill>
            <a:prstDash val="dash"/>
            <a:round/>
            <a:headEnd/>
            <a:tailEnd/>
          </a:ln>
        </p:spPr>
      </p:cxnSp>
      <p:sp>
        <p:nvSpPr>
          <p:cNvPr id="42" name="Rectangle: Rounded Corners 41">
            <a:extLst>
              <a:ext uri="{FF2B5EF4-FFF2-40B4-BE49-F238E27FC236}">
                <a16:creationId xmlns:a16="http://schemas.microsoft.com/office/drawing/2014/main" id="{68BFFB8E-C75E-2163-D123-A91C5C560BE4}"/>
              </a:ext>
            </a:extLst>
          </p:cNvPr>
          <p:cNvSpPr/>
          <p:nvPr/>
        </p:nvSpPr>
        <p:spPr>
          <a:xfrm>
            <a:off x="98732" y="5813780"/>
            <a:ext cx="12062001" cy="743363"/>
          </a:xfrm>
          <a:prstGeom prst="roundRect">
            <a:avLst/>
          </a:prstGeom>
          <a:solidFill>
            <a:schemeClr val="accent2">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074300E3-F476-EEBF-D35B-A1E8736C7C9D}"/>
              </a:ext>
            </a:extLst>
          </p:cNvPr>
          <p:cNvCxnSpPr>
            <a:cxnSpLocks/>
          </p:cNvCxnSpPr>
          <p:nvPr/>
        </p:nvCxnSpPr>
        <p:spPr bwMode="auto">
          <a:xfrm>
            <a:off x="573432" y="1332465"/>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2" name="TextBox 1">
            <a:extLst>
              <a:ext uri="{FF2B5EF4-FFF2-40B4-BE49-F238E27FC236}">
                <a16:creationId xmlns:a16="http://schemas.microsoft.com/office/drawing/2014/main" id="{3B9E7960-6113-C4D1-ECEF-73196F0C03E0}"/>
              </a:ext>
            </a:extLst>
          </p:cNvPr>
          <p:cNvSpPr txBox="1"/>
          <p:nvPr/>
        </p:nvSpPr>
        <p:spPr>
          <a:xfrm>
            <a:off x="1770195" y="1169483"/>
            <a:ext cx="691215" cy="338554"/>
          </a:xfrm>
          <a:prstGeom prst="rect">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1600" dirty="0">
                <a:latin typeface="Montserrat" panose="00000500000000000000" pitchFamily="50" charset="0"/>
              </a:rPr>
              <a:t>2024</a:t>
            </a:r>
          </a:p>
        </p:txBody>
      </p:sp>
      <p:grpSp>
        <p:nvGrpSpPr>
          <p:cNvPr id="13" name="Group 12">
            <a:extLst>
              <a:ext uri="{FF2B5EF4-FFF2-40B4-BE49-F238E27FC236}">
                <a16:creationId xmlns:a16="http://schemas.microsoft.com/office/drawing/2014/main" id="{BA5BB33D-59DC-8CD1-D095-4371152BEFFE}"/>
              </a:ext>
            </a:extLst>
          </p:cNvPr>
          <p:cNvGrpSpPr/>
          <p:nvPr/>
        </p:nvGrpSpPr>
        <p:grpSpPr>
          <a:xfrm>
            <a:off x="1055935" y="1523247"/>
            <a:ext cx="458247" cy="441216"/>
            <a:chOff x="1018228" y="755453"/>
            <a:chExt cx="343685" cy="330912"/>
          </a:xfrm>
        </p:grpSpPr>
        <p:sp>
          <p:nvSpPr>
            <p:cNvPr id="17432" name="TextBox 86">
              <a:extLst>
                <a:ext uri="{FF2B5EF4-FFF2-40B4-BE49-F238E27FC236}">
                  <a16:creationId xmlns:a16="http://schemas.microsoft.com/office/drawing/2014/main" id="{988CC082-346E-34BD-676E-57B18118E760}"/>
                </a:ext>
              </a:extLst>
            </p:cNvPr>
            <p:cNvSpPr txBox="1">
              <a:spLocks noChangeArrowheads="1"/>
            </p:cNvSpPr>
            <p:nvPr/>
          </p:nvSpPr>
          <p:spPr bwMode="auto">
            <a:xfrm>
              <a:off x="1019031" y="755453"/>
              <a:ext cx="34288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#103</a:t>
              </a:r>
              <a:endParaRPr lang="en-GB" altLang="en-US" sz="533">
                <a:latin typeface="Montserrat" panose="00000500000000000000" pitchFamily="2" charset="0"/>
              </a:endParaRPr>
            </a:p>
          </p:txBody>
        </p:sp>
        <p:sp>
          <p:nvSpPr>
            <p:cNvPr id="17448" name="TextBox 59">
              <a:extLst>
                <a:ext uri="{FF2B5EF4-FFF2-40B4-BE49-F238E27FC236}">
                  <a16:creationId xmlns:a16="http://schemas.microsoft.com/office/drawing/2014/main" id="{165C6395-ACED-7B3D-FC22-AC91FB3A142F}"/>
                </a:ext>
              </a:extLst>
            </p:cNvPr>
            <p:cNvSpPr txBox="1">
              <a:spLocks noChangeArrowheads="1"/>
            </p:cNvSpPr>
            <p:nvPr/>
          </p:nvSpPr>
          <p:spPr bwMode="auto">
            <a:xfrm>
              <a:off x="1018228" y="909441"/>
              <a:ext cx="33206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Mar.</a:t>
              </a:r>
            </a:p>
          </p:txBody>
        </p:sp>
      </p:grpSp>
      <p:grpSp>
        <p:nvGrpSpPr>
          <p:cNvPr id="17489" name="Group 17488">
            <a:extLst>
              <a:ext uri="{FF2B5EF4-FFF2-40B4-BE49-F238E27FC236}">
                <a16:creationId xmlns:a16="http://schemas.microsoft.com/office/drawing/2014/main" id="{D08FB91D-770B-B580-B528-B623B4BC2A75}"/>
              </a:ext>
            </a:extLst>
          </p:cNvPr>
          <p:cNvGrpSpPr/>
          <p:nvPr/>
        </p:nvGrpSpPr>
        <p:grpSpPr>
          <a:xfrm>
            <a:off x="7528540" y="1523247"/>
            <a:ext cx="446950" cy="441216"/>
            <a:chOff x="6342728" y="755453"/>
            <a:chExt cx="335213" cy="330912"/>
          </a:xfrm>
        </p:grpSpPr>
        <p:sp>
          <p:nvSpPr>
            <p:cNvPr id="17440" name="TextBox 86">
              <a:extLst>
                <a:ext uri="{FF2B5EF4-FFF2-40B4-BE49-F238E27FC236}">
                  <a16:creationId xmlns:a16="http://schemas.microsoft.com/office/drawing/2014/main" id="{6A931EFD-74D2-FC18-4BBF-502319A23C88}"/>
                </a:ext>
              </a:extLst>
            </p:cNvPr>
            <p:cNvSpPr txBox="1">
              <a:spLocks noChangeArrowheads="1"/>
            </p:cNvSpPr>
            <p:nvPr/>
          </p:nvSpPr>
          <p:spPr bwMode="auto">
            <a:xfrm>
              <a:off x="6342728" y="755453"/>
              <a:ext cx="298400"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#111</a:t>
              </a:r>
              <a:endParaRPr lang="en-GB" altLang="en-US" sz="533">
                <a:latin typeface="Montserrat" panose="00000500000000000000" pitchFamily="2" charset="0"/>
              </a:endParaRPr>
            </a:p>
          </p:txBody>
        </p:sp>
        <p:sp>
          <p:nvSpPr>
            <p:cNvPr id="17449" name="TextBox 60">
              <a:extLst>
                <a:ext uri="{FF2B5EF4-FFF2-40B4-BE49-F238E27FC236}">
                  <a16:creationId xmlns:a16="http://schemas.microsoft.com/office/drawing/2014/main" id="{11D523C6-2A70-26A7-1D99-1B54A6962C42}"/>
                </a:ext>
              </a:extLst>
            </p:cNvPr>
            <p:cNvSpPr txBox="1">
              <a:spLocks noChangeArrowheads="1"/>
            </p:cNvSpPr>
            <p:nvPr/>
          </p:nvSpPr>
          <p:spPr bwMode="auto">
            <a:xfrm>
              <a:off x="6345878" y="909441"/>
              <a:ext cx="33206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Mar.</a:t>
              </a:r>
            </a:p>
          </p:txBody>
        </p:sp>
      </p:grpSp>
      <p:grpSp>
        <p:nvGrpSpPr>
          <p:cNvPr id="23" name="Group 22">
            <a:extLst>
              <a:ext uri="{FF2B5EF4-FFF2-40B4-BE49-F238E27FC236}">
                <a16:creationId xmlns:a16="http://schemas.microsoft.com/office/drawing/2014/main" id="{043653F7-377D-9559-CA06-3E13217E3369}"/>
              </a:ext>
            </a:extLst>
          </p:cNvPr>
          <p:cNvGrpSpPr/>
          <p:nvPr/>
        </p:nvGrpSpPr>
        <p:grpSpPr>
          <a:xfrm>
            <a:off x="4254128" y="1523247"/>
            <a:ext cx="484191" cy="441216"/>
            <a:chOff x="3683640" y="755453"/>
            <a:chExt cx="363143" cy="330912"/>
          </a:xfrm>
        </p:grpSpPr>
        <p:sp>
          <p:nvSpPr>
            <p:cNvPr id="17436" name="TextBox 86">
              <a:extLst>
                <a:ext uri="{FF2B5EF4-FFF2-40B4-BE49-F238E27FC236}">
                  <a16:creationId xmlns:a16="http://schemas.microsoft.com/office/drawing/2014/main" id="{58981BF9-119B-4A80-8B18-44F700DD4571}"/>
                </a:ext>
              </a:extLst>
            </p:cNvPr>
            <p:cNvSpPr txBox="1">
              <a:spLocks noChangeArrowheads="1"/>
            </p:cNvSpPr>
            <p:nvPr/>
          </p:nvSpPr>
          <p:spPr bwMode="auto">
            <a:xfrm>
              <a:off x="3701497" y="755453"/>
              <a:ext cx="34528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#107</a:t>
              </a:r>
              <a:endParaRPr lang="en-GB" altLang="en-US" sz="533">
                <a:latin typeface="Montserrat" panose="00000500000000000000" pitchFamily="2" charset="0"/>
              </a:endParaRPr>
            </a:p>
          </p:txBody>
        </p:sp>
        <p:sp>
          <p:nvSpPr>
            <p:cNvPr id="17450" name="TextBox 61">
              <a:extLst>
                <a:ext uri="{FF2B5EF4-FFF2-40B4-BE49-F238E27FC236}">
                  <a16:creationId xmlns:a16="http://schemas.microsoft.com/office/drawing/2014/main" id="{10B86475-D05A-F024-8D10-3834410937D0}"/>
                </a:ext>
              </a:extLst>
            </p:cNvPr>
            <p:cNvSpPr txBox="1">
              <a:spLocks noChangeArrowheads="1"/>
            </p:cNvSpPr>
            <p:nvPr/>
          </p:nvSpPr>
          <p:spPr bwMode="auto">
            <a:xfrm>
              <a:off x="3683640" y="909441"/>
              <a:ext cx="33206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Mar.</a:t>
              </a:r>
            </a:p>
          </p:txBody>
        </p:sp>
      </p:grpSp>
      <p:grpSp>
        <p:nvGrpSpPr>
          <p:cNvPr id="16" name="Group 15">
            <a:extLst>
              <a:ext uri="{FF2B5EF4-FFF2-40B4-BE49-F238E27FC236}">
                <a16:creationId xmlns:a16="http://schemas.microsoft.com/office/drawing/2014/main" id="{CBEEB882-0873-17C9-668A-5BD3DDAC9943}"/>
              </a:ext>
            </a:extLst>
          </p:cNvPr>
          <p:cNvGrpSpPr/>
          <p:nvPr/>
        </p:nvGrpSpPr>
        <p:grpSpPr>
          <a:xfrm>
            <a:off x="1861304" y="1523247"/>
            <a:ext cx="471268" cy="441216"/>
            <a:chOff x="1705615" y="755453"/>
            <a:chExt cx="353451" cy="330912"/>
          </a:xfrm>
        </p:grpSpPr>
        <p:sp>
          <p:nvSpPr>
            <p:cNvPr id="17433" name="TextBox 86">
              <a:extLst>
                <a:ext uri="{FF2B5EF4-FFF2-40B4-BE49-F238E27FC236}">
                  <a16:creationId xmlns:a16="http://schemas.microsoft.com/office/drawing/2014/main" id="{C103280A-1592-A747-3090-8C7DDE8D80FC}"/>
                </a:ext>
              </a:extLst>
            </p:cNvPr>
            <p:cNvSpPr txBox="1">
              <a:spLocks noChangeArrowheads="1"/>
            </p:cNvSpPr>
            <p:nvPr/>
          </p:nvSpPr>
          <p:spPr bwMode="auto">
            <a:xfrm>
              <a:off x="1707767" y="755453"/>
              <a:ext cx="35129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#104</a:t>
              </a:r>
              <a:endParaRPr lang="en-GB" altLang="en-US" sz="533">
                <a:latin typeface="Montserrat" panose="00000500000000000000" pitchFamily="2" charset="0"/>
              </a:endParaRPr>
            </a:p>
          </p:txBody>
        </p:sp>
        <p:sp>
          <p:nvSpPr>
            <p:cNvPr id="17451" name="TextBox 62">
              <a:extLst>
                <a:ext uri="{FF2B5EF4-FFF2-40B4-BE49-F238E27FC236}">
                  <a16:creationId xmlns:a16="http://schemas.microsoft.com/office/drawing/2014/main" id="{F552B731-B734-8036-32D1-B31A30D549FD}"/>
                </a:ext>
              </a:extLst>
            </p:cNvPr>
            <p:cNvSpPr txBox="1">
              <a:spLocks noChangeArrowheads="1"/>
            </p:cNvSpPr>
            <p:nvPr/>
          </p:nvSpPr>
          <p:spPr bwMode="auto">
            <a:xfrm>
              <a:off x="1705615"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Jun.</a:t>
              </a:r>
            </a:p>
          </p:txBody>
        </p:sp>
      </p:grpSp>
      <p:grpSp>
        <p:nvGrpSpPr>
          <p:cNvPr id="17476" name="Group 17475">
            <a:extLst>
              <a:ext uri="{FF2B5EF4-FFF2-40B4-BE49-F238E27FC236}">
                <a16:creationId xmlns:a16="http://schemas.microsoft.com/office/drawing/2014/main" id="{42783D1B-5915-E686-B1DF-AC2941019424}"/>
              </a:ext>
            </a:extLst>
          </p:cNvPr>
          <p:cNvGrpSpPr/>
          <p:nvPr/>
        </p:nvGrpSpPr>
        <p:grpSpPr>
          <a:xfrm>
            <a:off x="5073738" y="1523247"/>
            <a:ext cx="468075" cy="441216"/>
            <a:chOff x="4391242" y="755453"/>
            <a:chExt cx="351057" cy="330912"/>
          </a:xfrm>
        </p:grpSpPr>
        <p:sp>
          <p:nvSpPr>
            <p:cNvPr id="17437" name="TextBox 86">
              <a:extLst>
                <a:ext uri="{FF2B5EF4-FFF2-40B4-BE49-F238E27FC236}">
                  <a16:creationId xmlns:a16="http://schemas.microsoft.com/office/drawing/2014/main" id="{FEF09D13-9AE7-21AF-924D-235C465BCB1D}"/>
                </a:ext>
              </a:extLst>
            </p:cNvPr>
            <p:cNvSpPr txBox="1">
              <a:spLocks noChangeArrowheads="1"/>
            </p:cNvSpPr>
            <p:nvPr/>
          </p:nvSpPr>
          <p:spPr bwMode="auto">
            <a:xfrm>
              <a:off x="4391242" y="755453"/>
              <a:ext cx="35009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#108</a:t>
              </a:r>
              <a:endParaRPr lang="en-GB" altLang="en-US" sz="533">
                <a:latin typeface="Montserrat" panose="00000500000000000000" pitchFamily="2" charset="0"/>
              </a:endParaRPr>
            </a:p>
          </p:txBody>
        </p:sp>
        <p:sp>
          <p:nvSpPr>
            <p:cNvPr id="17452" name="TextBox 63">
              <a:extLst>
                <a:ext uri="{FF2B5EF4-FFF2-40B4-BE49-F238E27FC236}">
                  <a16:creationId xmlns:a16="http://schemas.microsoft.com/office/drawing/2014/main" id="{B7BB6509-4F48-4659-60CC-4CD60BF4B78B}"/>
                </a:ext>
              </a:extLst>
            </p:cNvPr>
            <p:cNvSpPr txBox="1">
              <a:spLocks noChangeArrowheads="1"/>
            </p:cNvSpPr>
            <p:nvPr/>
          </p:nvSpPr>
          <p:spPr bwMode="auto">
            <a:xfrm>
              <a:off x="4418653"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Jun.</a:t>
              </a:r>
            </a:p>
          </p:txBody>
        </p:sp>
      </p:grpSp>
      <p:grpSp>
        <p:nvGrpSpPr>
          <p:cNvPr id="17494" name="Group 17493">
            <a:extLst>
              <a:ext uri="{FF2B5EF4-FFF2-40B4-BE49-F238E27FC236}">
                <a16:creationId xmlns:a16="http://schemas.microsoft.com/office/drawing/2014/main" id="{B967BDC6-86AB-7837-B13B-ABA3A2B01909}"/>
              </a:ext>
            </a:extLst>
          </p:cNvPr>
          <p:cNvGrpSpPr/>
          <p:nvPr/>
        </p:nvGrpSpPr>
        <p:grpSpPr>
          <a:xfrm>
            <a:off x="8341993" y="1523247"/>
            <a:ext cx="448807" cy="441216"/>
            <a:chOff x="6907593" y="755453"/>
            <a:chExt cx="336606" cy="330912"/>
          </a:xfrm>
        </p:grpSpPr>
        <p:sp>
          <p:nvSpPr>
            <p:cNvPr id="17441" name="TextBox 86">
              <a:extLst>
                <a:ext uri="{FF2B5EF4-FFF2-40B4-BE49-F238E27FC236}">
                  <a16:creationId xmlns:a16="http://schemas.microsoft.com/office/drawing/2014/main" id="{00AF13A8-AEBE-A2D0-0350-B7A6452A466A}"/>
                </a:ext>
              </a:extLst>
            </p:cNvPr>
            <p:cNvSpPr txBox="1">
              <a:spLocks noChangeArrowheads="1"/>
            </p:cNvSpPr>
            <p:nvPr/>
          </p:nvSpPr>
          <p:spPr bwMode="auto">
            <a:xfrm>
              <a:off x="6907593" y="755453"/>
              <a:ext cx="31643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#112</a:t>
              </a:r>
              <a:endParaRPr lang="en-GB" altLang="en-US" sz="533">
                <a:latin typeface="Montserrat" panose="00000500000000000000" pitchFamily="2" charset="0"/>
              </a:endParaRPr>
            </a:p>
          </p:txBody>
        </p:sp>
        <p:sp>
          <p:nvSpPr>
            <p:cNvPr id="17453" name="TextBox 64">
              <a:extLst>
                <a:ext uri="{FF2B5EF4-FFF2-40B4-BE49-F238E27FC236}">
                  <a16:creationId xmlns:a16="http://schemas.microsoft.com/office/drawing/2014/main" id="{68398172-EC8D-5C71-9A9B-F20456E8A9B1}"/>
                </a:ext>
              </a:extLst>
            </p:cNvPr>
            <p:cNvSpPr txBox="1">
              <a:spLocks noChangeArrowheads="1"/>
            </p:cNvSpPr>
            <p:nvPr/>
          </p:nvSpPr>
          <p:spPr bwMode="auto">
            <a:xfrm>
              <a:off x="6920553"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Jun.</a:t>
              </a:r>
            </a:p>
          </p:txBody>
        </p:sp>
      </p:grpSp>
      <p:grpSp>
        <p:nvGrpSpPr>
          <p:cNvPr id="17" name="Group 16">
            <a:extLst>
              <a:ext uri="{FF2B5EF4-FFF2-40B4-BE49-F238E27FC236}">
                <a16:creationId xmlns:a16="http://schemas.microsoft.com/office/drawing/2014/main" id="{9C09B5BA-9CA0-3246-1446-5E993967CCDA}"/>
              </a:ext>
            </a:extLst>
          </p:cNvPr>
          <p:cNvGrpSpPr/>
          <p:nvPr/>
        </p:nvGrpSpPr>
        <p:grpSpPr>
          <a:xfrm>
            <a:off x="2658206" y="1523247"/>
            <a:ext cx="467772" cy="441216"/>
            <a:chOff x="2480315" y="755453"/>
            <a:chExt cx="350829" cy="330912"/>
          </a:xfrm>
        </p:grpSpPr>
        <p:sp>
          <p:nvSpPr>
            <p:cNvPr id="17434" name="TextBox 86">
              <a:extLst>
                <a:ext uri="{FF2B5EF4-FFF2-40B4-BE49-F238E27FC236}">
                  <a16:creationId xmlns:a16="http://schemas.microsoft.com/office/drawing/2014/main" id="{4D4D40CF-F5F4-931C-680D-53F544AE8703}"/>
                </a:ext>
              </a:extLst>
            </p:cNvPr>
            <p:cNvSpPr txBox="1">
              <a:spLocks noChangeArrowheads="1"/>
            </p:cNvSpPr>
            <p:nvPr/>
          </p:nvSpPr>
          <p:spPr bwMode="auto">
            <a:xfrm>
              <a:off x="2488262" y="755453"/>
              <a:ext cx="34288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#105</a:t>
              </a:r>
              <a:endParaRPr lang="en-GB" altLang="en-US" sz="533">
                <a:latin typeface="Montserrat" panose="00000500000000000000" pitchFamily="2" charset="0"/>
              </a:endParaRPr>
            </a:p>
          </p:txBody>
        </p:sp>
        <p:sp>
          <p:nvSpPr>
            <p:cNvPr id="17454" name="TextBox 65">
              <a:extLst>
                <a:ext uri="{FF2B5EF4-FFF2-40B4-BE49-F238E27FC236}">
                  <a16:creationId xmlns:a16="http://schemas.microsoft.com/office/drawing/2014/main" id="{18CD9CF9-FC30-2A87-862D-F40F70B1542F}"/>
                </a:ext>
              </a:extLst>
            </p:cNvPr>
            <p:cNvSpPr txBox="1">
              <a:spLocks noChangeArrowheads="1"/>
            </p:cNvSpPr>
            <p:nvPr/>
          </p:nvSpPr>
          <p:spPr bwMode="auto">
            <a:xfrm>
              <a:off x="2480315" y="90944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17477" name="Group 17476">
            <a:extLst>
              <a:ext uri="{FF2B5EF4-FFF2-40B4-BE49-F238E27FC236}">
                <a16:creationId xmlns:a16="http://schemas.microsoft.com/office/drawing/2014/main" id="{FA1DC7AC-7706-EA7D-0E2A-1F7AC3F2258D}"/>
              </a:ext>
            </a:extLst>
          </p:cNvPr>
          <p:cNvGrpSpPr/>
          <p:nvPr/>
        </p:nvGrpSpPr>
        <p:grpSpPr>
          <a:xfrm>
            <a:off x="5911155" y="1523247"/>
            <a:ext cx="461985" cy="441216"/>
            <a:chOff x="5121709" y="755453"/>
            <a:chExt cx="346489" cy="330912"/>
          </a:xfrm>
        </p:grpSpPr>
        <p:sp>
          <p:nvSpPr>
            <p:cNvPr id="17438" name="TextBox 86">
              <a:extLst>
                <a:ext uri="{FF2B5EF4-FFF2-40B4-BE49-F238E27FC236}">
                  <a16:creationId xmlns:a16="http://schemas.microsoft.com/office/drawing/2014/main" id="{11FB991E-569C-E793-E8D8-9E228FDDF8C0}"/>
                </a:ext>
              </a:extLst>
            </p:cNvPr>
            <p:cNvSpPr txBox="1">
              <a:spLocks noChangeArrowheads="1"/>
            </p:cNvSpPr>
            <p:nvPr/>
          </p:nvSpPr>
          <p:spPr bwMode="auto">
            <a:xfrm>
              <a:off x="5121709" y="755453"/>
              <a:ext cx="34648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#109</a:t>
              </a:r>
              <a:endParaRPr lang="en-GB" altLang="en-US" sz="533">
                <a:latin typeface="Montserrat" panose="00000500000000000000" pitchFamily="2" charset="0"/>
              </a:endParaRPr>
            </a:p>
          </p:txBody>
        </p:sp>
        <p:sp>
          <p:nvSpPr>
            <p:cNvPr id="17455" name="TextBox 66">
              <a:extLst>
                <a:ext uri="{FF2B5EF4-FFF2-40B4-BE49-F238E27FC236}">
                  <a16:creationId xmlns:a16="http://schemas.microsoft.com/office/drawing/2014/main" id="{4B4B0B0E-28A4-0105-E66C-8A8333E61136}"/>
                </a:ext>
              </a:extLst>
            </p:cNvPr>
            <p:cNvSpPr txBox="1">
              <a:spLocks noChangeArrowheads="1"/>
            </p:cNvSpPr>
            <p:nvPr/>
          </p:nvSpPr>
          <p:spPr bwMode="auto">
            <a:xfrm>
              <a:off x="5129853" y="90944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12" name="Group 11">
            <a:extLst>
              <a:ext uri="{FF2B5EF4-FFF2-40B4-BE49-F238E27FC236}">
                <a16:creationId xmlns:a16="http://schemas.microsoft.com/office/drawing/2014/main" id="{5AC441D9-25AA-5353-8C62-E595297BE9B0}"/>
              </a:ext>
            </a:extLst>
          </p:cNvPr>
          <p:cNvGrpSpPr/>
          <p:nvPr/>
        </p:nvGrpSpPr>
        <p:grpSpPr>
          <a:xfrm>
            <a:off x="239984" y="1523247"/>
            <a:ext cx="480472" cy="441216"/>
            <a:chOff x="321315" y="755453"/>
            <a:chExt cx="360354" cy="330912"/>
          </a:xfrm>
        </p:grpSpPr>
        <p:sp>
          <p:nvSpPr>
            <p:cNvPr id="17431" name="TextBox 86">
              <a:extLst>
                <a:ext uri="{FF2B5EF4-FFF2-40B4-BE49-F238E27FC236}">
                  <a16:creationId xmlns:a16="http://schemas.microsoft.com/office/drawing/2014/main" id="{4D677330-5A69-54E2-DED8-C11576419F88}"/>
                </a:ext>
              </a:extLst>
            </p:cNvPr>
            <p:cNvSpPr txBox="1">
              <a:spLocks noChangeArrowheads="1"/>
            </p:cNvSpPr>
            <p:nvPr/>
          </p:nvSpPr>
          <p:spPr bwMode="auto">
            <a:xfrm>
              <a:off x="338787" y="755453"/>
              <a:ext cx="34288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#102</a:t>
              </a:r>
              <a:endParaRPr lang="en-GB" altLang="en-US" sz="533" dirty="0">
                <a:latin typeface="Montserrat" panose="00000500000000000000" pitchFamily="2" charset="0"/>
              </a:endParaRPr>
            </a:p>
          </p:txBody>
        </p:sp>
        <p:sp>
          <p:nvSpPr>
            <p:cNvPr id="17457" name="TextBox 69">
              <a:extLst>
                <a:ext uri="{FF2B5EF4-FFF2-40B4-BE49-F238E27FC236}">
                  <a16:creationId xmlns:a16="http://schemas.microsoft.com/office/drawing/2014/main" id="{5C00D17C-21B0-E262-9FB1-9FCEFFA608BE}"/>
                </a:ext>
              </a:extLst>
            </p:cNvPr>
            <p:cNvSpPr txBox="1">
              <a:spLocks noChangeArrowheads="1"/>
            </p:cNvSpPr>
            <p:nvPr/>
          </p:nvSpPr>
          <p:spPr bwMode="auto">
            <a:xfrm>
              <a:off x="321315" y="909441"/>
              <a:ext cx="336871"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grpSp>
        <p:nvGrpSpPr>
          <p:cNvPr id="22" name="Group 21">
            <a:extLst>
              <a:ext uri="{FF2B5EF4-FFF2-40B4-BE49-F238E27FC236}">
                <a16:creationId xmlns:a16="http://schemas.microsoft.com/office/drawing/2014/main" id="{635396D1-395D-655F-8E73-A7129BF72176}"/>
              </a:ext>
            </a:extLst>
          </p:cNvPr>
          <p:cNvGrpSpPr/>
          <p:nvPr/>
        </p:nvGrpSpPr>
        <p:grpSpPr>
          <a:xfrm>
            <a:off x="3461459" y="1523247"/>
            <a:ext cx="462769" cy="441216"/>
            <a:chOff x="3013715" y="755453"/>
            <a:chExt cx="347077" cy="330912"/>
          </a:xfrm>
        </p:grpSpPr>
        <p:sp>
          <p:nvSpPr>
            <p:cNvPr id="17435" name="TextBox 86">
              <a:extLst>
                <a:ext uri="{FF2B5EF4-FFF2-40B4-BE49-F238E27FC236}">
                  <a16:creationId xmlns:a16="http://schemas.microsoft.com/office/drawing/2014/main" id="{2ADC4CDE-F1A3-6E94-6512-728598388397}"/>
                </a:ext>
              </a:extLst>
            </p:cNvPr>
            <p:cNvSpPr txBox="1">
              <a:spLocks noChangeArrowheads="1"/>
            </p:cNvSpPr>
            <p:nvPr/>
          </p:nvSpPr>
          <p:spPr bwMode="auto">
            <a:xfrm>
              <a:off x="3014303" y="755453"/>
              <a:ext cx="34648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#106</a:t>
              </a:r>
              <a:endParaRPr lang="en-GB" altLang="en-US" sz="533">
                <a:latin typeface="Montserrat" panose="00000500000000000000" pitchFamily="2" charset="0"/>
              </a:endParaRPr>
            </a:p>
          </p:txBody>
        </p:sp>
        <p:sp>
          <p:nvSpPr>
            <p:cNvPr id="17458" name="TextBox 70">
              <a:extLst>
                <a:ext uri="{FF2B5EF4-FFF2-40B4-BE49-F238E27FC236}">
                  <a16:creationId xmlns:a16="http://schemas.microsoft.com/office/drawing/2014/main" id="{01CE645F-8CED-7913-53C8-9468C2B0173E}"/>
                </a:ext>
              </a:extLst>
            </p:cNvPr>
            <p:cNvSpPr txBox="1">
              <a:spLocks noChangeArrowheads="1"/>
            </p:cNvSpPr>
            <p:nvPr/>
          </p:nvSpPr>
          <p:spPr bwMode="auto">
            <a:xfrm>
              <a:off x="3013715" y="909441"/>
              <a:ext cx="33687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grpSp>
        <p:nvGrpSpPr>
          <p:cNvPr id="17481" name="Group 17480">
            <a:extLst>
              <a:ext uri="{FF2B5EF4-FFF2-40B4-BE49-F238E27FC236}">
                <a16:creationId xmlns:a16="http://schemas.microsoft.com/office/drawing/2014/main" id="{F75057D1-7761-0C3C-B95B-D7F0AFE0E076}"/>
              </a:ext>
            </a:extLst>
          </p:cNvPr>
          <p:cNvGrpSpPr/>
          <p:nvPr/>
        </p:nvGrpSpPr>
        <p:grpSpPr>
          <a:xfrm>
            <a:off x="6712573" y="1523247"/>
            <a:ext cx="449162" cy="441216"/>
            <a:chOff x="5771203" y="755453"/>
            <a:chExt cx="336871" cy="330912"/>
          </a:xfrm>
        </p:grpSpPr>
        <p:sp>
          <p:nvSpPr>
            <p:cNvPr id="17439" name="TextBox 86">
              <a:extLst>
                <a:ext uri="{FF2B5EF4-FFF2-40B4-BE49-F238E27FC236}">
                  <a16:creationId xmlns:a16="http://schemas.microsoft.com/office/drawing/2014/main" id="{3428D37B-08D1-24DC-2032-8DD18AFD3462}"/>
                </a:ext>
              </a:extLst>
            </p:cNvPr>
            <p:cNvSpPr txBox="1">
              <a:spLocks noChangeArrowheads="1"/>
            </p:cNvSpPr>
            <p:nvPr/>
          </p:nvSpPr>
          <p:spPr bwMode="auto">
            <a:xfrm>
              <a:off x="5781023" y="755453"/>
              <a:ext cx="32484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#110</a:t>
              </a:r>
              <a:endParaRPr lang="en-GB" altLang="en-US" sz="533">
                <a:latin typeface="Montserrat" panose="00000500000000000000" pitchFamily="2" charset="0"/>
              </a:endParaRPr>
            </a:p>
          </p:txBody>
        </p:sp>
        <p:sp>
          <p:nvSpPr>
            <p:cNvPr id="17459" name="TextBox 71">
              <a:extLst>
                <a:ext uri="{FF2B5EF4-FFF2-40B4-BE49-F238E27FC236}">
                  <a16:creationId xmlns:a16="http://schemas.microsoft.com/office/drawing/2014/main" id="{B8CC51AC-4382-E7E2-EF4E-204594DAC3CE}"/>
                </a:ext>
              </a:extLst>
            </p:cNvPr>
            <p:cNvSpPr txBox="1">
              <a:spLocks noChangeArrowheads="1"/>
            </p:cNvSpPr>
            <p:nvPr/>
          </p:nvSpPr>
          <p:spPr bwMode="auto">
            <a:xfrm>
              <a:off x="5771203" y="909441"/>
              <a:ext cx="336871"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sp>
        <p:nvSpPr>
          <p:cNvPr id="17475" name="TextBox 67">
            <a:extLst>
              <a:ext uri="{FF2B5EF4-FFF2-40B4-BE49-F238E27FC236}">
                <a16:creationId xmlns:a16="http://schemas.microsoft.com/office/drawing/2014/main" id="{1F8F20E1-4E79-A367-379B-29EFCC3C6BD2}"/>
              </a:ext>
            </a:extLst>
          </p:cNvPr>
          <p:cNvSpPr txBox="1">
            <a:spLocks noChangeArrowheads="1"/>
          </p:cNvSpPr>
          <p:nvPr/>
        </p:nvSpPr>
        <p:spPr bwMode="auto">
          <a:xfrm>
            <a:off x="152212" y="1387498"/>
            <a:ext cx="47801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TSGs</a:t>
            </a:r>
          </a:p>
        </p:txBody>
      </p:sp>
      <p:sp>
        <p:nvSpPr>
          <p:cNvPr id="27" name="Star: 5 Points 26">
            <a:extLst>
              <a:ext uri="{FF2B5EF4-FFF2-40B4-BE49-F238E27FC236}">
                <a16:creationId xmlns:a16="http://schemas.microsoft.com/office/drawing/2014/main" id="{F787BCF1-2498-28B4-199E-7A531CA4AEB8}"/>
              </a:ext>
            </a:extLst>
          </p:cNvPr>
          <p:cNvSpPr/>
          <p:nvPr/>
        </p:nvSpPr>
        <p:spPr bwMode="auto">
          <a:xfrm>
            <a:off x="4318272" y="2891010"/>
            <a:ext cx="342813" cy="292733"/>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sz="2000" dirty="0">
              <a:solidFill>
                <a:srgbClr val="FF0000"/>
              </a:solidFill>
              <a:latin typeface="Arial" charset="0"/>
            </a:endParaRPr>
          </a:p>
        </p:txBody>
      </p:sp>
      <p:sp>
        <p:nvSpPr>
          <p:cNvPr id="30" name="TextBox 1">
            <a:extLst>
              <a:ext uri="{FF2B5EF4-FFF2-40B4-BE49-F238E27FC236}">
                <a16:creationId xmlns:a16="http://schemas.microsoft.com/office/drawing/2014/main" id="{944B49F7-1C1D-DBCA-2AE8-96E102063762}"/>
              </a:ext>
            </a:extLst>
          </p:cNvPr>
          <p:cNvSpPr txBox="1">
            <a:spLocks noChangeArrowheads="1"/>
          </p:cNvSpPr>
          <p:nvPr/>
        </p:nvSpPr>
        <p:spPr bwMode="auto">
          <a:xfrm>
            <a:off x="3864649" y="3158427"/>
            <a:ext cx="1439472" cy="235898"/>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en-GB" altLang="en-US" sz="900" b="1" dirty="0">
                <a:latin typeface="Montserrat" panose="00000500000000000000" pitchFamily="50" charset="0"/>
              </a:rPr>
              <a:t>Workshop on 6G </a:t>
            </a:r>
            <a:endParaRPr lang="en-GB" altLang="en-US" sz="900" dirty="0">
              <a:latin typeface="Montserrat" panose="00000500000000000000" pitchFamily="50" charset="0"/>
            </a:endParaRPr>
          </a:p>
        </p:txBody>
      </p:sp>
      <p:sp>
        <p:nvSpPr>
          <p:cNvPr id="17485" name="Chevron 60">
            <a:extLst>
              <a:ext uri="{FF2B5EF4-FFF2-40B4-BE49-F238E27FC236}">
                <a16:creationId xmlns:a16="http://schemas.microsoft.com/office/drawing/2014/main" id="{FB1E3A0C-0C94-56B1-9E8E-15BB970781E4}"/>
              </a:ext>
            </a:extLst>
          </p:cNvPr>
          <p:cNvSpPr/>
          <p:nvPr/>
        </p:nvSpPr>
        <p:spPr bwMode="auto">
          <a:xfrm>
            <a:off x="6142776" y="5205252"/>
            <a:ext cx="1661320" cy="263856"/>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25034"/>
              <a:gd name="connsiteY0" fmla="*/ 0 h 222250"/>
              <a:gd name="connsiteX1" fmla="*/ 1467062 w 1625034"/>
              <a:gd name="connsiteY1" fmla="*/ 0 h 222250"/>
              <a:gd name="connsiteX2" fmla="*/ 1625034 w 1625034"/>
              <a:gd name="connsiteY2" fmla="*/ 104677 h 222250"/>
              <a:gd name="connsiteX3" fmla="*/ 1467062 w 1625034"/>
              <a:gd name="connsiteY3" fmla="*/ 222250 h 222250"/>
              <a:gd name="connsiteX4" fmla="*/ 0 w 1625034"/>
              <a:gd name="connsiteY4" fmla="*/ 222250 h 222250"/>
              <a:gd name="connsiteX5" fmla="*/ 26818 w 1625034"/>
              <a:gd name="connsiteY5" fmla="*/ 98155 h 222250"/>
              <a:gd name="connsiteX6" fmla="*/ 0 w 1625034"/>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5034" h="222250">
                <a:moveTo>
                  <a:pt x="0" y="0"/>
                </a:moveTo>
                <a:lnTo>
                  <a:pt x="1467062" y="0"/>
                </a:lnTo>
                <a:lnTo>
                  <a:pt x="1625034" y="104677"/>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50" dirty="0">
                <a:latin typeface="Montserrat" panose="00000500000000000000" pitchFamily="50" charset="0"/>
                <a:ea typeface="ＭＳ Ｐゴシック" charset="-128"/>
                <a:cs typeface="Arial" pitchFamily="34" charset="0"/>
              </a:rPr>
              <a:t>Stage 3 6G SID </a:t>
            </a:r>
            <a:r>
              <a:rPr lang="fr-FR" sz="1050" dirty="0" err="1">
                <a:latin typeface="Montserrat" panose="00000500000000000000" pitchFamily="50" charset="0"/>
                <a:ea typeface="ＭＳ Ｐゴシック" charset="-128"/>
                <a:cs typeface="Arial" pitchFamily="34" charset="0"/>
              </a:rPr>
              <a:t>def</a:t>
            </a:r>
            <a:r>
              <a:rPr lang="fr-FR" sz="1050" dirty="0">
                <a:latin typeface="Montserrat" panose="00000500000000000000" pitchFamily="50" charset="0"/>
                <a:ea typeface="ＭＳ Ｐゴシック" charset="-128"/>
                <a:cs typeface="Arial" pitchFamily="34" charset="0"/>
              </a:rPr>
              <a:t>.</a:t>
            </a:r>
          </a:p>
        </p:txBody>
      </p:sp>
      <p:grpSp>
        <p:nvGrpSpPr>
          <p:cNvPr id="32" name="Group 31">
            <a:extLst>
              <a:ext uri="{FF2B5EF4-FFF2-40B4-BE49-F238E27FC236}">
                <a16:creationId xmlns:a16="http://schemas.microsoft.com/office/drawing/2014/main" id="{E261DFA2-5EBE-0760-005F-090827A42373}"/>
              </a:ext>
            </a:extLst>
          </p:cNvPr>
          <p:cNvGrpSpPr/>
          <p:nvPr/>
        </p:nvGrpSpPr>
        <p:grpSpPr>
          <a:xfrm>
            <a:off x="9150274" y="1509701"/>
            <a:ext cx="437940" cy="441216"/>
            <a:chOff x="7375213" y="745293"/>
            <a:chExt cx="328455" cy="330912"/>
          </a:xfrm>
        </p:grpSpPr>
        <p:sp>
          <p:nvSpPr>
            <p:cNvPr id="17490" name="TextBox 86">
              <a:extLst>
                <a:ext uri="{FF2B5EF4-FFF2-40B4-BE49-F238E27FC236}">
                  <a16:creationId xmlns:a16="http://schemas.microsoft.com/office/drawing/2014/main" id="{35BB9D75-F8E4-FE51-0578-EE1CE5798D03}"/>
                </a:ext>
              </a:extLst>
            </p:cNvPr>
            <p:cNvSpPr txBox="1">
              <a:spLocks noChangeArrowheads="1"/>
            </p:cNvSpPr>
            <p:nvPr/>
          </p:nvSpPr>
          <p:spPr bwMode="auto">
            <a:xfrm>
              <a:off x="7382097" y="745293"/>
              <a:ext cx="31643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#113</a:t>
              </a:r>
              <a:endParaRPr lang="en-GB" altLang="en-US" sz="533" dirty="0">
                <a:latin typeface="Montserrat" panose="00000500000000000000" pitchFamily="2" charset="0"/>
              </a:endParaRPr>
            </a:p>
          </p:txBody>
        </p:sp>
        <p:sp>
          <p:nvSpPr>
            <p:cNvPr id="17492" name="TextBox 66">
              <a:extLst>
                <a:ext uri="{FF2B5EF4-FFF2-40B4-BE49-F238E27FC236}">
                  <a16:creationId xmlns:a16="http://schemas.microsoft.com/office/drawing/2014/main" id="{52784947-6AA6-617B-CED1-6981515A19C7}"/>
                </a:ext>
              </a:extLst>
            </p:cNvPr>
            <p:cNvSpPr txBox="1">
              <a:spLocks noChangeArrowheads="1"/>
            </p:cNvSpPr>
            <p:nvPr/>
          </p:nvSpPr>
          <p:spPr bwMode="auto">
            <a:xfrm>
              <a:off x="7375213" y="89928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36" name="Group 35">
            <a:extLst>
              <a:ext uri="{FF2B5EF4-FFF2-40B4-BE49-F238E27FC236}">
                <a16:creationId xmlns:a16="http://schemas.microsoft.com/office/drawing/2014/main" id="{15523F22-A626-40BA-8A66-0EF7EE745E28}"/>
              </a:ext>
            </a:extLst>
          </p:cNvPr>
          <p:cNvGrpSpPr/>
          <p:nvPr/>
        </p:nvGrpSpPr>
        <p:grpSpPr>
          <a:xfrm>
            <a:off x="9923889" y="1509701"/>
            <a:ext cx="464285" cy="441216"/>
            <a:chOff x="8016563" y="745293"/>
            <a:chExt cx="348214" cy="330912"/>
          </a:xfrm>
        </p:grpSpPr>
        <p:sp>
          <p:nvSpPr>
            <p:cNvPr id="17491" name="TextBox 86">
              <a:extLst>
                <a:ext uri="{FF2B5EF4-FFF2-40B4-BE49-F238E27FC236}">
                  <a16:creationId xmlns:a16="http://schemas.microsoft.com/office/drawing/2014/main" id="{DADF5BC1-A476-EB24-2179-C4E5EBE78D55}"/>
                </a:ext>
              </a:extLst>
            </p:cNvPr>
            <p:cNvSpPr txBox="1">
              <a:spLocks noChangeArrowheads="1"/>
            </p:cNvSpPr>
            <p:nvPr/>
          </p:nvSpPr>
          <p:spPr bwMode="auto">
            <a:xfrm>
              <a:off x="8039928" y="745293"/>
              <a:ext cx="32484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#114</a:t>
              </a:r>
              <a:endParaRPr lang="en-GB" altLang="en-US" sz="533" dirty="0">
                <a:latin typeface="Montserrat" panose="00000500000000000000" pitchFamily="2" charset="0"/>
              </a:endParaRPr>
            </a:p>
          </p:txBody>
        </p:sp>
        <p:sp>
          <p:nvSpPr>
            <p:cNvPr id="17493" name="TextBox 71">
              <a:extLst>
                <a:ext uri="{FF2B5EF4-FFF2-40B4-BE49-F238E27FC236}">
                  <a16:creationId xmlns:a16="http://schemas.microsoft.com/office/drawing/2014/main" id="{FF47688E-A86E-2353-7C06-DBC3A3720639}"/>
                </a:ext>
              </a:extLst>
            </p:cNvPr>
            <p:cNvSpPr txBox="1">
              <a:spLocks noChangeArrowheads="1"/>
            </p:cNvSpPr>
            <p:nvPr/>
          </p:nvSpPr>
          <p:spPr bwMode="auto">
            <a:xfrm>
              <a:off x="8016563" y="899281"/>
              <a:ext cx="33687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sp>
        <p:nvSpPr>
          <p:cNvPr id="17497" name="TextBox 86">
            <a:extLst>
              <a:ext uri="{FF2B5EF4-FFF2-40B4-BE49-F238E27FC236}">
                <a16:creationId xmlns:a16="http://schemas.microsoft.com/office/drawing/2014/main" id="{5357307E-DFB7-4014-E67F-B234B2ED5CB5}"/>
              </a:ext>
            </a:extLst>
          </p:cNvPr>
          <p:cNvSpPr txBox="1">
            <a:spLocks noChangeArrowheads="1"/>
          </p:cNvSpPr>
          <p:nvPr/>
        </p:nvSpPr>
        <p:spPr bwMode="auto">
          <a:xfrm>
            <a:off x="10740990" y="1527763"/>
            <a:ext cx="42191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#115</a:t>
            </a:r>
            <a:endParaRPr lang="en-GB" altLang="en-US" sz="533" dirty="0">
              <a:latin typeface="Montserrat" panose="00000500000000000000" pitchFamily="2" charset="0"/>
            </a:endParaRPr>
          </a:p>
        </p:txBody>
      </p:sp>
      <p:sp>
        <p:nvSpPr>
          <p:cNvPr id="17498" name="TextBox 60">
            <a:extLst>
              <a:ext uri="{FF2B5EF4-FFF2-40B4-BE49-F238E27FC236}">
                <a16:creationId xmlns:a16="http://schemas.microsoft.com/office/drawing/2014/main" id="{7AF265C0-820D-2759-0403-8611A7BA1C4E}"/>
              </a:ext>
            </a:extLst>
          </p:cNvPr>
          <p:cNvSpPr txBox="1">
            <a:spLocks noChangeArrowheads="1"/>
          </p:cNvSpPr>
          <p:nvPr/>
        </p:nvSpPr>
        <p:spPr bwMode="auto">
          <a:xfrm>
            <a:off x="10757211" y="1733081"/>
            <a:ext cx="44275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Mar.</a:t>
            </a:r>
          </a:p>
        </p:txBody>
      </p:sp>
      <p:sp>
        <p:nvSpPr>
          <p:cNvPr id="17502" name="TextBox 60">
            <a:extLst>
              <a:ext uri="{FF2B5EF4-FFF2-40B4-BE49-F238E27FC236}">
                <a16:creationId xmlns:a16="http://schemas.microsoft.com/office/drawing/2014/main" id="{C355434E-FF94-C598-923E-8C580DCE396C}"/>
              </a:ext>
            </a:extLst>
          </p:cNvPr>
          <p:cNvSpPr txBox="1">
            <a:spLocks noChangeArrowheads="1"/>
          </p:cNvSpPr>
          <p:nvPr/>
        </p:nvSpPr>
        <p:spPr bwMode="auto">
          <a:xfrm>
            <a:off x="11544092" y="1710502"/>
            <a:ext cx="40588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Jun</a:t>
            </a:r>
          </a:p>
        </p:txBody>
      </p:sp>
      <p:sp>
        <p:nvSpPr>
          <p:cNvPr id="26" name="Star: 5 Points 25">
            <a:extLst>
              <a:ext uri="{FF2B5EF4-FFF2-40B4-BE49-F238E27FC236}">
                <a16:creationId xmlns:a16="http://schemas.microsoft.com/office/drawing/2014/main" id="{FDA1D504-5A4B-17F6-5478-9450A10EDA8D}"/>
              </a:ext>
            </a:extLst>
          </p:cNvPr>
          <p:cNvSpPr/>
          <p:nvPr/>
        </p:nvSpPr>
        <p:spPr bwMode="auto">
          <a:xfrm>
            <a:off x="1531128" y="2058554"/>
            <a:ext cx="321992" cy="293728"/>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sz="2000" dirty="0">
              <a:solidFill>
                <a:srgbClr val="FF0000"/>
              </a:solidFill>
              <a:latin typeface="Arial" charset="0"/>
            </a:endParaRPr>
          </a:p>
        </p:txBody>
      </p:sp>
      <p:sp>
        <p:nvSpPr>
          <p:cNvPr id="28" name="TextBox 1">
            <a:extLst>
              <a:ext uri="{FF2B5EF4-FFF2-40B4-BE49-F238E27FC236}">
                <a16:creationId xmlns:a16="http://schemas.microsoft.com/office/drawing/2014/main" id="{350EBDED-2AAF-158F-80CB-DEAAEA111ACD}"/>
              </a:ext>
            </a:extLst>
          </p:cNvPr>
          <p:cNvSpPr txBox="1">
            <a:spLocks noChangeArrowheads="1"/>
          </p:cNvSpPr>
          <p:nvPr/>
        </p:nvSpPr>
        <p:spPr bwMode="auto">
          <a:xfrm>
            <a:off x="1070127" y="2334752"/>
            <a:ext cx="1532049" cy="379463"/>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lgn="ctr">
              <a:defRPr/>
            </a:pPr>
            <a:r>
              <a:rPr lang="en-GB" altLang="en-US" sz="900" b="1" dirty="0">
                <a:latin typeface="Montserrat" panose="00000500000000000000" pitchFamily="50" charset="0"/>
              </a:rPr>
              <a:t>Workshop IMT-2030 use cases</a:t>
            </a:r>
            <a:endParaRPr lang="en-GB" altLang="en-US" sz="900" dirty="0">
              <a:latin typeface="Montserrat" panose="00000500000000000000" pitchFamily="50" charset="0"/>
            </a:endParaRPr>
          </a:p>
        </p:txBody>
      </p:sp>
      <p:sp>
        <p:nvSpPr>
          <p:cNvPr id="41" name="TextBox 86">
            <a:extLst>
              <a:ext uri="{FF2B5EF4-FFF2-40B4-BE49-F238E27FC236}">
                <a16:creationId xmlns:a16="http://schemas.microsoft.com/office/drawing/2014/main" id="{E7CFFE9A-BA11-5507-66C4-463BFE813E92}"/>
              </a:ext>
            </a:extLst>
          </p:cNvPr>
          <p:cNvSpPr txBox="1">
            <a:spLocks noChangeArrowheads="1"/>
          </p:cNvSpPr>
          <p:nvPr/>
        </p:nvSpPr>
        <p:spPr bwMode="auto">
          <a:xfrm>
            <a:off x="11510744" y="1523247"/>
            <a:ext cx="42672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#116</a:t>
            </a:r>
            <a:endParaRPr lang="en-GB" altLang="en-US" sz="533" dirty="0">
              <a:latin typeface="Montserrat" panose="00000500000000000000" pitchFamily="2" charset="0"/>
            </a:endParaRPr>
          </a:p>
        </p:txBody>
      </p:sp>
      <p:sp>
        <p:nvSpPr>
          <p:cNvPr id="61" name="Chevron 60">
            <a:extLst>
              <a:ext uri="{FF2B5EF4-FFF2-40B4-BE49-F238E27FC236}">
                <a16:creationId xmlns:a16="http://schemas.microsoft.com/office/drawing/2014/main" id="{949047CD-F01D-8426-6AF0-4CD1206C7FB8}"/>
              </a:ext>
            </a:extLst>
          </p:cNvPr>
          <p:cNvSpPr/>
          <p:nvPr/>
        </p:nvSpPr>
        <p:spPr bwMode="auto">
          <a:xfrm>
            <a:off x="2706042" y="2055949"/>
            <a:ext cx="5070961"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100" dirty="0">
                <a:latin typeface="Montserrat" panose="00000500000000000000" pitchFamily="50" charset="0"/>
                <a:ea typeface="ＭＳ Ｐゴシック" charset="-128"/>
                <a:cs typeface="Arial" pitchFamily="34" charset="0"/>
              </a:rPr>
              <a:t>SA1 6G </a:t>
            </a:r>
            <a:r>
              <a:rPr lang="fr-FR" sz="1100" dirty="0" err="1">
                <a:latin typeface="Montserrat" panose="00000500000000000000" pitchFamily="50" charset="0"/>
                <a:ea typeface="ＭＳ Ｐゴシック" charset="-128"/>
                <a:cs typeface="Arial" pitchFamily="34" charset="0"/>
              </a:rPr>
              <a:t>Study</a:t>
            </a:r>
            <a:endParaRPr lang="fr-FR" sz="1100" dirty="0">
              <a:latin typeface="Montserrat" panose="00000500000000000000" pitchFamily="50" charset="0"/>
              <a:ea typeface="ＭＳ Ｐゴシック" charset="-128"/>
              <a:cs typeface="Arial" pitchFamily="34" charset="0"/>
            </a:endParaRPr>
          </a:p>
        </p:txBody>
      </p:sp>
      <p:sp>
        <p:nvSpPr>
          <p:cNvPr id="5" name="Chevron 60">
            <a:extLst>
              <a:ext uri="{FF2B5EF4-FFF2-40B4-BE49-F238E27FC236}">
                <a16:creationId xmlns:a16="http://schemas.microsoft.com/office/drawing/2014/main" id="{9772A3F5-EE99-B673-A6CB-BF15F057A1FD}"/>
              </a:ext>
            </a:extLst>
          </p:cNvPr>
          <p:cNvSpPr/>
          <p:nvPr/>
        </p:nvSpPr>
        <p:spPr bwMode="auto">
          <a:xfrm>
            <a:off x="1825502" y="2064834"/>
            <a:ext cx="1110828" cy="292381"/>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2394"/>
              <a:gd name="connsiteY0" fmla="*/ 0 h 222250"/>
              <a:gd name="connsiteX1" fmla="*/ 1467062 w 1592394"/>
              <a:gd name="connsiteY1" fmla="*/ 0 h 222250"/>
              <a:gd name="connsiteX2" fmla="*/ 1592394 w 1592394"/>
              <a:gd name="connsiteY2" fmla="*/ 124393 h 222250"/>
              <a:gd name="connsiteX3" fmla="*/ 1467062 w 1592394"/>
              <a:gd name="connsiteY3" fmla="*/ 222250 h 222250"/>
              <a:gd name="connsiteX4" fmla="*/ 0 w 1592394"/>
              <a:gd name="connsiteY4" fmla="*/ 222250 h 222250"/>
              <a:gd name="connsiteX5" fmla="*/ 26818 w 1592394"/>
              <a:gd name="connsiteY5" fmla="*/ 98155 h 222250"/>
              <a:gd name="connsiteX6" fmla="*/ 0 w 1592394"/>
              <a:gd name="connsiteY6" fmla="*/ 0 h 222250"/>
              <a:gd name="connsiteX0" fmla="*/ 0 w 1770114"/>
              <a:gd name="connsiteY0" fmla="*/ 0 h 222250"/>
              <a:gd name="connsiteX1" fmla="*/ 1467062 w 1770114"/>
              <a:gd name="connsiteY1" fmla="*/ 0 h 222250"/>
              <a:gd name="connsiteX2" fmla="*/ 1770114 w 1770114"/>
              <a:gd name="connsiteY2" fmla="*/ 124393 h 222250"/>
              <a:gd name="connsiteX3" fmla="*/ 1467062 w 1770114"/>
              <a:gd name="connsiteY3" fmla="*/ 222250 h 222250"/>
              <a:gd name="connsiteX4" fmla="*/ 0 w 1770114"/>
              <a:gd name="connsiteY4" fmla="*/ 222250 h 222250"/>
              <a:gd name="connsiteX5" fmla="*/ 26818 w 1770114"/>
              <a:gd name="connsiteY5" fmla="*/ 98155 h 222250"/>
              <a:gd name="connsiteX6" fmla="*/ 0 w 1770114"/>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0114" h="222250">
                <a:moveTo>
                  <a:pt x="0" y="0"/>
                </a:moveTo>
                <a:lnTo>
                  <a:pt x="1467062" y="0"/>
                </a:lnTo>
                <a:lnTo>
                  <a:pt x="1770114" y="124393"/>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50" dirty="0">
                <a:latin typeface="Montserrat" panose="00000500000000000000" pitchFamily="50" charset="0"/>
                <a:ea typeface="ＭＳ Ｐゴシック" charset="-128"/>
                <a:cs typeface="Arial" pitchFamily="34" charset="0"/>
              </a:rPr>
              <a:t>SA1 6G SID </a:t>
            </a:r>
            <a:r>
              <a:rPr lang="fr-FR" sz="1050" dirty="0" err="1">
                <a:latin typeface="Montserrat" panose="00000500000000000000" pitchFamily="50" charset="0"/>
                <a:ea typeface="ＭＳ Ｐゴシック" charset="-128"/>
                <a:cs typeface="Arial" pitchFamily="34" charset="0"/>
              </a:rPr>
              <a:t>def</a:t>
            </a:r>
            <a:r>
              <a:rPr lang="fr-FR" sz="1050" dirty="0">
                <a:latin typeface="Montserrat" panose="00000500000000000000" pitchFamily="50" charset="0"/>
                <a:ea typeface="ＭＳ Ｐゴシック" charset="-128"/>
                <a:cs typeface="Arial" pitchFamily="34" charset="0"/>
              </a:rPr>
              <a:t>.</a:t>
            </a:r>
          </a:p>
        </p:txBody>
      </p:sp>
      <p:sp>
        <p:nvSpPr>
          <p:cNvPr id="25" name="Chevron 60">
            <a:extLst>
              <a:ext uri="{FF2B5EF4-FFF2-40B4-BE49-F238E27FC236}">
                <a16:creationId xmlns:a16="http://schemas.microsoft.com/office/drawing/2014/main" id="{5985ECF7-20BF-200E-8F19-EA178CFE7DB5}"/>
              </a:ext>
            </a:extLst>
          </p:cNvPr>
          <p:cNvSpPr/>
          <p:nvPr/>
        </p:nvSpPr>
        <p:spPr bwMode="auto">
          <a:xfrm>
            <a:off x="2836985" y="2426085"/>
            <a:ext cx="921173" cy="388339"/>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82192"/>
              <a:gd name="connsiteY0" fmla="*/ 0 h 222250"/>
              <a:gd name="connsiteX1" fmla="*/ 1467062 w 1582192"/>
              <a:gd name="connsiteY1" fmla="*/ 0 h 222250"/>
              <a:gd name="connsiteX2" fmla="*/ 1582192 w 1582192"/>
              <a:gd name="connsiteY2" fmla="*/ 104333 h 222250"/>
              <a:gd name="connsiteX3" fmla="*/ 1467062 w 1582192"/>
              <a:gd name="connsiteY3" fmla="*/ 222250 h 222250"/>
              <a:gd name="connsiteX4" fmla="*/ 0 w 1582192"/>
              <a:gd name="connsiteY4" fmla="*/ 222250 h 222250"/>
              <a:gd name="connsiteX5" fmla="*/ 26818 w 1582192"/>
              <a:gd name="connsiteY5" fmla="*/ 98155 h 222250"/>
              <a:gd name="connsiteX6" fmla="*/ 0 w 1582192"/>
              <a:gd name="connsiteY6" fmla="*/ 0 h 222250"/>
              <a:gd name="connsiteX0" fmla="*/ 0 w 1944424"/>
              <a:gd name="connsiteY0" fmla="*/ 0 h 222250"/>
              <a:gd name="connsiteX1" fmla="*/ 1467062 w 1944424"/>
              <a:gd name="connsiteY1" fmla="*/ 0 h 222250"/>
              <a:gd name="connsiteX2" fmla="*/ 1944424 w 1944424"/>
              <a:gd name="connsiteY2" fmla="*/ 109889 h 222250"/>
              <a:gd name="connsiteX3" fmla="*/ 1467062 w 1944424"/>
              <a:gd name="connsiteY3" fmla="*/ 222250 h 222250"/>
              <a:gd name="connsiteX4" fmla="*/ 0 w 1944424"/>
              <a:gd name="connsiteY4" fmla="*/ 222250 h 222250"/>
              <a:gd name="connsiteX5" fmla="*/ 26818 w 1944424"/>
              <a:gd name="connsiteY5" fmla="*/ 98155 h 222250"/>
              <a:gd name="connsiteX6" fmla="*/ 0 w 1944424"/>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44424" h="222250">
                <a:moveTo>
                  <a:pt x="0" y="0"/>
                </a:moveTo>
                <a:lnTo>
                  <a:pt x="1467062" y="0"/>
                </a:lnTo>
                <a:lnTo>
                  <a:pt x="1944424" y="109889"/>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00" dirty="0">
                <a:latin typeface="Montserrat" panose="00000500000000000000" pitchFamily="50" charset="0"/>
                <a:ea typeface="ＭＳ Ｐゴシック" charset="-128"/>
                <a:cs typeface="Arial" pitchFamily="34" charset="0"/>
              </a:rPr>
              <a:t>RP IMT-2030 disc.</a:t>
            </a:r>
          </a:p>
        </p:txBody>
      </p:sp>
      <p:sp>
        <p:nvSpPr>
          <p:cNvPr id="9249" name="Chevron 60">
            <a:extLst>
              <a:ext uri="{FF2B5EF4-FFF2-40B4-BE49-F238E27FC236}">
                <a16:creationId xmlns:a16="http://schemas.microsoft.com/office/drawing/2014/main" id="{B36A3B24-2876-59C8-CCA5-6562DEF88E9F}"/>
              </a:ext>
            </a:extLst>
          </p:cNvPr>
          <p:cNvSpPr/>
          <p:nvPr/>
        </p:nvSpPr>
        <p:spPr bwMode="auto">
          <a:xfrm>
            <a:off x="3640755" y="2471453"/>
            <a:ext cx="1697849" cy="32434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100" dirty="0">
                <a:latin typeface="Montserrat" panose="00000500000000000000" pitchFamily="50" charset="0"/>
                <a:ea typeface="ＭＳ Ｐゴシック" charset="-128"/>
                <a:cs typeface="Arial" pitchFamily="34" charset="0"/>
              </a:rPr>
              <a:t>RP ITU </a:t>
            </a:r>
            <a:r>
              <a:rPr lang="fr-FR" sz="1100" dirty="0" err="1">
                <a:latin typeface="Montserrat" panose="00000500000000000000" pitchFamily="50" charset="0"/>
                <a:ea typeface="ＭＳ Ｐゴシック" charset="-128"/>
                <a:cs typeface="Arial" pitchFamily="34" charset="0"/>
              </a:rPr>
              <a:t>Study</a:t>
            </a:r>
            <a:endParaRPr lang="fr-FR" sz="1100" dirty="0">
              <a:latin typeface="Montserrat" panose="00000500000000000000" pitchFamily="50" charset="0"/>
              <a:ea typeface="ＭＳ Ｐゴシック" charset="-128"/>
              <a:cs typeface="Arial" pitchFamily="34" charset="0"/>
            </a:endParaRPr>
          </a:p>
        </p:txBody>
      </p:sp>
      <p:sp>
        <p:nvSpPr>
          <p:cNvPr id="9250" name="Chevron 60">
            <a:extLst>
              <a:ext uri="{FF2B5EF4-FFF2-40B4-BE49-F238E27FC236}">
                <a16:creationId xmlns:a16="http://schemas.microsoft.com/office/drawing/2014/main" id="{5CA2ED88-17A5-C7DC-9D89-4691B65C00C1}"/>
              </a:ext>
            </a:extLst>
          </p:cNvPr>
          <p:cNvSpPr/>
          <p:nvPr/>
        </p:nvSpPr>
        <p:spPr bwMode="auto">
          <a:xfrm>
            <a:off x="4625147" y="2914967"/>
            <a:ext cx="3991751" cy="29273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100" dirty="0">
                <a:latin typeface="Montserrat" panose="00000500000000000000" pitchFamily="50" charset="0"/>
                <a:ea typeface="ＭＳ Ｐゴシック" charset="-128"/>
                <a:cs typeface="Arial" pitchFamily="34" charset="0"/>
              </a:rPr>
              <a:t>RP 6G </a:t>
            </a:r>
            <a:r>
              <a:rPr lang="fr-FR" sz="1100" dirty="0" err="1">
                <a:latin typeface="Montserrat" panose="00000500000000000000" pitchFamily="50" charset="0"/>
                <a:ea typeface="ＭＳ Ｐゴシック" charset="-128"/>
                <a:cs typeface="Arial" pitchFamily="34" charset="0"/>
              </a:rPr>
              <a:t>Study</a:t>
            </a:r>
            <a:endParaRPr lang="fr-FR" sz="1100" dirty="0">
              <a:latin typeface="Montserrat" panose="00000500000000000000" pitchFamily="50" charset="0"/>
              <a:ea typeface="ＭＳ Ｐゴシック" charset="-128"/>
              <a:cs typeface="Arial" pitchFamily="34" charset="0"/>
            </a:endParaRPr>
          </a:p>
        </p:txBody>
      </p:sp>
      <p:sp>
        <p:nvSpPr>
          <p:cNvPr id="9251" name="Chevron 60">
            <a:extLst>
              <a:ext uri="{FF2B5EF4-FFF2-40B4-BE49-F238E27FC236}">
                <a16:creationId xmlns:a16="http://schemas.microsoft.com/office/drawing/2014/main" id="{3ACF84FC-3DCF-7BAF-3948-80C3F1974504}"/>
              </a:ext>
            </a:extLst>
          </p:cNvPr>
          <p:cNvSpPr/>
          <p:nvPr/>
        </p:nvSpPr>
        <p:spPr bwMode="auto">
          <a:xfrm>
            <a:off x="5304121" y="4411791"/>
            <a:ext cx="5766983" cy="261888"/>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100" dirty="0">
                <a:latin typeface="Montserrat" panose="00000500000000000000" pitchFamily="50" charset="0"/>
                <a:ea typeface="ＭＳ Ｐゴシック" charset="-128"/>
                <a:cs typeface="Arial" pitchFamily="34" charset="0"/>
              </a:rPr>
              <a:t>RAN1 6G </a:t>
            </a:r>
            <a:r>
              <a:rPr lang="fr-FR" sz="1100" dirty="0" err="1">
                <a:latin typeface="Montserrat" panose="00000500000000000000" pitchFamily="50" charset="0"/>
                <a:ea typeface="ＭＳ Ｐゴシック" charset="-128"/>
                <a:cs typeface="Arial" pitchFamily="34" charset="0"/>
              </a:rPr>
              <a:t>Study</a:t>
            </a:r>
            <a:r>
              <a:rPr lang="fr-FR" sz="1100" dirty="0">
                <a:latin typeface="Montserrat" panose="00000500000000000000" pitchFamily="50" charset="0"/>
                <a:ea typeface="ＭＳ Ｐゴシック" charset="-128"/>
                <a:cs typeface="Arial" pitchFamily="34" charset="0"/>
              </a:rPr>
              <a:t>(</a:t>
            </a:r>
            <a:r>
              <a:rPr lang="fr-FR" sz="1100" dirty="0" err="1">
                <a:latin typeface="Montserrat" panose="00000500000000000000" pitchFamily="50" charset="0"/>
                <a:ea typeface="ＭＳ Ｐゴシック" charset="-128"/>
                <a:cs typeface="Arial" pitchFamily="34" charset="0"/>
              </a:rPr>
              <a:t>ies</a:t>
            </a:r>
            <a:r>
              <a:rPr lang="fr-FR" sz="1100" dirty="0">
                <a:latin typeface="Montserrat" panose="00000500000000000000" pitchFamily="50" charset="0"/>
                <a:ea typeface="ＭＳ Ｐゴシック" charset="-128"/>
                <a:cs typeface="Arial" pitchFamily="34" charset="0"/>
              </a:rPr>
              <a:t>)</a:t>
            </a:r>
          </a:p>
        </p:txBody>
      </p:sp>
      <p:sp>
        <p:nvSpPr>
          <p:cNvPr id="9252" name="Chevron 60">
            <a:extLst>
              <a:ext uri="{FF2B5EF4-FFF2-40B4-BE49-F238E27FC236}">
                <a16:creationId xmlns:a16="http://schemas.microsoft.com/office/drawing/2014/main" id="{D2D7662F-972A-BEB4-88DD-8603D72E89DE}"/>
              </a:ext>
            </a:extLst>
          </p:cNvPr>
          <p:cNvSpPr/>
          <p:nvPr/>
        </p:nvSpPr>
        <p:spPr bwMode="auto">
          <a:xfrm>
            <a:off x="5203138" y="3466837"/>
            <a:ext cx="5048391"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100" dirty="0">
                <a:latin typeface="Montserrat" panose="00000500000000000000" pitchFamily="50" charset="0"/>
                <a:ea typeface="ＭＳ Ｐゴシック" charset="-128"/>
                <a:cs typeface="Arial" pitchFamily="34" charset="0"/>
              </a:rPr>
              <a:t>SA2 6G </a:t>
            </a:r>
            <a:r>
              <a:rPr lang="fr-FR" sz="1100" dirty="0" err="1">
                <a:latin typeface="Montserrat" panose="00000500000000000000" pitchFamily="50" charset="0"/>
                <a:ea typeface="ＭＳ Ｐゴシック" charset="-128"/>
                <a:cs typeface="Arial" pitchFamily="34" charset="0"/>
              </a:rPr>
              <a:t>Study</a:t>
            </a:r>
            <a:r>
              <a:rPr lang="fr-FR" sz="1100" dirty="0">
                <a:latin typeface="Montserrat" panose="00000500000000000000" pitchFamily="50" charset="0"/>
                <a:ea typeface="ＭＳ Ｐゴシック" charset="-128"/>
                <a:cs typeface="Arial" pitchFamily="34" charset="0"/>
              </a:rPr>
              <a:t>(</a:t>
            </a:r>
            <a:r>
              <a:rPr lang="fr-FR" sz="1100" dirty="0" err="1">
                <a:latin typeface="Montserrat" panose="00000500000000000000" pitchFamily="50" charset="0"/>
                <a:ea typeface="ＭＳ Ｐゴシック" charset="-128"/>
                <a:cs typeface="Arial" pitchFamily="34" charset="0"/>
              </a:rPr>
              <a:t>ies</a:t>
            </a:r>
            <a:r>
              <a:rPr lang="fr-FR" sz="1100" dirty="0">
                <a:latin typeface="Montserrat" panose="00000500000000000000" pitchFamily="50" charset="0"/>
                <a:ea typeface="ＭＳ Ｐゴシック" charset="-128"/>
                <a:cs typeface="Arial" pitchFamily="34" charset="0"/>
              </a:rPr>
              <a:t>)</a:t>
            </a:r>
          </a:p>
        </p:txBody>
      </p:sp>
      <p:sp>
        <p:nvSpPr>
          <p:cNvPr id="9253" name="Chevron 60">
            <a:extLst>
              <a:ext uri="{FF2B5EF4-FFF2-40B4-BE49-F238E27FC236}">
                <a16:creationId xmlns:a16="http://schemas.microsoft.com/office/drawing/2014/main" id="{EDB78B5A-985D-0D72-3F44-7FD392550BB6}"/>
              </a:ext>
            </a:extLst>
          </p:cNvPr>
          <p:cNvSpPr/>
          <p:nvPr/>
        </p:nvSpPr>
        <p:spPr bwMode="auto">
          <a:xfrm>
            <a:off x="7713785" y="5193446"/>
            <a:ext cx="3612445"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100" dirty="0">
                <a:latin typeface="Montserrat" panose="00000500000000000000" pitchFamily="50" charset="0"/>
                <a:ea typeface="ＭＳ Ｐゴシック" charset="-128"/>
                <a:cs typeface="Arial" pitchFamily="34" charset="0"/>
              </a:rPr>
              <a:t>Stage 3 6G </a:t>
            </a:r>
            <a:r>
              <a:rPr lang="fr-FR" sz="1100" dirty="0" err="1">
                <a:latin typeface="Montserrat" panose="00000500000000000000" pitchFamily="50" charset="0"/>
                <a:ea typeface="ＭＳ Ｐゴシック" charset="-128"/>
                <a:cs typeface="Arial" pitchFamily="34" charset="0"/>
              </a:rPr>
              <a:t>Study</a:t>
            </a:r>
            <a:r>
              <a:rPr lang="fr-FR" sz="1100" dirty="0">
                <a:latin typeface="Montserrat" panose="00000500000000000000" pitchFamily="50" charset="0"/>
                <a:ea typeface="ＭＳ Ｐゴシック" charset="-128"/>
                <a:cs typeface="Arial" pitchFamily="34" charset="0"/>
              </a:rPr>
              <a:t>(</a:t>
            </a:r>
            <a:r>
              <a:rPr lang="fr-FR" sz="1100" dirty="0" err="1">
                <a:latin typeface="Montserrat" panose="00000500000000000000" pitchFamily="50" charset="0"/>
                <a:ea typeface="ＭＳ Ｐゴシック" charset="-128"/>
                <a:cs typeface="Arial" pitchFamily="34" charset="0"/>
              </a:rPr>
              <a:t>ies</a:t>
            </a:r>
            <a:r>
              <a:rPr lang="fr-FR" sz="1100" dirty="0">
                <a:latin typeface="Montserrat" panose="00000500000000000000" pitchFamily="50" charset="0"/>
                <a:ea typeface="ＭＳ Ｐゴシック" charset="-128"/>
                <a:cs typeface="Arial" pitchFamily="34" charset="0"/>
              </a:rPr>
              <a:t>)</a:t>
            </a:r>
          </a:p>
        </p:txBody>
      </p:sp>
      <p:cxnSp>
        <p:nvCxnSpPr>
          <p:cNvPr id="9258" name="Straight Connector 9257">
            <a:extLst>
              <a:ext uri="{FF2B5EF4-FFF2-40B4-BE49-F238E27FC236}">
                <a16:creationId xmlns:a16="http://schemas.microsoft.com/office/drawing/2014/main" id="{B3D2C5F5-C828-910F-2389-D3361E4D9E0A}"/>
              </a:ext>
            </a:extLst>
          </p:cNvPr>
          <p:cNvCxnSpPr>
            <a:cxnSpLocks/>
          </p:cNvCxnSpPr>
          <p:nvPr/>
        </p:nvCxnSpPr>
        <p:spPr bwMode="auto">
          <a:xfrm>
            <a:off x="3729796" y="1327951"/>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59" name="TextBox 9258">
            <a:extLst>
              <a:ext uri="{FF2B5EF4-FFF2-40B4-BE49-F238E27FC236}">
                <a16:creationId xmlns:a16="http://schemas.microsoft.com/office/drawing/2014/main" id="{F81E3299-24A4-DF10-CECA-31D007D89477}"/>
              </a:ext>
            </a:extLst>
          </p:cNvPr>
          <p:cNvSpPr txBox="1"/>
          <p:nvPr/>
        </p:nvSpPr>
        <p:spPr>
          <a:xfrm>
            <a:off x="4926559" y="1164970"/>
            <a:ext cx="670376" cy="338554"/>
          </a:xfrm>
          <a:prstGeom prst="rect">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1600" dirty="0">
                <a:latin typeface="Montserrat" panose="00000500000000000000" pitchFamily="50" charset="0"/>
              </a:rPr>
              <a:t>2025</a:t>
            </a:r>
          </a:p>
        </p:txBody>
      </p:sp>
      <p:cxnSp>
        <p:nvCxnSpPr>
          <p:cNvPr id="9260" name="Straight Connector 9259">
            <a:extLst>
              <a:ext uri="{FF2B5EF4-FFF2-40B4-BE49-F238E27FC236}">
                <a16:creationId xmlns:a16="http://schemas.microsoft.com/office/drawing/2014/main" id="{0C7B2277-0162-5EBE-D8FF-C790B09D2D58}"/>
              </a:ext>
            </a:extLst>
          </p:cNvPr>
          <p:cNvCxnSpPr>
            <a:cxnSpLocks/>
          </p:cNvCxnSpPr>
          <p:nvPr/>
        </p:nvCxnSpPr>
        <p:spPr bwMode="auto">
          <a:xfrm>
            <a:off x="6931320" y="1332474"/>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61" name="TextBox 9260">
            <a:extLst>
              <a:ext uri="{FF2B5EF4-FFF2-40B4-BE49-F238E27FC236}">
                <a16:creationId xmlns:a16="http://schemas.microsoft.com/office/drawing/2014/main" id="{4FC19360-BDB4-2F9F-BCF6-7F93FDEE6550}"/>
              </a:ext>
            </a:extLst>
          </p:cNvPr>
          <p:cNvSpPr txBox="1"/>
          <p:nvPr/>
        </p:nvSpPr>
        <p:spPr>
          <a:xfrm>
            <a:off x="8128083" y="1169492"/>
            <a:ext cx="679994" cy="338554"/>
          </a:xfrm>
          <a:prstGeom prst="rect">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1600" dirty="0">
                <a:latin typeface="Montserrat" panose="00000500000000000000" pitchFamily="50" charset="0"/>
              </a:rPr>
              <a:t>2026</a:t>
            </a:r>
          </a:p>
        </p:txBody>
      </p:sp>
      <p:cxnSp>
        <p:nvCxnSpPr>
          <p:cNvPr id="9262" name="Straight Connector 9261">
            <a:extLst>
              <a:ext uri="{FF2B5EF4-FFF2-40B4-BE49-F238E27FC236}">
                <a16:creationId xmlns:a16="http://schemas.microsoft.com/office/drawing/2014/main" id="{5BA0E2EC-7BB4-F154-F288-F7C6185809BE}"/>
              </a:ext>
            </a:extLst>
          </p:cNvPr>
          <p:cNvCxnSpPr>
            <a:cxnSpLocks/>
          </p:cNvCxnSpPr>
          <p:nvPr/>
        </p:nvCxnSpPr>
        <p:spPr bwMode="auto">
          <a:xfrm>
            <a:off x="10123812" y="1318933"/>
            <a:ext cx="1988124"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63" name="TextBox 9262">
            <a:extLst>
              <a:ext uri="{FF2B5EF4-FFF2-40B4-BE49-F238E27FC236}">
                <a16:creationId xmlns:a16="http://schemas.microsoft.com/office/drawing/2014/main" id="{4B4B98A0-23F0-642A-193B-29EEB7C93F6F}"/>
              </a:ext>
            </a:extLst>
          </p:cNvPr>
          <p:cNvSpPr txBox="1"/>
          <p:nvPr/>
        </p:nvSpPr>
        <p:spPr>
          <a:xfrm>
            <a:off x="10878051" y="1174014"/>
            <a:ext cx="675185" cy="338554"/>
          </a:xfrm>
          <a:prstGeom prst="rect">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1600" dirty="0">
                <a:latin typeface="Montserrat" panose="00000500000000000000" pitchFamily="50" charset="0"/>
              </a:rPr>
              <a:t>2027</a:t>
            </a:r>
          </a:p>
        </p:txBody>
      </p:sp>
      <p:sp>
        <p:nvSpPr>
          <p:cNvPr id="9265" name="Thought Bubble: Cloud 9264">
            <a:extLst>
              <a:ext uri="{FF2B5EF4-FFF2-40B4-BE49-F238E27FC236}">
                <a16:creationId xmlns:a16="http://schemas.microsoft.com/office/drawing/2014/main" id="{AF2A54D2-8579-81B9-4303-4D6D537198DD}"/>
              </a:ext>
            </a:extLst>
          </p:cNvPr>
          <p:cNvSpPr/>
          <p:nvPr/>
        </p:nvSpPr>
        <p:spPr bwMode="auto">
          <a:xfrm>
            <a:off x="4106672" y="3917981"/>
            <a:ext cx="1754414" cy="495412"/>
          </a:xfrm>
          <a:prstGeom prst="cloudCallout">
            <a:avLst>
              <a:gd name="adj1" fmla="val -1577"/>
              <a:gd name="adj2" fmla="val 30526"/>
            </a:avLst>
          </a:prstGeom>
          <a:solidFill>
            <a:srgbClr val="C9C9C9"/>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defRPr/>
            </a:pPr>
            <a:endParaRPr lang="fr-FR" sz="1050" dirty="0">
              <a:latin typeface="Montserrat" panose="00000500000000000000" pitchFamily="50" charset="0"/>
              <a:ea typeface="ＭＳ Ｐゴシック" charset="-128"/>
              <a:cs typeface="Arial" pitchFamily="34" charset="0"/>
            </a:endParaRPr>
          </a:p>
        </p:txBody>
      </p:sp>
      <p:sp>
        <p:nvSpPr>
          <p:cNvPr id="21" name="Chevron 60">
            <a:extLst>
              <a:ext uri="{FF2B5EF4-FFF2-40B4-BE49-F238E27FC236}">
                <a16:creationId xmlns:a16="http://schemas.microsoft.com/office/drawing/2014/main" id="{32B622FC-0D4E-F8E6-3A5E-D4F5FF2BBFCD}"/>
              </a:ext>
            </a:extLst>
          </p:cNvPr>
          <p:cNvSpPr/>
          <p:nvPr/>
        </p:nvSpPr>
        <p:spPr bwMode="auto">
          <a:xfrm>
            <a:off x="4125273" y="3450699"/>
            <a:ext cx="1258485" cy="375597"/>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09167"/>
              <a:gd name="connsiteY0" fmla="*/ 0 h 222250"/>
              <a:gd name="connsiteX1" fmla="*/ 1467062 w 1609167"/>
              <a:gd name="connsiteY1" fmla="*/ 0 h 222250"/>
              <a:gd name="connsiteX2" fmla="*/ 1609167 w 1609167"/>
              <a:gd name="connsiteY2" fmla="*/ 118533 h 222250"/>
              <a:gd name="connsiteX3" fmla="*/ 1467062 w 1609167"/>
              <a:gd name="connsiteY3" fmla="*/ 222250 h 222250"/>
              <a:gd name="connsiteX4" fmla="*/ 0 w 1609167"/>
              <a:gd name="connsiteY4" fmla="*/ 222250 h 222250"/>
              <a:gd name="connsiteX5" fmla="*/ 26818 w 1609167"/>
              <a:gd name="connsiteY5" fmla="*/ 98155 h 222250"/>
              <a:gd name="connsiteX6" fmla="*/ 0 w 1609167"/>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9167" h="222250">
                <a:moveTo>
                  <a:pt x="0" y="0"/>
                </a:moveTo>
                <a:lnTo>
                  <a:pt x="1467062" y="0"/>
                </a:lnTo>
                <a:lnTo>
                  <a:pt x="1609167" y="118533"/>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50" dirty="0">
                <a:latin typeface="Montserrat" panose="00000500000000000000" pitchFamily="50" charset="0"/>
                <a:ea typeface="ＭＳ Ｐゴシック" charset="-128"/>
                <a:cs typeface="Arial" pitchFamily="34" charset="0"/>
              </a:rPr>
              <a:t>SA2 &amp; RAN </a:t>
            </a:r>
            <a:r>
              <a:rPr lang="fr-FR" sz="1050" dirty="0" err="1">
                <a:latin typeface="Montserrat" panose="00000500000000000000" pitchFamily="50" charset="0"/>
                <a:ea typeface="ＭＳ Ｐゴシック" charset="-128"/>
                <a:cs typeface="Arial" pitchFamily="34" charset="0"/>
              </a:rPr>
              <a:t>WGs</a:t>
            </a:r>
            <a:r>
              <a:rPr lang="fr-FR" sz="1050" dirty="0">
                <a:latin typeface="Montserrat" panose="00000500000000000000" pitchFamily="50" charset="0"/>
                <a:ea typeface="ＭＳ Ｐゴシック" charset="-128"/>
                <a:cs typeface="Arial" pitchFamily="34" charset="0"/>
              </a:rPr>
              <a:t> 6G SID </a:t>
            </a:r>
            <a:r>
              <a:rPr lang="fr-FR" sz="1050" dirty="0" err="1">
                <a:latin typeface="Montserrat" panose="00000500000000000000" pitchFamily="50" charset="0"/>
                <a:ea typeface="ＭＳ Ｐゴシック" charset="-128"/>
                <a:cs typeface="Arial" pitchFamily="34" charset="0"/>
              </a:rPr>
              <a:t>def</a:t>
            </a:r>
            <a:r>
              <a:rPr lang="fr-FR" sz="1050" dirty="0">
                <a:latin typeface="Montserrat" panose="00000500000000000000" pitchFamily="50" charset="0"/>
                <a:ea typeface="ＭＳ Ｐゴシック" charset="-128"/>
                <a:cs typeface="Arial" pitchFamily="34" charset="0"/>
              </a:rPr>
              <a:t>.</a:t>
            </a:r>
          </a:p>
        </p:txBody>
      </p:sp>
      <p:sp>
        <p:nvSpPr>
          <p:cNvPr id="9276" name="TextBox 9275">
            <a:extLst>
              <a:ext uri="{FF2B5EF4-FFF2-40B4-BE49-F238E27FC236}">
                <a16:creationId xmlns:a16="http://schemas.microsoft.com/office/drawing/2014/main" id="{9E629B9B-1D33-4DD0-424D-CB4E78B9D692}"/>
              </a:ext>
            </a:extLst>
          </p:cNvPr>
          <p:cNvSpPr txBox="1"/>
          <p:nvPr/>
        </p:nvSpPr>
        <p:spPr>
          <a:xfrm>
            <a:off x="4245837" y="3964304"/>
            <a:ext cx="1598507" cy="400110"/>
          </a:xfrm>
          <a:prstGeom prst="rect">
            <a:avLst/>
          </a:prstGeom>
          <a:noFill/>
        </p:spPr>
        <p:txBody>
          <a:bodyPr wrap="square">
            <a:spAutoFit/>
          </a:bodyPr>
          <a:lstStyle/>
          <a:p>
            <a:pPr algn="ctr">
              <a:defRPr/>
            </a:pPr>
            <a:r>
              <a:rPr lang="fr-FR" sz="1000" dirty="0">
                <a:latin typeface="Montserrat" panose="00000500000000000000" pitchFamily="50" charset="0"/>
                <a:ea typeface="ＭＳ Ｐゴシック" charset="-128"/>
                <a:cs typeface="Arial" pitchFamily="34" charset="0"/>
              </a:rPr>
              <a:t>SA3/4/5/6 SID </a:t>
            </a:r>
            <a:r>
              <a:rPr lang="fr-FR" sz="1000" dirty="0" err="1">
                <a:latin typeface="Montserrat" panose="00000500000000000000" pitchFamily="50" charset="0"/>
                <a:ea typeface="ＭＳ Ｐゴシック" charset="-128"/>
                <a:cs typeface="Arial" pitchFamily="34" charset="0"/>
              </a:rPr>
              <a:t>def</a:t>
            </a:r>
            <a:r>
              <a:rPr lang="fr-FR" sz="1000" dirty="0">
                <a:latin typeface="Montserrat" panose="00000500000000000000" pitchFamily="50" charset="0"/>
                <a:ea typeface="ＭＳ Ｐゴシック" charset="-128"/>
                <a:cs typeface="Arial" pitchFamily="34" charset="0"/>
              </a:rPr>
              <a:t>. and </a:t>
            </a:r>
            <a:r>
              <a:rPr lang="fr-FR" sz="1000" dirty="0" err="1">
                <a:latin typeface="Montserrat" panose="00000500000000000000" pitchFamily="50" charset="0"/>
                <a:ea typeface="ＭＳ Ｐゴシック" charset="-128"/>
                <a:cs typeface="Arial" pitchFamily="34" charset="0"/>
              </a:rPr>
              <a:t>compl</a:t>
            </a:r>
            <a:r>
              <a:rPr lang="fr-FR" sz="1000" dirty="0">
                <a:latin typeface="Montserrat" panose="00000500000000000000" pitchFamily="50" charset="0"/>
                <a:ea typeface="ＭＳ Ｐゴシック" charset="-128"/>
                <a:cs typeface="Arial" pitchFamily="34" charset="0"/>
              </a:rPr>
              <a:t>. TBD</a:t>
            </a:r>
          </a:p>
        </p:txBody>
      </p:sp>
      <p:sp>
        <p:nvSpPr>
          <p:cNvPr id="9277" name="Chevron 60">
            <a:extLst>
              <a:ext uri="{FF2B5EF4-FFF2-40B4-BE49-F238E27FC236}">
                <a16:creationId xmlns:a16="http://schemas.microsoft.com/office/drawing/2014/main" id="{68C7BE15-DE8E-30D2-86AF-788B32BA535D}"/>
              </a:ext>
            </a:extLst>
          </p:cNvPr>
          <p:cNvSpPr/>
          <p:nvPr/>
        </p:nvSpPr>
        <p:spPr bwMode="auto">
          <a:xfrm>
            <a:off x="6150623" y="4796997"/>
            <a:ext cx="5672323" cy="283039"/>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100" dirty="0">
                <a:latin typeface="Montserrat" panose="00000500000000000000" pitchFamily="50" charset="0"/>
                <a:ea typeface="ＭＳ Ｐゴシック" charset="-128"/>
                <a:cs typeface="Arial" pitchFamily="34" charset="0"/>
              </a:rPr>
              <a:t>RAN2/3/4 6G </a:t>
            </a:r>
            <a:r>
              <a:rPr lang="fr-FR" sz="1100" dirty="0" err="1">
                <a:latin typeface="Montserrat" panose="00000500000000000000" pitchFamily="50" charset="0"/>
                <a:ea typeface="ＭＳ Ｐゴシック" charset="-128"/>
                <a:cs typeface="Arial" pitchFamily="34" charset="0"/>
              </a:rPr>
              <a:t>Study</a:t>
            </a:r>
            <a:r>
              <a:rPr lang="fr-FR" sz="1100" dirty="0">
                <a:latin typeface="Montserrat" panose="00000500000000000000" pitchFamily="50" charset="0"/>
                <a:ea typeface="ＭＳ Ｐゴシック" charset="-128"/>
                <a:cs typeface="Arial" pitchFamily="34" charset="0"/>
              </a:rPr>
              <a:t>(</a:t>
            </a:r>
            <a:r>
              <a:rPr lang="fr-FR" sz="1100" dirty="0" err="1">
                <a:latin typeface="Montserrat" panose="00000500000000000000" pitchFamily="50" charset="0"/>
                <a:ea typeface="ＭＳ Ｐゴシック" charset="-128"/>
                <a:cs typeface="Arial" pitchFamily="34" charset="0"/>
              </a:rPr>
              <a:t>ies</a:t>
            </a:r>
            <a:r>
              <a:rPr lang="fr-FR" sz="1100" dirty="0">
                <a:latin typeface="Montserrat" panose="00000500000000000000" pitchFamily="50" charset="0"/>
                <a:ea typeface="ＭＳ Ｐゴシック" charset="-128"/>
                <a:cs typeface="Arial" pitchFamily="34" charset="0"/>
              </a:rPr>
              <a:t>)</a:t>
            </a:r>
          </a:p>
        </p:txBody>
      </p:sp>
      <p:sp>
        <p:nvSpPr>
          <p:cNvPr id="3" name="Chevron 60">
            <a:extLst>
              <a:ext uri="{FF2B5EF4-FFF2-40B4-BE49-F238E27FC236}">
                <a16:creationId xmlns:a16="http://schemas.microsoft.com/office/drawing/2014/main" id="{BFC11874-F820-8555-F3DD-56E344F97992}"/>
              </a:ext>
            </a:extLst>
          </p:cNvPr>
          <p:cNvSpPr/>
          <p:nvPr/>
        </p:nvSpPr>
        <p:spPr bwMode="auto">
          <a:xfrm>
            <a:off x="10134480" y="3464449"/>
            <a:ext cx="734273"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solidFill>
              <a:schemeClr val="tx1"/>
            </a:solidFill>
            <a:prstDash val="dash"/>
            <a:round/>
            <a:headEnd type="none" w="med" len="med"/>
            <a:tailEnd type="none" w="med" len="med"/>
          </a:ln>
          <a:effectLst/>
        </p:spPr>
        <p:txBody>
          <a:bodyPr lIns="0" rIns="0"/>
          <a:lstStyle/>
          <a:p>
            <a:pPr algn="ctr">
              <a:defRPr/>
            </a:pPr>
            <a:r>
              <a:rPr lang="fr-FR" sz="1100" dirty="0">
                <a:latin typeface="Montserrat" panose="00000500000000000000" pitchFamily="50" charset="0"/>
                <a:ea typeface="ＭＳ Ｐゴシック" charset="-128"/>
                <a:cs typeface="Arial" pitchFamily="34" charset="0"/>
              </a:rPr>
              <a:t>or </a:t>
            </a:r>
          </a:p>
        </p:txBody>
      </p:sp>
      <p:sp>
        <p:nvSpPr>
          <p:cNvPr id="10" name="Thought Bubble: Cloud 9">
            <a:extLst>
              <a:ext uri="{FF2B5EF4-FFF2-40B4-BE49-F238E27FC236}">
                <a16:creationId xmlns:a16="http://schemas.microsoft.com/office/drawing/2014/main" id="{42539E43-96F0-9559-F463-14054C88F1A1}"/>
              </a:ext>
            </a:extLst>
          </p:cNvPr>
          <p:cNvSpPr/>
          <p:nvPr/>
        </p:nvSpPr>
        <p:spPr bwMode="auto">
          <a:xfrm>
            <a:off x="10701330" y="5187257"/>
            <a:ext cx="1204331" cy="334151"/>
          </a:xfrm>
          <a:prstGeom prst="cloudCallout">
            <a:avLst>
              <a:gd name="adj1" fmla="val -1577"/>
              <a:gd name="adj2" fmla="val 30526"/>
            </a:avLst>
          </a:prstGeom>
          <a:solidFill>
            <a:srgbClr val="88C5D5"/>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defRPr/>
            </a:pPr>
            <a:endParaRPr lang="fr-FR" sz="1050" dirty="0">
              <a:latin typeface="Montserrat" panose="00000500000000000000" pitchFamily="50" charset="0"/>
              <a:ea typeface="ＭＳ Ｐゴシック" charset="-128"/>
              <a:cs typeface="Arial" pitchFamily="34" charset="0"/>
            </a:endParaRPr>
          </a:p>
        </p:txBody>
      </p:sp>
      <p:sp>
        <p:nvSpPr>
          <p:cNvPr id="24" name="TextBox 23">
            <a:extLst>
              <a:ext uri="{FF2B5EF4-FFF2-40B4-BE49-F238E27FC236}">
                <a16:creationId xmlns:a16="http://schemas.microsoft.com/office/drawing/2014/main" id="{D1A40ADE-56D9-03FA-B64E-D3B3C09433EC}"/>
              </a:ext>
            </a:extLst>
          </p:cNvPr>
          <p:cNvSpPr txBox="1"/>
          <p:nvPr/>
        </p:nvSpPr>
        <p:spPr>
          <a:xfrm>
            <a:off x="10618992" y="5243817"/>
            <a:ext cx="1413367" cy="256545"/>
          </a:xfrm>
          <a:prstGeom prst="rect">
            <a:avLst/>
          </a:prstGeom>
          <a:noFill/>
        </p:spPr>
        <p:txBody>
          <a:bodyPr wrap="square">
            <a:spAutoFit/>
          </a:bodyPr>
          <a:lstStyle/>
          <a:p>
            <a:pPr algn="ctr">
              <a:defRPr/>
            </a:pPr>
            <a:r>
              <a:rPr lang="fr-FR" sz="1050" dirty="0">
                <a:solidFill>
                  <a:schemeClr val="dk1"/>
                </a:solidFill>
                <a:latin typeface="Montserrat" panose="00000500000000000000" pitchFamily="50" charset="0"/>
                <a:ea typeface="ＭＳ Ｐゴシック" charset="-128"/>
                <a:cs typeface="Arial" pitchFamily="34" charset="0"/>
              </a:rPr>
              <a:t>TBD</a:t>
            </a:r>
          </a:p>
        </p:txBody>
      </p:sp>
      <p:sp>
        <p:nvSpPr>
          <p:cNvPr id="6" name="Title 1">
            <a:extLst>
              <a:ext uri="{FF2B5EF4-FFF2-40B4-BE49-F238E27FC236}">
                <a16:creationId xmlns:a16="http://schemas.microsoft.com/office/drawing/2014/main" id="{3B50D8AD-275C-199D-B99A-DA3D057DF43E}"/>
              </a:ext>
            </a:extLst>
          </p:cNvPr>
          <p:cNvSpPr txBox="1">
            <a:spLocks/>
          </p:cNvSpPr>
          <p:nvPr/>
        </p:nvSpPr>
        <p:spPr>
          <a:xfrm>
            <a:off x="2676617" y="201348"/>
            <a:ext cx="8987229" cy="70737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marL="0" marR="0" indent="0" algn="l" defTabSz="609600" eaLnBrk="1" latinLnBrk="0" hangingPunct="1">
              <a:lnSpc>
                <a:spcPct val="90000"/>
              </a:lnSpc>
              <a:spcBef>
                <a:spcPts val="0"/>
              </a:spcBef>
              <a:spcAft>
                <a:spcPts val="0"/>
              </a:spcAft>
              <a:buClrTx/>
              <a:buSzTx/>
              <a:buFontTx/>
              <a:buNone/>
              <a:tabLst/>
              <a:defRPr sz="4000" b="0" i="0" u="none" strike="noStrike" cap="none" spc="0" baseline="0">
                <a:solidFill>
                  <a:srgbClr val="525252"/>
                </a:solidFill>
                <a:uFillTx/>
                <a:latin typeface="Intel Clear Light" panose="020B0404020203020204" pitchFamily="34" charset="0"/>
                <a:ea typeface="Intel Clear Light" panose="020B0404020203020204" pitchFamily="34" charset="0"/>
                <a:cs typeface="Intel Clear Light" panose="020B0404020203020204" pitchFamily="34" charset="0"/>
                <a:sym typeface="Helvetica"/>
              </a:defRPr>
            </a:lvl1pPr>
            <a:lvl2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2pPr>
            <a:lvl3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3pPr>
            <a:lvl4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4pPr>
            <a:lvl5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5pPr>
            <a:lvl6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6pPr>
            <a:lvl7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7pPr>
            <a:lvl8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8pPr>
            <a:lvl9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9pPr>
          </a:lstStyle>
          <a:p>
            <a:pPr defTabSz="914400" eaLnBrk="0" fontAlgn="base" hangingPunct="0">
              <a:spcBef>
                <a:spcPct val="0"/>
              </a:spcBef>
              <a:spcAft>
                <a:spcPct val="0"/>
              </a:spcAft>
              <a:defRPr/>
            </a:pPr>
            <a:r>
              <a:rPr lang="en-US" sz="3469" dirty="0">
                <a:solidFill>
                  <a:srgbClr val="C00000"/>
                </a:solidFill>
                <a:latin typeface="Montserrat" panose="00000500000000000000" pitchFamily="2" charset="0"/>
                <a:ea typeface="+mj-ea"/>
                <a:cs typeface="+mj-cs"/>
              </a:rPr>
              <a:t>Release 20: 6G Timeline</a:t>
            </a:r>
          </a:p>
          <a:p>
            <a:pPr marL="0" marR="0" lvl="0" indent="0" defTabSz="609600" rtl="0" eaLnBrk="1" fontAlgn="auto" latinLnBrk="0" hangingPunct="1">
              <a:lnSpc>
                <a:spcPct val="90000"/>
              </a:lnSpc>
              <a:spcBef>
                <a:spcPts val="0"/>
              </a:spcBef>
              <a:spcAft>
                <a:spcPts val="0"/>
              </a:spcAft>
              <a:buClrTx/>
              <a:buSzTx/>
              <a:buFontTx/>
              <a:buNone/>
              <a:tabLst/>
              <a:defRPr/>
            </a:pPr>
            <a:endParaRPr kumimoji="0" lang="en-GB" sz="3400" i="0" u="none" strike="noStrike" kern="0" cap="none" spc="0" normalizeH="0" baseline="0" noProof="0" dirty="0">
              <a:ln>
                <a:noFill/>
              </a:ln>
              <a:solidFill>
                <a:srgbClr val="525252"/>
              </a:solidFill>
              <a:effectLst/>
              <a:uLnTx/>
              <a:uFillTx/>
              <a:latin typeface="Intel Clear Light" panose="020B0404020203020204" pitchFamily="34" charset="0"/>
              <a:sym typeface="Helvetica"/>
            </a:endParaRPr>
          </a:p>
        </p:txBody>
      </p:sp>
      <p:sp>
        <p:nvSpPr>
          <p:cNvPr id="7" name="Chevron 60">
            <a:extLst>
              <a:ext uri="{FF2B5EF4-FFF2-40B4-BE49-F238E27FC236}">
                <a16:creationId xmlns:a16="http://schemas.microsoft.com/office/drawing/2014/main" id="{2158C7A4-C696-4D3E-9392-6387CDEE1083}"/>
              </a:ext>
            </a:extLst>
          </p:cNvPr>
          <p:cNvSpPr/>
          <p:nvPr/>
        </p:nvSpPr>
        <p:spPr bwMode="auto">
          <a:xfrm>
            <a:off x="10405654" y="5943744"/>
            <a:ext cx="1755079" cy="31540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ts val="600"/>
              </a:spcBef>
              <a:defRPr/>
            </a:pPr>
            <a:r>
              <a:rPr lang="fr-FR" sz="1100" dirty="0">
                <a:latin typeface="Montserrat" panose="00000500000000000000" pitchFamily="50" charset="0"/>
                <a:ea typeface="ＭＳ Ｐゴシック" charset="-128"/>
                <a:cs typeface="Arial" pitchFamily="34" charset="0"/>
              </a:rPr>
              <a:t>Tech </a:t>
            </a:r>
            <a:r>
              <a:rPr lang="fr-FR" sz="1100" dirty="0" err="1">
                <a:latin typeface="Montserrat" panose="00000500000000000000" pitchFamily="50" charset="0"/>
                <a:ea typeface="ＭＳ Ｐゴシック" charset="-128"/>
                <a:cs typeface="Arial" pitchFamily="34" charset="0"/>
              </a:rPr>
              <a:t>proposals</a:t>
            </a:r>
            <a:endParaRPr lang="fr-FR" sz="1100" dirty="0">
              <a:latin typeface="Montserrat" panose="00000500000000000000" pitchFamily="50" charset="0"/>
              <a:ea typeface="ＭＳ Ｐゴシック" charset="-128"/>
              <a:cs typeface="Arial" pitchFamily="34" charset="0"/>
            </a:endParaRPr>
          </a:p>
        </p:txBody>
      </p:sp>
      <p:pic>
        <p:nvPicPr>
          <p:cNvPr id="9" name="Immagine 8">
            <a:extLst>
              <a:ext uri="{FF2B5EF4-FFF2-40B4-BE49-F238E27FC236}">
                <a16:creationId xmlns:a16="http://schemas.microsoft.com/office/drawing/2014/main" id="{6DE698BE-1E64-4162-9FD3-D2922C9FE71E}"/>
              </a:ext>
            </a:extLst>
          </p:cNvPr>
          <p:cNvPicPr>
            <a:picLocks noChangeAspect="1"/>
          </p:cNvPicPr>
          <p:nvPr/>
        </p:nvPicPr>
        <p:blipFill>
          <a:blip r:embed="rId3"/>
          <a:stretch>
            <a:fillRect/>
          </a:stretch>
        </p:blipFill>
        <p:spPr>
          <a:xfrm>
            <a:off x="239984" y="5943744"/>
            <a:ext cx="512606" cy="520862"/>
          </a:xfrm>
          <a:prstGeom prst="rect">
            <a:avLst/>
          </a:prstGeom>
        </p:spPr>
      </p:pic>
      <p:sp>
        <p:nvSpPr>
          <p:cNvPr id="11" name="Chevron 60">
            <a:extLst>
              <a:ext uri="{FF2B5EF4-FFF2-40B4-BE49-F238E27FC236}">
                <a16:creationId xmlns:a16="http://schemas.microsoft.com/office/drawing/2014/main" id="{C93BA056-722A-420C-8C39-5FB3BE6E6DD3}"/>
              </a:ext>
            </a:extLst>
          </p:cNvPr>
          <p:cNvSpPr/>
          <p:nvPr/>
        </p:nvSpPr>
        <p:spPr bwMode="auto">
          <a:xfrm>
            <a:off x="976525" y="5957701"/>
            <a:ext cx="6744251" cy="314030"/>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ts val="600"/>
              </a:spcBef>
              <a:defRPr/>
            </a:pPr>
            <a:r>
              <a:rPr lang="fr-FR" sz="1100" dirty="0">
                <a:latin typeface="Montserrat" panose="00000500000000000000" pitchFamily="50" charset="0"/>
                <a:ea typeface="ＭＳ Ｐゴシック" charset="-128"/>
                <a:cs typeface="Arial" pitchFamily="34" charset="0"/>
              </a:rPr>
              <a:t>IMT-2030 </a:t>
            </a:r>
            <a:r>
              <a:rPr lang="fr-FR" sz="1100" dirty="0" err="1">
                <a:latin typeface="Montserrat" panose="00000500000000000000" pitchFamily="50" charset="0"/>
                <a:ea typeface="ＭＳ Ｐゴシック" charset="-128"/>
                <a:cs typeface="Arial" pitchFamily="34" charset="0"/>
              </a:rPr>
              <a:t>Technical</a:t>
            </a:r>
            <a:r>
              <a:rPr lang="fr-FR" sz="1100" dirty="0">
                <a:latin typeface="Montserrat" panose="00000500000000000000" pitchFamily="50" charset="0"/>
                <a:ea typeface="ＭＳ Ｐゴシック" charset="-128"/>
                <a:cs typeface="Arial" pitchFamily="34" charset="0"/>
              </a:rPr>
              <a:t> Performance </a:t>
            </a:r>
            <a:r>
              <a:rPr lang="fr-FR" sz="1100" dirty="0" err="1">
                <a:latin typeface="Montserrat" panose="00000500000000000000" pitchFamily="50" charset="0"/>
                <a:ea typeface="ＭＳ Ｐゴシック" charset="-128"/>
                <a:cs typeface="Arial" pitchFamily="34" charset="0"/>
              </a:rPr>
              <a:t>Requirements</a:t>
            </a:r>
            <a:endParaRPr lang="fr-FR" sz="1100" dirty="0">
              <a:latin typeface="Montserrat" panose="00000500000000000000" pitchFamily="50" charset="0"/>
              <a:ea typeface="ＭＳ Ｐゴシック" charset="-128"/>
              <a:cs typeface="Arial" pitchFamily="34" charset="0"/>
            </a:endParaRPr>
          </a:p>
        </p:txBody>
      </p:sp>
      <p:sp>
        <p:nvSpPr>
          <p:cNvPr id="14" name="Star: 5 Points 13">
            <a:extLst>
              <a:ext uri="{FF2B5EF4-FFF2-40B4-BE49-F238E27FC236}">
                <a16:creationId xmlns:a16="http://schemas.microsoft.com/office/drawing/2014/main" id="{5BFDF589-4AD1-47DD-89B7-BAEAFEF8F9A7}"/>
              </a:ext>
            </a:extLst>
          </p:cNvPr>
          <p:cNvSpPr/>
          <p:nvPr/>
        </p:nvSpPr>
        <p:spPr bwMode="auto">
          <a:xfrm>
            <a:off x="9446931" y="5994110"/>
            <a:ext cx="319410" cy="272451"/>
          </a:xfrm>
          <a:prstGeom prst="star5">
            <a:avLst/>
          </a:prstGeom>
          <a:noFill/>
          <a:ln w="28575" cap="flat" cmpd="sng" algn="ctr">
            <a:solidFill>
              <a:srgbClr val="FF0000"/>
            </a:solidFill>
            <a:prstDash val="solid"/>
            <a:round/>
            <a:headEnd type="none" w="med" len="med"/>
            <a:tailEnd type="none" w="med" len="med"/>
          </a:ln>
          <a:effec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GB" sz="2000" dirty="0">
              <a:solidFill>
                <a:srgbClr val="FF0000"/>
              </a:solidFill>
              <a:latin typeface="Arial" charset="0"/>
            </a:endParaRPr>
          </a:p>
        </p:txBody>
      </p:sp>
      <p:sp>
        <p:nvSpPr>
          <p:cNvPr id="15" name="Star: 5 Points 14">
            <a:extLst>
              <a:ext uri="{FF2B5EF4-FFF2-40B4-BE49-F238E27FC236}">
                <a16:creationId xmlns:a16="http://schemas.microsoft.com/office/drawing/2014/main" id="{42025CAC-0C24-4ACB-9E0B-6D6F8C97759A}"/>
              </a:ext>
            </a:extLst>
          </p:cNvPr>
          <p:cNvSpPr/>
          <p:nvPr/>
        </p:nvSpPr>
        <p:spPr bwMode="auto">
          <a:xfrm>
            <a:off x="7328833" y="5952768"/>
            <a:ext cx="319410" cy="272451"/>
          </a:xfrm>
          <a:prstGeom prst="star5">
            <a:avLst/>
          </a:prstGeom>
          <a:noFill/>
          <a:ln w="28575" cap="flat" cmpd="sng" algn="ctr">
            <a:solidFill>
              <a:srgbClr val="FF0000"/>
            </a:solidFill>
            <a:prstDash val="solid"/>
            <a:round/>
            <a:headEnd type="none" w="med" len="med"/>
            <a:tailEnd type="none" w="med" len="med"/>
          </a:ln>
          <a:effec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GB" sz="2000" dirty="0">
              <a:solidFill>
                <a:srgbClr val="FF0000"/>
              </a:solidFill>
              <a:latin typeface="Arial" charset="0"/>
            </a:endParaRPr>
          </a:p>
        </p:txBody>
      </p:sp>
      <p:sp>
        <p:nvSpPr>
          <p:cNvPr id="18" name="Star: 5 Points 17">
            <a:extLst>
              <a:ext uri="{FF2B5EF4-FFF2-40B4-BE49-F238E27FC236}">
                <a16:creationId xmlns:a16="http://schemas.microsoft.com/office/drawing/2014/main" id="{2B2D820C-9C93-4AB9-A7E8-040BF4FE21DE}"/>
              </a:ext>
            </a:extLst>
          </p:cNvPr>
          <p:cNvSpPr/>
          <p:nvPr/>
        </p:nvSpPr>
        <p:spPr bwMode="auto">
          <a:xfrm>
            <a:off x="10402105" y="5968411"/>
            <a:ext cx="319410" cy="272451"/>
          </a:xfrm>
          <a:prstGeom prst="star5">
            <a:avLst/>
          </a:prstGeom>
          <a:noFill/>
          <a:ln w="28575" cap="flat" cmpd="sng" algn="ctr">
            <a:solidFill>
              <a:srgbClr val="FF0000"/>
            </a:solidFill>
            <a:prstDash val="solid"/>
            <a:round/>
            <a:headEnd type="none" w="med" len="med"/>
            <a:tailEnd type="none" w="med" len="med"/>
          </a:ln>
          <a:effec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GB" sz="2000" dirty="0">
              <a:solidFill>
                <a:srgbClr val="FF0000"/>
              </a:solidFill>
              <a:latin typeface="Arial" charset="0"/>
            </a:endParaRPr>
          </a:p>
        </p:txBody>
      </p:sp>
      <p:sp>
        <p:nvSpPr>
          <p:cNvPr id="39" name="TextBox 1">
            <a:extLst>
              <a:ext uri="{FF2B5EF4-FFF2-40B4-BE49-F238E27FC236}">
                <a16:creationId xmlns:a16="http://schemas.microsoft.com/office/drawing/2014/main" id="{E8142E9E-247C-456C-95F4-E26A1D4812DB}"/>
              </a:ext>
            </a:extLst>
          </p:cNvPr>
          <p:cNvSpPr txBox="1">
            <a:spLocks noChangeArrowheads="1"/>
          </p:cNvSpPr>
          <p:nvPr/>
        </p:nvSpPr>
        <p:spPr bwMode="auto">
          <a:xfrm>
            <a:off x="8143658" y="5874279"/>
            <a:ext cx="1298173" cy="646331"/>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defRPr/>
            </a:pPr>
            <a:r>
              <a:rPr lang="en-GB" altLang="en-US" sz="900" b="1" dirty="0">
                <a:latin typeface="Montserrat" panose="00000500000000000000" pitchFamily="50" charset="0"/>
              </a:rPr>
              <a:t>Requirements, evaluation criteria and submission templates</a:t>
            </a:r>
            <a:endParaRPr lang="en-GB" altLang="en-US" sz="900" dirty="0">
              <a:latin typeface="Montserrat" panose="00000500000000000000" pitchFamily="50" charset="0"/>
            </a:endParaRPr>
          </a:p>
        </p:txBody>
      </p:sp>
      <p:sp>
        <p:nvSpPr>
          <p:cNvPr id="40" name="TextBox 1">
            <a:extLst>
              <a:ext uri="{FF2B5EF4-FFF2-40B4-BE49-F238E27FC236}">
                <a16:creationId xmlns:a16="http://schemas.microsoft.com/office/drawing/2014/main" id="{045C3E92-97E8-425C-8081-6C6F4DF84B44}"/>
              </a:ext>
            </a:extLst>
          </p:cNvPr>
          <p:cNvSpPr txBox="1">
            <a:spLocks noChangeArrowheads="1"/>
          </p:cNvSpPr>
          <p:nvPr/>
        </p:nvSpPr>
        <p:spPr bwMode="auto">
          <a:xfrm>
            <a:off x="9823466" y="6234769"/>
            <a:ext cx="1519762" cy="369332"/>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defRPr/>
            </a:pPr>
            <a:r>
              <a:rPr lang="en-GB" altLang="en-US" sz="900" b="1" dirty="0">
                <a:latin typeface="Montserrat" panose="00000500000000000000" pitchFamily="50" charset="0"/>
              </a:rPr>
              <a:t>Workshop on technology proposals</a:t>
            </a:r>
            <a:endParaRPr lang="en-GB" altLang="en-US" sz="900" dirty="0">
              <a:latin typeface="Montserrat" panose="00000500000000000000" pitchFamily="50" charset="0"/>
            </a:endParaRPr>
          </a:p>
        </p:txBody>
      </p:sp>
    </p:spTree>
    <p:extLst>
      <p:ext uri="{BB962C8B-B14F-4D97-AF65-F5344CB8AC3E}">
        <p14:creationId xmlns:p14="http://schemas.microsoft.com/office/powerpoint/2010/main" val="1099954644"/>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662F0F-FC47-7AC7-E9C0-46E511D547B9}"/>
            </a:ext>
          </a:extLst>
        </p:cNvPr>
        <p:cNvGrpSpPr/>
        <p:nvPr/>
      </p:nvGrpSpPr>
      <p:grpSpPr>
        <a:xfrm>
          <a:off x="0" y="0"/>
          <a:ext cx="0" cy="0"/>
          <a:chOff x="0" y="0"/>
          <a:chExt cx="0" cy="0"/>
        </a:xfrm>
      </p:grpSpPr>
      <p:sp>
        <p:nvSpPr>
          <p:cNvPr id="3" name="Freeform: Shape 2">
            <a:extLst>
              <a:ext uri="{FF2B5EF4-FFF2-40B4-BE49-F238E27FC236}">
                <a16:creationId xmlns:a16="http://schemas.microsoft.com/office/drawing/2014/main" id="{300B0E7B-1F08-7411-53E3-768EEF00E4D9}"/>
              </a:ext>
            </a:extLst>
          </p:cNvPr>
          <p:cNvSpPr/>
          <p:nvPr/>
        </p:nvSpPr>
        <p:spPr>
          <a:xfrm>
            <a:off x="4135449" y="1460065"/>
            <a:ext cx="3873342" cy="633600"/>
          </a:xfrm>
          <a:custGeom>
            <a:avLst/>
            <a:gdLst>
              <a:gd name="connsiteX0" fmla="*/ 0 w 5145230"/>
              <a:gd name="connsiteY0" fmla="*/ 0 h 633600"/>
              <a:gd name="connsiteX1" fmla="*/ 5145230 w 5145230"/>
              <a:gd name="connsiteY1" fmla="*/ 0 h 633600"/>
              <a:gd name="connsiteX2" fmla="*/ 5145230 w 5145230"/>
              <a:gd name="connsiteY2" fmla="*/ 633600 h 633600"/>
              <a:gd name="connsiteX3" fmla="*/ 0 w 5145230"/>
              <a:gd name="connsiteY3" fmla="*/ 633600 h 633600"/>
              <a:gd name="connsiteX4" fmla="*/ 0 w 5145230"/>
              <a:gd name="connsiteY4" fmla="*/ 0 h 633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5230" h="633600">
                <a:moveTo>
                  <a:pt x="0" y="0"/>
                </a:moveTo>
                <a:lnTo>
                  <a:pt x="5145230" y="0"/>
                </a:lnTo>
                <a:lnTo>
                  <a:pt x="5145230" y="633600"/>
                </a:lnTo>
                <a:lnTo>
                  <a:pt x="0" y="633600"/>
                </a:lnTo>
                <a:lnTo>
                  <a:pt x="0" y="0"/>
                </a:lnTo>
                <a:close/>
              </a:path>
            </a:pathLst>
          </a:custGeom>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56464" tIns="89408" rIns="156464" bIns="89408" numCol="1" spcCol="1270" anchor="ctr" anchorCtr="0">
            <a:noAutofit/>
          </a:bodyPr>
          <a:lstStyle/>
          <a:p>
            <a:pPr marL="0" lvl="0" indent="0" algn="ctr" defTabSz="977900">
              <a:lnSpc>
                <a:spcPct val="90000"/>
              </a:lnSpc>
              <a:spcBef>
                <a:spcPct val="0"/>
              </a:spcBef>
              <a:spcAft>
                <a:spcPct val="35000"/>
              </a:spcAft>
              <a:buNone/>
            </a:pPr>
            <a:r>
              <a:rPr lang="en-US" b="1" kern="1200" dirty="0">
                <a:latin typeface="Montserrat" panose="00000500000000000000" pitchFamily="2" charset="0"/>
              </a:rPr>
              <a:t>6G Study Items(s) - RAN Plenary </a:t>
            </a:r>
            <a:endParaRPr lang="en-US" kern="1200" dirty="0">
              <a:latin typeface="Montserrat" panose="00000500000000000000" pitchFamily="2" charset="0"/>
            </a:endParaRPr>
          </a:p>
        </p:txBody>
      </p:sp>
      <p:sp>
        <p:nvSpPr>
          <p:cNvPr id="4" name="Freeform: Shape 3">
            <a:extLst>
              <a:ext uri="{FF2B5EF4-FFF2-40B4-BE49-F238E27FC236}">
                <a16:creationId xmlns:a16="http://schemas.microsoft.com/office/drawing/2014/main" id="{AC9DB305-0BB9-D32C-BEBA-E8EB883D1D57}"/>
              </a:ext>
            </a:extLst>
          </p:cNvPr>
          <p:cNvSpPr/>
          <p:nvPr/>
        </p:nvSpPr>
        <p:spPr>
          <a:xfrm>
            <a:off x="4144955" y="2108112"/>
            <a:ext cx="3873342" cy="2203757"/>
          </a:xfrm>
          <a:custGeom>
            <a:avLst/>
            <a:gdLst>
              <a:gd name="connsiteX0" fmla="*/ 0 w 5145230"/>
              <a:gd name="connsiteY0" fmla="*/ 0 h 4234848"/>
              <a:gd name="connsiteX1" fmla="*/ 5145230 w 5145230"/>
              <a:gd name="connsiteY1" fmla="*/ 0 h 4234848"/>
              <a:gd name="connsiteX2" fmla="*/ 5145230 w 5145230"/>
              <a:gd name="connsiteY2" fmla="*/ 4234848 h 4234848"/>
              <a:gd name="connsiteX3" fmla="*/ 0 w 5145230"/>
              <a:gd name="connsiteY3" fmla="*/ 4234848 h 4234848"/>
              <a:gd name="connsiteX4" fmla="*/ 0 w 5145230"/>
              <a:gd name="connsiteY4" fmla="*/ 0 h 4234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5230" h="4234848">
                <a:moveTo>
                  <a:pt x="0" y="0"/>
                </a:moveTo>
                <a:lnTo>
                  <a:pt x="5145230" y="0"/>
                </a:lnTo>
                <a:lnTo>
                  <a:pt x="5145230" y="4234848"/>
                </a:lnTo>
                <a:lnTo>
                  <a:pt x="0" y="4234848"/>
                </a:lnTo>
                <a:lnTo>
                  <a:pt x="0" y="0"/>
                </a:lnTo>
                <a:close/>
              </a:path>
            </a:pathLst>
          </a:custGeom>
        </p:spPr>
        <p:style>
          <a:lnRef idx="2">
            <a:schemeClr val="accent2">
              <a:alpha val="90000"/>
              <a:tint val="40000"/>
              <a:hueOff val="0"/>
              <a:satOff val="0"/>
              <a:lumOff val="0"/>
              <a:alphaOff val="0"/>
            </a:schemeClr>
          </a:lnRef>
          <a:fillRef idx="1">
            <a:schemeClr val="accent2">
              <a:alpha val="90000"/>
              <a:tint val="40000"/>
              <a:hueOff val="0"/>
              <a:satOff val="0"/>
              <a:lumOff val="0"/>
              <a:alphaOff val="0"/>
            </a:schemeClr>
          </a:fillRef>
          <a:effectRef idx="0">
            <a:schemeClr val="accent2">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06680" tIns="106680" rIns="142240" bIns="160020" numCol="1" spcCol="1270" anchor="t" anchorCtr="0">
            <a:noAutofit/>
          </a:bodyPr>
          <a:lstStyle/>
          <a:p>
            <a:pPr marL="228600" lvl="1" indent="-228600" defTabSz="889000">
              <a:lnSpc>
                <a:spcPct val="90000"/>
              </a:lnSpc>
              <a:spcBef>
                <a:spcPct val="0"/>
              </a:spcBef>
              <a:spcAft>
                <a:spcPct val="15000"/>
              </a:spcAft>
              <a:buFont typeface="Arial" panose="020B0604020202020204" pitchFamily="34" charset="0"/>
              <a:buChar char="•"/>
            </a:pPr>
            <a:r>
              <a:rPr lang="en-US" sz="1400" b="1" dirty="0">
                <a:latin typeface="Montserrat" panose="00000500000000000000" pitchFamily="2" charset="0"/>
              </a:rPr>
              <a:t>RAN Plenary (RP) work is split into an ITU-focused SI and General RAN SI</a:t>
            </a:r>
          </a:p>
          <a:p>
            <a:pPr marL="342900" lvl="2" indent="-171450" defTabSz="711200">
              <a:lnSpc>
                <a:spcPct val="90000"/>
              </a:lnSpc>
              <a:spcBef>
                <a:spcPct val="0"/>
              </a:spcBef>
              <a:spcAft>
                <a:spcPts val="600"/>
              </a:spcAft>
              <a:buFont typeface="Arial" panose="020B0604020202020204" pitchFamily="34" charset="0"/>
              <a:buChar char="•"/>
            </a:pPr>
            <a:r>
              <a:rPr lang="en-US" sz="1200" dirty="0">
                <a:solidFill>
                  <a:srgbClr val="000000">
                    <a:hueOff val="0"/>
                    <a:satOff val="0"/>
                    <a:lumOff val="0"/>
                    <a:alphaOff val="0"/>
                  </a:srgbClr>
                </a:solidFill>
                <a:latin typeface="Montserrat" panose="00000500000000000000" pitchFamily="2" charset="0"/>
              </a:rPr>
              <a:t>IMT-2030 discussion is expected in RAN from Sep 2024 to Dec 2024</a:t>
            </a:r>
          </a:p>
          <a:p>
            <a:pPr marL="342900" lvl="2" indent="-171450" defTabSz="711200">
              <a:lnSpc>
                <a:spcPct val="90000"/>
              </a:lnSpc>
              <a:spcBef>
                <a:spcPct val="0"/>
              </a:spcBef>
              <a:spcAft>
                <a:spcPts val="600"/>
              </a:spcAft>
              <a:buFont typeface="Arial" panose="020B0604020202020204" pitchFamily="34" charset="0"/>
              <a:buChar char="•"/>
            </a:pPr>
            <a:r>
              <a:rPr lang="en-US" sz="1200" dirty="0">
                <a:solidFill>
                  <a:srgbClr val="000000">
                    <a:hueOff val="0"/>
                    <a:satOff val="0"/>
                    <a:lumOff val="0"/>
                    <a:alphaOff val="0"/>
                  </a:srgbClr>
                </a:solidFill>
                <a:latin typeface="Montserrat" panose="00000500000000000000" pitchFamily="2" charset="0"/>
              </a:rPr>
              <a:t>RP SI Rel-20 focusing on ITU– IMT-2030:  approval Dec 2024 until June 2025</a:t>
            </a:r>
          </a:p>
          <a:p>
            <a:pPr marL="342900" lvl="2" indent="-171450" defTabSz="711200">
              <a:lnSpc>
                <a:spcPct val="90000"/>
              </a:lnSpc>
              <a:spcBef>
                <a:spcPct val="0"/>
              </a:spcBef>
              <a:spcAft>
                <a:spcPts val="600"/>
              </a:spcAft>
              <a:buFont typeface="Arial" panose="020B0604020202020204" pitchFamily="34" charset="0"/>
              <a:buChar char="•"/>
            </a:pPr>
            <a:r>
              <a:rPr lang="en-US" sz="1200" dirty="0">
                <a:solidFill>
                  <a:srgbClr val="000000">
                    <a:hueOff val="0"/>
                    <a:satOff val="0"/>
                    <a:lumOff val="0"/>
                    <a:alphaOff val="0"/>
                  </a:srgbClr>
                </a:solidFill>
                <a:latin typeface="Montserrat" panose="00000500000000000000" pitchFamily="2" charset="0"/>
              </a:rPr>
              <a:t>RP SI Rel-20 focusing on 6G General: approval Mar 2025 (after 6G WS), until June 2026</a:t>
            </a:r>
          </a:p>
          <a:p>
            <a:pPr marL="228600" lvl="1" indent="-228600" algn="l" defTabSz="889000">
              <a:lnSpc>
                <a:spcPct val="90000"/>
              </a:lnSpc>
              <a:spcBef>
                <a:spcPct val="0"/>
              </a:spcBef>
              <a:spcAft>
                <a:spcPct val="15000"/>
              </a:spcAft>
              <a:buChar char="•"/>
            </a:pPr>
            <a:endParaRPr lang="en-US" sz="1200" kern="1200" dirty="0">
              <a:solidFill>
                <a:srgbClr val="000000">
                  <a:hueOff val="0"/>
                  <a:satOff val="0"/>
                  <a:lumOff val="0"/>
                  <a:alphaOff val="0"/>
                </a:srgbClr>
              </a:solidFill>
              <a:latin typeface="Montserrat" panose="00000500000000000000" pitchFamily="2" charset="0"/>
              <a:ea typeface="Helvetica Neue"/>
              <a:cs typeface="Helvetica Neue"/>
            </a:endParaRPr>
          </a:p>
        </p:txBody>
      </p:sp>
      <p:sp>
        <p:nvSpPr>
          <p:cNvPr id="5" name="Freeform: Shape 4">
            <a:extLst>
              <a:ext uri="{FF2B5EF4-FFF2-40B4-BE49-F238E27FC236}">
                <a16:creationId xmlns:a16="http://schemas.microsoft.com/office/drawing/2014/main" id="{49D80F0E-7D80-0C1B-7E7F-0CEE73C8D065}"/>
              </a:ext>
            </a:extLst>
          </p:cNvPr>
          <p:cNvSpPr/>
          <p:nvPr/>
        </p:nvSpPr>
        <p:spPr>
          <a:xfrm>
            <a:off x="4135449" y="4431681"/>
            <a:ext cx="3873342" cy="633600"/>
          </a:xfrm>
          <a:custGeom>
            <a:avLst/>
            <a:gdLst>
              <a:gd name="connsiteX0" fmla="*/ 0 w 5145230"/>
              <a:gd name="connsiteY0" fmla="*/ 0 h 633600"/>
              <a:gd name="connsiteX1" fmla="*/ 5145230 w 5145230"/>
              <a:gd name="connsiteY1" fmla="*/ 0 h 633600"/>
              <a:gd name="connsiteX2" fmla="*/ 5145230 w 5145230"/>
              <a:gd name="connsiteY2" fmla="*/ 633600 h 633600"/>
              <a:gd name="connsiteX3" fmla="*/ 0 w 5145230"/>
              <a:gd name="connsiteY3" fmla="*/ 633600 h 633600"/>
              <a:gd name="connsiteX4" fmla="*/ 0 w 5145230"/>
              <a:gd name="connsiteY4" fmla="*/ 0 h 633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5230" h="633600">
                <a:moveTo>
                  <a:pt x="0" y="0"/>
                </a:moveTo>
                <a:lnTo>
                  <a:pt x="5145230" y="0"/>
                </a:lnTo>
                <a:lnTo>
                  <a:pt x="5145230" y="633600"/>
                </a:lnTo>
                <a:lnTo>
                  <a:pt x="0" y="633600"/>
                </a:lnTo>
                <a:lnTo>
                  <a:pt x="0" y="0"/>
                </a:lnTo>
                <a:close/>
              </a:path>
            </a:pathLst>
          </a:custGeom>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56464" tIns="89408" rIns="156464" bIns="89408" numCol="1" spcCol="1270" anchor="ctr" anchorCtr="0">
            <a:noAutofit/>
          </a:bodyPr>
          <a:lstStyle/>
          <a:p>
            <a:pPr marL="0" lvl="0" indent="0" algn="ctr" defTabSz="977900">
              <a:lnSpc>
                <a:spcPct val="90000"/>
              </a:lnSpc>
              <a:spcBef>
                <a:spcPct val="0"/>
              </a:spcBef>
              <a:spcAft>
                <a:spcPct val="35000"/>
              </a:spcAft>
              <a:buNone/>
            </a:pPr>
            <a:r>
              <a:rPr lang="en-US" b="1" kern="1200" dirty="0">
                <a:latin typeface="Montserrat" panose="00000500000000000000" pitchFamily="2" charset="0"/>
              </a:rPr>
              <a:t>6G Study Item(s) – RAN WGs</a:t>
            </a:r>
            <a:endParaRPr lang="en-US" kern="1200" dirty="0">
              <a:latin typeface="Montserrat" panose="00000500000000000000" pitchFamily="2" charset="0"/>
            </a:endParaRPr>
          </a:p>
        </p:txBody>
      </p:sp>
      <p:sp>
        <p:nvSpPr>
          <p:cNvPr id="7" name="Freeform: Shape 6">
            <a:extLst>
              <a:ext uri="{FF2B5EF4-FFF2-40B4-BE49-F238E27FC236}">
                <a16:creationId xmlns:a16="http://schemas.microsoft.com/office/drawing/2014/main" id="{C114AB86-851B-4115-ECEC-A10F064CBE69}"/>
              </a:ext>
            </a:extLst>
          </p:cNvPr>
          <p:cNvSpPr/>
          <p:nvPr/>
        </p:nvSpPr>
        <p:spPr>
          <a:xfrm>
            <a:off x="4135449" y="5070779"/>
            <a:ext cx="3873342" cy="1184098"/>
          </a:xfrm>
          <a:custGeom>
            <a:avLst/>
            <a:gdLst>
              <a:gd name="connsiteX0" fmla="*/ 0 w 5145230"/>
              <a:gd name="connsiteY0" fmla="*/ 0 h 4234848"/>
              <a:gd name="connsiteX1" fmla="*/ 5145230 w 5145230"/>
              <a:gd name="connsiteY1" fmla="*/ 0 h 4234848"/>
              <a:gd name="connsiteX2" fmla="*/ 5145230 w 5145230"/>
              <a:gd name="connsiteY2" fmla="*/ 4234848 h 4234848"/>
              <a:gd name="connsiteX3" fmla="*/ 0 w 5145230"/>
              <a:gd name="connsiteY3" fmla="*/ 4234848 h 4234848"/>
              <a:gd name="connsiteX4" fmla="*/ 0 w 5145230"/>
              <a:gd name="connsiteY4" fmla="*/ 0 h 4234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5230" h="4234848">
                <a:moveTo>
                  <a:pt x="0" y="0"/>
                </a:moveTo>
                <a:lnTo>
                  <a:pt x="5145230" y="0"/>
                </a:lnTo>
                <a:lnTo>
                  <a:pt x="5145230" y="4234848"/>
                </a:lnTo>
                <a:lnTo>
                  <a:pt x="0" y="4234848"/>
                </a:lnTo>
                <a:lnTo>
                  <a:pt x="0" y="0"/>
                </a:lnTo>
                <a:close/>
              </a:path>
            </a:pathLst>
          </a:custGeom>
        </p:spPr>
        <p:style>
          <a:lnRef idx="2">
            <a:schemeClr val="accent2">
              <a:alpha val="90000"/>
              <a:tint val="40000"/>
              <a:hueOff val="0"/>
              <a:satOff val="0"/>
              <a:lumOff val="0"/>
              <a:alphaOff val="0"/>
            </a:schemeClr>
          </a:lnRef>
          <a:fillRef idx="1">
            <a:schemeClr val="accent2">
              <a:alpha val="90000"/>
              <a:tint val="40000"/>
              <a:hueOff val="0"/>
              <a:satOff val="0"/>
              <a:lumOff val="0"/>
              <a:alphaOff val="0"/>
            </a:schemeClr>
          </a:fillRef>
          <a:effectRef idx="0">
            <a:schemeClr val="accent2">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06680" tIns="106680" rIns="142240" bIns="160020" numCol="1" spcCol="1270" anchor="t" anchorCtr="0">
            <a:noAutofit/>
          </a:bodyPr>
          <a:lstStyle/>
          <a:p>
            <a:pPr marL="228600" lvl="1" indent="-228600" defTabSz="889000">
              <a:lnSpc>
                <a:spcPct val="90000"/>
              </a:lnSpc>
              <a:spcBef>
                <a:spcPct val="0"/>
              </a:spcBef>
              <a:spcAft>
                <a:spcPct val="15000"/>
              </a:spcAft>
              <a:buFont typeface="Arial" panose="020B0604020202020204" pitchFamily="34" charset="0"/>
              <a:buChar char="•"/>
            </a:pPr>
            <a:r>
              <a:rPr lang="en-US" sz="1400" b="1" dirty="0">
                <a:latin typeface="Montserrat" panose="00000500000000000000" pitchFamily="2" charset="0"/>
              </a:rPr>
              <a:t>RAN WGs: 21 months </a:t>
            </a:r>
          </a:p>
          <a:p>
            <a:pPr marL="342900" lvl="2" indent="-171450" defTabSz="711200">
              <a:lnSpc>
                <a:spcPct val="90000"/>
              </a:lnSpc>
              <a:spcBef>
                <a:spcPct val="0"/>
              </a:spcBef>
              <a:spcAft>
                <a:spcPts val="600"/>
              </a:spcAft>
              <a:buFont typeface="Arial" panose="020B0604020202020204" pitchFamily="34" charset="0"/>
              <a:buChar char="•"/>
            </a:pPr>
            <a:r>
              <a:rPr lang="en-US" sz="1200" dirty="0">
                <a:solidFill>
                  <a:srgbClr val="000000">
                    <a:hueOff val="0"/>
                    <a:satOff val="0"/>
                    <a:lumOff val="0"/>
                    <a:alphaOff val="0"/>
                  </a:srgbClr>
                </a:solidFill>
                <a:latin typeface="Montserrat" panose="00000500000000000000" pitchFamily="2" charset="0"/>
              </a:rPr>
              <a:t>RAN WG SI package approval June 2025</a:t>
            </a:r>
          </a:p>
          <a:p>
            <a:pPr marL="342900" lvl="2" indent="-171450" defTabSz="711200">
              <a:lnSpc>
                <a:spcPct val="90000"/>
              </a:lnSpc>
              <a:spcBef>
                <a:spcPct val="0"/>
              </a:spcBef>
              <a:spcAft>
                <a:spcPts val="600"/>
              </a:spcAft>
              <a:buFont typeface="Arial" panose="020B0604020202020204" pitchFamily="34" charset="0"/>
              <a:buChar char="•"/>
            </a:pPr>
            <a:r>
              <a:rPr lang="en-US" sz="1200" dirty="0">
                <a:solidFill>
                  <a:srgbClr val="000000">
                    <a:hueOff val="0"/>
                    <a:satOff val="0"/>
                    <a:lumOff val="0"/>
                    <a:alphaOff val="0"/>
                  </a:srgbClr>
                </a:solidFill>
                <a:latin typeface="Montserrat" panose="00000500000000000000" pitchFamily="2" charset="0"/>
              </a:rPr>
              <a:t>RAN1 SI starts in June 2025 until Mar 2027</a:t>
            </a:r>
          </a:p>
          <a:p>
            <a:pPr marL="342900" lvl="2" indent="-171450" defTabSz="711200">
              <a:lnSpc>
                <a:spcPct val="90000"/>
              </a:lnSpc>
              <a:spcBef>
                <a:spcPct val="0"/>
              </a:spcBef>
              <a:spcAft>
                <a:spcPts val="600"/>
              </a:spcAft>
              <a:buFont typeface="Arial" panose="020B0604020202020204" pitchFamily="34" charset="0"/>
              <a:buChar char="•"/>
            </a:pPr>
            <a:r>
              <a:rPr lang="en-US" sz="1200" dirty="0">
                <a:solidFill>
                  <a:srgbClr val="000000">
                    <a:hueOff val="0"/>
                    <a:satOff val="0"/>
                    <a:lumOff val="0"/>
                    <a:alphaOff val="0"/>
                  </a:srgbClr>
                </a:solidFill>
                <a:latin typeface="Montserrat" panose="00000500000000000000" pitchFamily="2" charset="0"/>
              </a:rPr>
              <a:t>RAN2/3/4 SI start in Sep 2025 until June 2027</a:t>
            </a:r>
          </a:p>
        </p:txBody>
      </p:sp>
      <p:sp>
        <p:nvSpPr>
          <p:cNvPr id="11" name="Title 1">
            <a:extLst>
              <a:ext uri="{FF2B5EF4-FFF2-40B4-BE49-F238E27FC236}">
                <a16:creationId xmlns:a16="http://schemas.microsoft.com/office/drawing/2014/main" id="{6998BD58-474F-7DB3-A84D-F1CD9450FAC3}"/>
              </a:ext>
            </a:extLst>
          </p:cNvPr>
          <p:cNvSpPr txBox="1">
            <a:spLocks/>
          </p:cNvSpPr>
          <p:nvPr/>
        </p:nvSpPr>
        <p:spPr>
          <a:xfrm>
            <a:off x="2803057" y="336680"/>
            <a:ext cx="7365470" cy="7834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marL="0" marR="0" indent="0" algn="l" defTabSz="609600" eaLnBrk="1" latinLnBrk="0" hangingPunct="1">
              <a:lnSpc>
                <a:spcPct val="90000"/>
              </a:lnSpc>
              <a:spcBef>
                <a:spcPts val="0"/>
              </a:spcBef>
              <a:spcAft>
                <a:spcPts val="0"/>
              </a:spcAft>
              <a:buClrTx/>
              <a:buSzTx/>
              <a:buFontTx/>
              <a:buNone/>
              <a:tabLst/>
              <a:defRPr sz="4000" b="0" i="0" u="none" strike="noStrike" cap="none" spc="0" baseline="0">
                <a:solidFill>
                  <a:srgbClr val="525252"/>
                </a:solidFill>
                <a:uFillTx/>
                <a:latin typeface="Intel Clear Light" panose="020B0404020203020204" pitchFamily="34" charset="0"/>
                <a:ea typeface="Intel Clear Light" panose="020B0404020203020204" pitchFamily="34" charset="0"/>
                <a:cs typeface="Intel Clear Light" panose="020B0404020203020204" pitchFamily="34" charset="0"/>
                <a:sym typeface="Helvetica"/>
              </a:defRPr>
            </a:lvl1pPr>
            <a:lvl2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2pPr>
            <a:lvl3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3pPr>
            <a:lvl4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4pPr>
            <a:lvl5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5pPr>
            <a:lvl6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6pPr>
            <a:lvl7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7pPr>
            <a:lvl8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8pPr>
            <a:lvl9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9pPr>
          </a:lstStyle>
          <a:p>
            <a:pPr marL="0" marR="0" lvl="0" indent="0" defTabSz="609600" eaLnBrk="0" fontAlgn="base" latinLnBrk="0" hangingPunct="0">
              <a:lnSpc>
                <a:spcPct val="90000"/>
              </a:lnSpc>
              <a:spcBef>
                <a:spcPct val="0"/>
              </a:spcBef>
              <a:spcAft>
                <a:spcPct val="0"/>
              </a:spcAft>
              <a:buClrTx/>
              <a:buSzTx/>
              <a:buFontTx/>
              <a:buNone/>
              <a:tabLst/>
              <a:defRPr/>
            </a:pPr>
            <a:r>
              <a:rPr lang="en-GB" sz="3469" dirty="0">
                <a:solidFill>
                  <a:srgbClr val="C00000"/>
                </a:solidFill>
                <a:latin typeface="Montserrat" panose="00000500000000000000" pitchFamily="2" charset="0"/>
                <a:ea typeface="+mj-ea"/>
                <a:cs typeface="+mj-cs"/>
              </a:rPr>
              <a:t>Release 20: 6G Study Item (SI)</a:t>
            </a:r>
          </a:p>
        </p:txBody>
      </p:sp>
      <p:sp>
        <p:nvSpPr>
          <p:cNvPr id="2" name="Freeform: Shape 1">
            <a:extLst>
              <a:ext uri="{FF2B5EF4-FFF2-40B4-BE49-F238E27FC236}">
                <a16:creationId xmlns:a16="http://schemas.microsoft.com/office/drawing/2014/main" id="{005F038B-7232-0572-A3C8-EA3F37DB95C6}"/>
              </a:ext>
            </a:extLst>
          </p:cNvPr>
          <p:cNvSpPr/>
          <p:nvPr/>
        </p:nvSpPr>
        <p:spPr>
          <a:xfrm>
            <a:off x="296228" y="1436955"/>
            <a:ext cx="3506161" cy="633600"/>
          </a:xfrm>
          <a:custGeom>
            <a:avLst/>
            <a:gdLst>
              <a:gd name="connsiteX0" fmla="*/ 0 w 5145230"/>
              <a:gd name="connsiteY0" fmla="*/ 0 h 633600"/>
              <a:gd name="connsiteX1" fmla="*/ 5145230 w 5145230"/>
              <a:gd name="connsiteY1" fmla="*/ 0 h 633600"/>
              <a:gd name="connsiteX2" fmla="*/ 5145230 w 5145230"/>
              <a:gd name="connsiteY2" fmla="*/ 633600 h 633600"/>
              <a:gd name="connsiteX3" fmla="*/ 0 w 5145230"/>
              <a:gd name="connsiteY3" fmla="*/ 633600 h 633600"/>
              <a:gd name="connsiteX4" fmla="*/ 0 w 5145230"/>
              <a:gd name="connsiteY4" fmla="*/ 0 h 633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5230" h="633600">
                <a:moveTo>
                  <a:pt x="0" y="0"/>
                </a:moveTo>
                <a:lnTo>
                  <a:pt x="5145230" y="0"/>
                </a:lnTo>
                <a:lnTo>
                  <a:pt x="5145230" y="633600"/>
                </a:lnTo>
                <a:lnTo>
                  <a:pt x="0" y="633600"/>
                </a:lnTo>
                <a:lnTo>
                  <a:pt x="0" y="0"/>
                </a:lnTo>
                <a:close/>
              </a:path>
            </a:pathLst>
          </a:custGeom>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56464" tIns="89408" rIns="156464" bIns="89408" numCol="1" spcCol="1270" anchor="ctr" anchorCtr="0">
            <a:noAutofit/>
          </a:bodyPr>
          <a:lstStyle/>
          <a:p>
            <a:pPr marL="0" lvl="0" indent="0" algn="ctr" defTabSz="977900">
              <a:lnSpc>
                <a:spcPct val="90000"/>
              </a:lnSpc>
              <a:spcBef>
                <a:spcPct val="0"/>
              </a:spcBef>
              <a:spcAft>
                <a:spcPct val="35000"/>
              </a:spcAft>
              <a:buNone/>
            </a:pPr>
            <a:r>
              <a:rPr lang="en-US" b="1" kern="1200" dirty="0">
                <a:latin typeface="Montserrat" panose="00000500000000000000" pitchFamily="2" charset="0"/>
              </a:rPr>
              <a:t>6G Study Item(s) – TSG SA</a:t>
            </a:r>
            <a:endParaRPr lang="en-US" kern="1200" dirty="0">
              <a:latin typeface="Montserrat" panose="00000500000000000000" pitchFamily="2" charset="0"/>
            </a:endParaRPr>
          </a:p>
        </p:txBody>
      </p:sp>
      <p:sp>
        <p:nvSpPr>
          <p:cNvPr id="6" name="Freeform: Shape 5">
            <a:extLst>
              <a:ext uri="{FF2B5EF4-FFF2-40B4-BE49-F238E27FC236}">
                <a16:creationId xmlns:a16="http://schemas.microsoft.com/office/drawing/2014/main" id="{9052EF04-0B9D-C091-5771-069C241AB292}"/>
              </a:ext>
            </a:extLst>
          </p:cNvPr>
          <p:cNvSpPr/>
          <p:nvPr/>
        </p:nvSpPr>
        <p:spPr>
          <a:xfrm>
            <a:off x="296228" y="2085003"/>
            <a:ext cx="3506161" cy="4186536"/>
          </a:xfrm>
          <a:custGeom>
            <a:avLst/>
            <a:gdLst>
              <a:gd name="connsiteX0" fmla="*/ 0 w 5145230"/>
              <a:gd name="connsiteY0" fmla="*/ 0 h 4234848"/>
              <a:gd name="connsiteX1" fmla="*/ 5145230 w 5145230"/>
              <a:gd name="connsiteY1" fmla="*/ 0 h 4234848"/>
              <a:gd name="connsiteX2" fmla="*/ 5145230 w 5145230"/>
              <a:gd name="connsiteY2" fmla="*/ 4234848 h 4234848"/>
              <a:gd name="connsiteX3" fmla="*/ 0 w 5145230"/>
              <a:gd name="connsiteY3" fmla="*/ 4234848 h 4234848"/>
              <a:gd name="connsiteX4" fmla="*/ 0 w 5145230"/>
              <a:gd name="connsiteY4" fmla="*/ 0 h 4234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5230" h="4234848">
                <a:moveTo>
                  <a:pt x="0" y="0"/>
                </a:moveTo>
                <a:lnTo>
                  <a:pt x="5145230" y="0"/>
                </a:lnTo>
                <a:lnTo>
                  <a:pt x="5145230" y="4234848"/>
                </a:lnTo>
                <a:lnTo>
                  <a:pt x="0" y="4234848"/>
                </a:lnTo>
                <a:lnTo>
                  <a:pt x="0" y="0"/>
                </a:lnTo>
                <a:close/>
              </a:path>
            </a:pathLst>
          </a:custGeom>
        </p:spPr>
        <p:style>
          <a:lnRef idx="2">
            <a:schemeClr val="accent2">
              <a:alpha val="90000"/>
              <a:tint val="40000"/>
              <a:hueOff val="0"/>
              <a:satOff val="0"/>
              <a:lumOff val="0"/>
              <a:alphaOff val="0"/>
            </a:schemeClr>
          </a:lnRef>
          <a:fillRef idx="1">
            <a:schemeClr val="accent2">
              <a:alpha val="90000"/>
              <a:tint val="40000"/>
              <a:hueOff val="0"/>
              <a:satOff val="0"/>
              <a:lumOff val="0"/>
              <a:alphaOff val="0"/>
            </a:schemeClr>
          </a:fillRef>
          <a:effectRef idx="0">
            <a:schemeClr val="accent2">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06680" tIns="106680" rIns="142240" bIns="160020" numCol="1" spcCol="1270" anchor="t" anchorCtr="0">
            <a:noAutofit/>
          </a:bodyPr>
          <a:lstStyle/>
          <a:p>
            <a:pPr marL="228600" lvl="1" indent="-228600" defTabSz="889000">
              <a:lnSpc>
                <a:spcPct val="90000"/>
              </a:lnSpc>
              <a:spcBef>
                <a:spcPct val="0"/>
              </a:spcBef>
              <a:spcAft>
                <a:spcPct val="15000"/>
              </a:spcAft>
              <a:buFont typeface="Arial" panose="020B0604020202020204" pitchFamily="34" charset="0"/>
              <a:buChar char="•"/>
            </a:pPr>
            <a:r>
              <a:rPr lang="en-US" sz="1400" b="1" dirty="0">
                <a:latin typeface="Montserrat" panose="00000500000000000000" pitchFamily="2" charset="0"/>
              </a:rPr>
              <a:t>SA SI Approval</a:t>
            </a:r>
          </a:p>
          <a:p>
            <a:pPr marL="342900" lvl="2" indent="-171450" algn="l" defTabSz="711200">
              <a:lnSpc>
                <a:spcPct val="90000"/>
              </a:lnSpc>
              <a:spcBef>
                <a:spcPct val="0"/>
              </a:spcBef>
              <a:spcAft>
                <a:spcPts val="600"/>
              </a:spcAft>
              <a:buChar char="•"/>
            </a:pPr>
            <a:r>
              <a:rPr lang="nb-NO" sz="1200" kern="1200" dirty="0">
                <a:solidFill>
                  <a:srgbClr val="000000">
                    <a:hueOff val="0"/>
                    <a:satOff val="0"/>
                    <a:lumOff val="0"/>
                    <a:alphaOff val="0"/>
                  </a:srgbClr>
                </a:solidFill>
                <a:latin typeface="Montserrat" panose="00000500000000000000" pitchFamily="2" charset="0"/>
                <a:ea typeface="Helvetica Neue"/>
                <a:cs typeface="Helvetica Neue"/>
              </a:rPr>
              <a:t>SA1 SI approval: TSG#105 (Sept 2024)</a:t>
            </a:r>
            <a:endParaRPr lang="en-US" sz="1200" kern="1200" dirty="0">
              <a:solidFill>
                <a:srgbClr val="000000">
                  <a:hueOff val="0"/>
                  <a:satOff val="0"/>
                  <a:lumOff val="0"/>
                  <a:alphaOff val="0"/>
                </a:srgbClr>
              </a:solidFill>
              <a:latin typeface="Montserrat" panose="00000500000000000000" pitchFamily="2" charset="0"/>
              <a:ea typeface="Helvetica Neue"/>
              <a:cs typeface="Helvetica Neue"/>
            </a:endParaRPr>
          </a:p>
          <a:p>
            <a:pPr marL="342900" lvl="2" indent="-171450" algn="l" defTabSz="711200">
              <a:lnSpc>
                <a:spcPct val="90000"/>
              </a:lnSpc>
              <a:spcBef>
                <a:spcPct val="0"/>
              </a:spcBef>
              <a:spcAft>
                <a:spcPts val="600"/>
              </a:spcAft>
              <a:buChar char="•"/>
            </a:pPr>
            <a:r>
              <a:rPr lang="nb-NO" sz="1200" kern="1200" dirty="0">
                <a:solidFill>
                  <a:srgbClr val="000000">
                    <a:hueOff val="0"/>
                    <a:satOff val="0"/>
                    <a:lumOff val="0"/>
                    <a:alphaOff val="0"/>
                  </a:srgbClr>
                </a:solidFill>
                <a:latin typeface="Montserrat" panose="00000500000000000000" pitchFamily="2" charset="0"/>
                <a:ea typeface="Helvetica Neue"/>
                <a:cs typeface="Helvetica Neue"/>
              </a:rPr>
              <a:t>SA2 SI approval: TSG#108 (Jun 2025) </a:t>
            </a:r>
            <a:endParaRPr lang="en-US" sz="1200" kern="1200" dirty="0">
              <a:solidFill>
                <a:srgbClr val="000000">
                  <a:hueOff val="0"/>
                  <a:satOff val="0"/>
                  <a:lumOff val="0"/>
                  <a:alphaOff val="0"/>
                </a:srgbClr>
              </a:solidFill>
              <a:latin typeface="Montserrat" panose="00000500000000000000" pitchFamily="2" charset="0"/>
              <a:ea typeface="Helvetica Neue"/>
              <a:cs typeface="Helvetica Neue"/>
            </a:endParaRPr>
          </a:p>
          <a:p>
            <a:pPr marL="342900" lvl="2" indent="-171450" algn="l" defTabSz="711200">
              <a:lnSpc>
                <a:spcPct val="90000"/>
              </a:lnSpc>
              <a:spcBef>
                <a:spcPct val="0"/>
              </a:spcBef>
              <a:spcAft>
                <a:spcPts val="1200"/>
              </a:spcAft>
              <a:buChar char="•"/>
            </a:pPr>
            <a:r>
              <a:rPr lang="en-US" sz="1200" kern="1200" dirty="0">
                <a:solidFill>
                  <a:srgbClr val="000000">
                    <a:hueOff val="0"/>
                    <a:satOff val="0"/>
                    <a:lumOff val="0"/>
                    <a:alphaOff val="0"/>
                  </a:srgbClr>
                </a:solidFill>
                <a:latin typeface="Montserrat" panose="00000500000000000000" pitchFamily="2" charset="0"/>
                <a:ea typeface="Helvetica Neue"/>
                <a:cs typeface="Helvetica Neue"/>
              </a:rPr>
              <a:t>Other SA WG (SA3, SA4, SA5, SA6) SI approval: TBD at future TSG meeting</a:t>
            </a:r>
          </a:p>
          <a:p>
            <a:pPr marL="228600" lvl="1" indent="-228600" defTabSz="889000">
              <a:lnSpc>
                <a:spcPct val="90000"/>
              </a:lnSpc>
              <a:spcBef>
                <a:spcPct val="0"/>
              </a:spcBef>
              <a:spcAft>
                <a:spcPct val="15000"/>
              </a:spcAft>
              <a:buFont typeface="Arial" panose="020B0604020202020204" pitchFamily="34" charset="0"/>
              <a:buChar char="•"/>
            </a:pPr>
            <a:r>
              <a:rPr lang="en-US" sz="1400" b="1" dirty="0">
                <a:latin typeface="Montserrat" panose="00000500000000000000" pitchFamily="2" charset="0"/>
              </a:rPr>
              <a:t>SA SI completion (18/21 months)</a:t>
            </a:r>
          </a:p>
          <a:p>
            <a:pPr marL="342900" lvl="2" indent="-171450" defTabSz="711200">
              <a:lnSpc>
                <a:spcPct val="90000"/>
              </a:lnSpc>
              <a:spcBef>
                <a:spcPct val="0"/>
              </a:spcBef>
              <a:spcAft>
                <a:spcPts val="600"/>
              </a:spcAft>
              <a:buChar char="•"/>
            </a:pPr>
            <a:r>
              <a:rPr lang="en-US" sz="1200" dirty="0">
                <a:solidFill>
                  <a:srgbClr val="000000">
                    <a:hueOff val="0"/>
                    <a:satOff val="0"/>
                    <a:lumOff val="0"/>
                    <a:alphaOff val="0"/>
                  </a:srgbClr>
                </a:solidFill>
                <a:latin typeface="Montserrat" panose="00000500000000000000" pitchFamily="2" charset="0"/>
              </a:rPr>
              <a:t>SA1 6G SI completion: Mar 2026</a:t>
            </a:r>
          </a:p>
          <a:p>
            <a:pPr marL="342900" lvl="2" indent="-171450" defTabSz="711200">
              <a:lnSpc>
                <a:spcPct val="90000"/>
              </a:lnSpc>
              <a:spcBef>
                <a:spcPct val="0"/>
              </a:spcBef>
              <a:spcAft>
                <a:spcPts val="600"/>
              </a:spcAft>
              <a:buChar char="•"/>
            </a:pPr>
            <a:r>
              <a:rPr lang="en-US" sz="1200" dirty="0">
                <a:solidFill>
                  <a:srgbClr val="000000">
                    <a:hueOff val="0"/>
                    <a:satOff val="0"/>
                    <a:lumOff val="0"/>
                    <a:alphaOff val="0"/>
                  </a:srgbClr>
                </a:solidFill>
                <a:latin typeface="Montserrat" panose="00000500000000000000" pitchFamily="2" charset="0"/>
              </a:rPr>
              <a:t>SA2 6G SI completion: Dec 2026 or Mar 2027 (To be confirmed at future TSG meeting)</a:t>
            </a:r>
          </a:p>
          <a:p>
            <a:pPr marL="228600" lvl="1" indent="-228600" algn="l" defTabSz="889000">
              <a:lnSpc>
                <a:spcPct val="90000"/>
              </a:lnSpc>
              <a:spcBef>
                <a:spcPct val="0"/>
              </a:spcBef>
              <a:spcAft>
                <a:spcPct val="15000"/>
              </a:spcAft>
              <a:buChar char="•"/>
            </a:pPr>
            <a:endParaRPr lang="en-US" sz="1200" kern="1200" dirty="0">
              <a:solidFill>
                <a:srgbClr val="000000">
                  <a:hueOff val="0"/>
                  <a:satOff val="0"/>
                  <a:lumOff val="0"/>
                  <a:alphaOff val="0"/>
                </a:srgbClr>
              </a:solidFill>
              <a:latin typeface="Montserrat" panose="00000500000000000000" pitchFamily="2" charset="0"/>
              <a:ea typeface="Helvetica Neue"/>
              <a:cs typeface="Helvetica Neue"/>
            </a:endParaRPr>
          </a:p>
        </p:txBody>
      </p:sp>
      <p:sp>
        <p:nvSpPr>
          <p:cNvPr id="8" name="Freeform: Shape 7">
            <a:extLst>
              <a:ext uri="{FF2B5EF4-FFF2-40B4-BE49-F238E27FC236}">
                <a16:creationId xmlns:a16="http://schemas.microsoft.com/office/drawing/2014/main" id="{D77D61C9-AC79-B3C5-530C-50F48DCA8BB7}"/>
              </a:ext>
            </a:extLst>
          </p:cNvPr>
          <p:cNvSpPr/>
          <p:nvPr/>
        </p:nvSpPr>
        <p:spPr>
          <a:xfrm>
            <a:off x="8373410" y="1477776"/>
            <a:ext cx="3493546" cy="633600"/>
          </a:xfrm>
          <a:custGeom>
            <a:avLst/>
            <a:gdLst>
              <a:gd name="connsiteX0" fmla="*/ 0 w 5145230"/>
              <a:gd name="connsiteY0" fmla="*/ 0 h 633600"/>
              <a:gd name="connsiteX1" fmla="*/ 5145230 w 5145230"/>
              <a:gd name="connsiteY1" fmla="*/ 0 h 633600"/>
              <a:gd name="connsiteX2" fmla="*/ 5145230 w 5145230"/>
              <a:gd name="connsiteY2" fmla="*/ 633600 h 633600"/>
              <a:gd name="connsiteX3" fmla="*/ 0 w 5145230"/>
              <a:gd name="connsiteY3" fmla="*/ 633600 h 633600"/>
              <a:gd name="connsiteX4" fmla="*/ 0 w 5145230"/>
              <a:gd name="connsiteY4" fmla="*/ 0 h 633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5230" h="633600">
                <a:moveTo>
                  <a:pt x="0" y="0"/>
                </a:moveTo>
                <a:lnTo>
                  <a:pt x="5145230" y="0"/>
                </a:lnTo>
                <a:lnTo>
                  <a:pt x="5145230" y="633600"/>
                </a:lnTo>
                <a:lnTo>
                  <a:pt x="0" y="633600"/>
                </a:lnTo>
                <a:lnTo>
                  <a:pt x="0" y="0"/>
                </a:lnTo>
                <a:close/>
              </a:path>
            </a:pathLst>
          </a:custGeom>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56464" tIns="89408" rIns="156464" bIns="89408" numCol="1" spcCol="1270" anchor="ctr" anchorCtr="0">
            <a:noAutofit/>
          </a:bodyPr>
          <a:lstStyle/>
          <a:p>
            <a:pPr marL="0" lvl="0" indent="0" algn="ctr" defTabSz="977900">
              <a:lnSpc>
                <a:spcPct val="90000"/>
              </a:lnSpc>
              <a:spcBef>
                <a:spcPct val="0"/>
              </a:spcBef>
              <a:spcAft>
                <a:spcPct val="35000"/>
              </a:spcAft>
              <a:buNone/>
            </a:pPr>
            <a:r>
              <a:rPr lang="en-US" b="1" kern="1200" dirty="0">
                <a:latin typeface="Montserrat" panose="00000500000000000000" pitchFamily="2" charset="0"/>
              </a:rPr>
              <a:t>6G Study Item(s) – TSG CT</a:t>
            </a:r>
            <a:endParaRPr lang="en-US" kern="1200" dirty="0">
              <a:latin typeface="Montserrat" panose="00000500000000000000" pitchFamily="2" charset="0"/>
            </a:endParaRPr>
          </a:p>
        </p:txBody>
      </p:sp>
      <p:sp>
        <p:nvSpPr>
          <p:cNvPr id="9" name="Freeform: Shape 8">
            <a:extLst>
              <a:ext uri="{FF2B5EF4-FFF2-40B4-BE49-F238E27FC236}">
                <a16:creationId xmlns:a16="http://schemas.microsoft.com/office/drawing/2014/main" id="{1517CF38-41A8-6E70-0803-A02DBEA15D67}"/>
              </a:ext>
            </a:extLst>
          </p:cNvPr>
          <p:cNvSpPr/>
          <p:nvPr/>
        </p:nvSpPr>
        <p:spPr>
          <a:xfrm>
            <a:off x="8378163" y="2109162"/>
            <a:ext cx="3484040" cy="4145715"/>
          </a:xfrm>
          <a:custGeom>
            <a:avLst/>
            <a:gdLst>
              <a:gd name="connsiteX0" fmla="*/ 0 w 5145230"/>
              <a:gd name="connsiteY0" fmla="*/ 0 h 4234848"/>
              <a:gd name="connsiteX1" fmla="*/ 5145230 w 5145230"/>
              <a:gd name="connsiteY1" fmla="*/ 0 h 4234848"/>
              <a:gd name="connsiteX2" fmla="*/ 5145230 w 5145230"/>
              <a:gd name="connsiteY2" fmla="*/ 4234848 h 4234848"/>
              <a:gd name="connsiteX3" fmla="*/ 0 w 5145230"/>
              <a:gd name="connsiteY3" fmla="*/ 4234848 h 4234848"/>
              <a:gd name="connsiteX4" fmla="*/ 0 w 5145230"/>
              <a:gd name="connsiteY4" fmla="*/ 0 h 4234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5230" h="4234848">
                <a:moveTo>
                  <a:pt x="0" y="0"/>
                </a:moveTo>
                <a:lnTo>
                  <a:pt x="5145230" y="0"/>
                </a:lnTo>
                <a:lnTo>
                  <a:pt x="5145230" y="4234848"/>
                </a:lnTo>
                <a:lnTo>
                  <a:pt x="0" y="4234848"/>
                </a:lnTo>
                <a:lnTo>
                  <a:pt x="0" y="0"/>
                </a:lnTo>
                <a:close/>
              </a:path>
            </a:pathLst>
          </a:custGeom>
        </p:spPr>
        <p:style>
          <a:lnRef idx="2">
            <a:schemeClr val="accent2">
              <a:alpha val="90000"/>
              <a:tint val="40000"/>
              <a:hueOff val="0"/>
              <a:satOff val="0"/>
              <a:lumOff val="0"/>
              <a:alphaOff val="0"/>
            </a:schemeClr>
          </a:lnRef>
          <a:fillRef idx="1">
            <a:schemeClr val="accent2">
              <a:alpha val="90000"/>
              <a:tint val="40000"/>
              <a:hueOff val="0"/>
              <a:satOff val="0"/>
              <a:lumOff val="0"/>
              <a:alphaOff val="0"/>
            </a:schemeClr>
          </a:fillRef>
          <a:effectRef idx="0">
            <a:schemeClr val="accent2">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06680" tIns="106680" rIns="142240" bIns="160020" numCol="1" spcCol="1270" anchor="t" anchorCtr="0">
            <a:noAutofit/>
          </a:bodyPr>
          <a:lstStyle/>
          <a:p>
            <a:pPr marL="228600" lvl="1" indent="-228600" defTabSz="889000">
              <a:lnSpc>
                <a:spcPct val="90000"/>
              </a:lnSpc>
              <a:spcBef>
                <a:spcPct val="0"/>
              </a:spcBef>
              <a:spcAft>
                <a:spcPct val="15000"/>
              </a:spcAft>
              <a:buFont typeface="Arial" panose="020B0604020202020204" pitchFamily="34" charset="0"/>
              <a:buChar char="•"/>
            </a:pPr>
            <a:r>
              <a:rPr lang="en-US" sz="1400" b="1" dirty="0">
                <a:latin typeface="Montserrat" panose="00000500000000000000" pitchFamily="2" charset="0"/>
              </a:rPr>
              <a:t>CT WGs: at least 9 months</a:t>
            </a:r>
          </a:p>
          <a:p>
            <a:pPr marL="342900" lvl="2" indent="-171450" defTabSz="711200">
              <a:lnSpc>
                <a:spcPct val="90000"/>
              </a:lnSpc>
              <a:spcBef>
                <a:spcPct val="0"/>
              </a:spcBef>
              <a:spcAft>
                <a:spcPts val="600"/>
              </a:spcAft>
              <a:buFont typeface="Arial" panose="020B0604020202020204" pitchFamily="34" charset="0"/>
              <a:buChar char="•"/>
            </a:pPr>
            <a:r>
              <a:rPr lang="en-US" sz="1200" dirty="0">
                <a:solidFill>
                  <a:srgbClr val="000000">
                    <a:hueOff val="0"/>
                    <a:satOff val="0"/>
                    <a:lumOff val="0"/>
                    <a:alphaOff val="0"/>
                  </a:srgbClr>
                </a:solidFill>
                <a:latin typeface="Montserrat" panose="00000500000000000000" pitchFamily="2" charset="0"/>
              </a:rPr>
              <a:t>Discussion on 6G studies will start in Q4 2025 in CT</a:t>
            </a:r>
          </a:p>
          <a:p>
            <a:pPr marL="342900" lvl="2" indent="-171450" defTabSz="711200">
              <a:lnSpc>
                <a:spcPct val="90000"/>
              </a:lnSpc>
              <a:spcBef>
                <a:spcPct val="0"/>
              </a:spcBef>
              <a:spcAft>
                <a:spcPts val="600"/>
              </a:spcAft>
              <a:buFont typeface="Arial" panose="020B0604020202020204" pitchFamily="34" charset="0"/>
              <a:buChar char="•"/>
            </a:pPr>
            <a:r>
              <a:rPr lang="en-US" sz="1200" dirty="0">
                <a:solidFill>
                  <a:srgbClr val="000000">
                    <a:hueOff val="0"/>
                    <a:satOff val="0"/>
                    <a:lumOff val="0"/>
                    <a:alphaOff val="0"/>
                  </a:srgbClr>
                </a:solidFill>
                <a:latin typeface="Montserrat" panose="00000500000000000000" pitchFamily="2" charset="0"/>
              </a:rPr>
              <a:t>CT WG 6G SI is expected to be approved in Mar 2026 (or Dec 2025).</a:t>
            </a:r>
          </a:p>
          <a:p>
            <a:pPr marL="228600" lvl="1" indent="-228600" algn="l" defTabSz="889000">
              <a:lnSpc>
                <a:spcPct val="90000"/>
              </a:lnSpc>
              <a:spcBef>
                <a:spcPct val="0"/>
              </a:spcBef>
              <a:spcAft>
                <a:spcPct val="15000"/>
              </a:spcAft>
              <a:buChar char="•"/>
            </a:pPr>
            <a:endParaRPr lang="en-US" sz="1200" kern="1200" dirty="0">
              <a:solidFill>
                <a:srgbClr val="000000">
                  <a:hueOff val="0"/>
                  <a:satOff val="0"/>
                  <a:lumOff val="0"/>
                  <a:alphaOff val="0"/>
                </a:srgbClr>
              </a:solidFill>
              <a:latin typeface="Montserrat" panose="00000500000000000000" pitchFamily="2" charset="0"/>
              <a:ea typeface="Helvetica Neue"/>
              <a:cs typeface="Helvetica Neue"/>
            </a:endParaRPr>
          </a:p>
        </p:txBody>
      </p:sp>
    </p:spTree>
    <p:extLst>
      <p:ext uri="{BB962C8B-B14F-4D97-AF65-F5344CB8AC3E}">
        <p14:creationId xmlns:p14="http://schemas.microsoft.com/office/powerpoint/2010/main" val="1066182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06439B3-9244-6B9E-105A-775C56CC7100}"/>
              </a:ext>
            </a:extLst>
          </p:cNvPr>
          <p:cNvSpPr txBox="1"/>
          <p:nvPr/>
        </p:nvSpPr>
        <p:spPr>
          <a:xfrm>
            <a:off x="328067" y="1147001"/>
            <a:ext cx="5527320" cy="5478423"/>
          </a:xfrm>
          <a:prstGeom prst="rect">
            <a:avLst/>
          </a:prstGeom>
          <a:noFill/>
        </p:spPr>
        <p:txBody>
          <a:bodyPr wrap="square" rtlCol="0">
            <a:spAutoFit/>
          </a:bodyPr>
          <a:lstStyle/>
          <a:p>
            <a:pPr marL="457200" indent="-457200">
              <a:spcAft>
                <a:spcPts val="600"/>
              </a:spcAft>
              <a:buBlip>
                <a:blip r:embed="rId2"/>
              </a:buBlip>
            </a:pPr>
            <a:r>
              <a:rPr lang="en-US" sz="1600" dirty="0"/>
              <a:t>3GPP Release 20 introduces a unique approach, dividing its focus into two key components: Rel-20_5GA for 5G-Advanced and Rel-20_6G for early 6G studies.</a:t>
            </a:r>
          </a:p>
          <a:p>
            <a:pPr marL="457200" indent="-457200">
              <a:spcAft>
                <a:spcPts val="600"/>
              </a:spcAft>
              <a:buBlip>
                <a:blip r:embed="rId2"/>
              </a:buBlip>
            </a:pPr>
            <a:r>
              <a:rPr lang="en-GB" sz="1600" dirty="0"/>
              <a:t>SA1 6G study on </a:t>
            </a:r>
            <a:r>
              <a:rPr lang="en-US" sz="1600" dirty="0"/>
              <a:t>use cases and service requirements was approved at </a:t>
            </a:r>
            <a:r>
              <a:rPr lang="en-GB" sz="1600" dirty="0"/>
              <a:t>TSG SA#105 (</a:t>
            </a:r>
            <a:r>
              <a:rPr lang="en-GB" sz="1600" b="1" dirty="0">
                <a:hlinkClick r:id="rId3"/>
              </a:rPr>
              <a:t>SP-241391</a:t>
            </a:r>
            <a:r>
              <a:rPr lang="en-GB" sz="1600" dirty="0"/>
              <a:t>). </a:t>
            </a:r>
            <a:r>
              <a:rPr lang="en-US" sz="1600" dirty="0"/>
              <a:t>The 6G RAN Study (part I: ITU focused) was approved at TSG RAN#106 (</a:t>
            </a:r>
            <a:r>
              <a:rPr lang="en-US" sz="1600" b="1" dirty="0">
                <a:hlinkClick r:id="rId4"/>
              </a:rPr>
              <a:t>RP‑24</a:t>
            </a:r>
            <a:r>
              <a:rPr lang="en-US" sz="1600" b="1" dirty="0">
                <a:hlinkClick r:id="rId5"/>
              </a:rPr>
              <a:t>3327</a:t>
            </a:r>
            <a:r>
              <a:rPr lang="en-US" sz="1600" b="1" dirty="0"/>
              <a:t>)</a:t>
            </a:r>
            <a:endParaRPr lang="en-US" sz="1600" dirty="0"/>
          </a:p>
          <a:p>
            <a:pPr marL="457200" indent="-457200">
              <a:spcAft>
                <a:spcPts val="600"/>
              </a:spcAft>
              <a:buBlip>
                <a:blip r:embed="rId2"/>
              </a:buBlip>
            </a:pPr>
            <a:r>
              <a:rPr lang="en-GB" sz="1600" dirty="0"/>
              <a:t>Technical studies on the </a:t>
            </a:r>
            <a:r>
              <a:rPr lang="en-US" sz="1600" dirty="0"/>
              <a:t>6G radio interface and 6G core network architecture within the RAN and SA Working Group </a:t>
            </a:r>
            <a:r>
              <a:rPr lang="en-GB" sz="1600" dirty="0"/>
              <a:t>to start in June 2025. </a:t>
            </a:r>
          </a:p>
          <a:p>
            <a:pPr marL="457200" indent="-457200">
              <a:spcAft>
                <a:spcPts val="600"/>
              </a:spcAft>
              <a:buBlip>
                <a:blip r:embed="rId2"/>
              </a:buBlip>
            </a:pPr>
            <a:r>
              <a:rPr lang="en-US" sz="1600" dirty="0">
                <a:effectLst/>
                <a:ea typeface="Calibri" panose="020F0502020204030204" pitchFamily="34" charset="0"/>
                <a:cs typeface="Times New Roman" panose="02020603050405020304" pitchFamily="18" charset="0"/>
              </a:rPr>
              <a:t>Release 21 will be the official start of normative 6G work and is expected to produce the first formal 6G technical specifications, aligning with IMT-2030 submission requirements. </a:t>
            </a:r>
          </a:p>
          <a:p>
            <a:pPr marL="457200" indent="-457200">
              <a:spcAft>
                <a:spcPts val="600"/>
              </a:spcAft>
              <a:buBlip>
                <a:blip r:embed="rId2"/>
              </a:buBlip>
            </a:pPr>
            <a:r>
              <a:rPr lang="en-US" sz="1600" dirty="0">
                <a:effectLst/>
                <a:ea typeface="Calibri" panose="020F0502020204030204" pitchFamily="34" charset="0"/>
                <a:cs typeface="Times New Roman" panose="02020603050405020304" pitchFamily="18" charset="0"/>
              </a:rPr>
              <a:t>The Release 21 timeline is expected to be finalized no later than June 2026, with ASN.1/</a:t>
            </a:r>
            <a:r>
              <a:rPr lang="en-US" sz="1600" dirty="0" err="1">
                <a:effectLst/>
                <a:ea typeface="Calibri" panose="020F0502020204030204" pitchFamily="34" charset="0"/>
                <a:cs typeface="Times New Roman" panose="02020603050405020304" pitchFamily="18" charset="0"/>
              </a:rPr>
              <a:t>OpenAPI</a:t>
            </a:r>
            <a:r>
              <a:rPr lang="en-US" sz="1600" dirty="0">
                <a:effectLst/>
                <a:ea typeface="Calibri" panose="020F0502020204030204" pitchFamily="34" charset="0"/>
                <a:cs typeface="Times New Roman" panose="02020603050405020304" pitchFamily="18" charset="0"/>
              </a:rPr>
              <a:t> freezes projected no earlier than March 2029.</a:t>
            </a:r>
          </a:p>
          <a:p>
            <a:pPr marL="457200" indent="-457200">
              <a:spcAft>
                <a:spcPts val="600"/>
              </a:spcAft>
              <a:buBlip>
                <a:blip r:embed="rId2"/>
              </a:buBlip>
            </a:pPr>
            <a:r>
              <a:rPr lang="en-US" sz="1600" dirty="0">
                <a:ea typeface="Calibri" panose="020F0502020204030204" pitchFamily="34" charset="0"/>
                <a:cs typeface="Times New Roman" panose="02020603050405020304" pitchFamily="18" charset="0"/>
              </a:rPr>
              <a:t>3GPP is contribution driven and active participation in relevant WGs is necessary to define the scope of 6G studies/work. </a:t>
            </a:r>
            <a:endParaRPr lang="en-GB" sz="1600" dirty="0">
              <a:ea typeface="Calibri" panose="020F0502020204030204" pitchFamily="34" charset="0"/>
              <a:cs typeface="Times New Roman" panose="02020603050405020304" pitchFamily="18" charset="0"/>
            </a:endParaRPr>
          </a:p>
        </p:txBody>
      </p:sp>
      <p:sp>
        <p:nvSpPr>
          <p:cNvPr id="3" name="Title 4">
            <a:extLst>
              <a:ext uri="{FF2B5EF4-FFF2-40B4-BE49-F238E27FC236}">
                <a16:creationId xmlns:a16="http://schemas.microsoft.com/office/drawing/2014/main" id="{97EDA1E6-31CC-1C1F-8075-0842DFA3D9C6}"/>
              </a:ext>
            </a:extLst>
          </p:cNvPr>
          <p:cNvSpPr txBox="1">
            <a:spLocks/>
          </p:cNvSpPr>
          <p:nvPr/>
        </p:nvSpPr>
        <p:spPr>
          <a:xfrm>
            <a:off x="1972234" y="232576"/>
            <a:ext cx="9852823" cy="814989"/>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GB" sz="3400" dirty="0">
                <a:solidFill>
                  <a:srgbClr val="C00000"/>
                </a:solidFill>
                <a:latin typeface="Montserrat" panose="00000500000000000000" pitchFamily="50" charset="0"/>
                <a:sym typeface="Helvetica"/>
              </a:rPr>
              <a:t>Summary of Next Steps Towards 6G</a:t>
            </a:r>
          </a:p>
        </p:txBody>
      </p:sp>
      <p:pic>
        <p:nvPicPr>
          <p:cNvPr id="5" name="Picture 4" descr="A diagram of a diagram&#10;&#10;Description automatically generated with medium confidence">
            <a:extLst>
              <a:ext uri="{FF2B5EF4-FFF2-40B4-BE49-F238E27FC236}">
                <a16:creationId xmlns:a16="http://schemas.microsoft.com/office/drawing/2014/main" id="{DA138F54-A9FF-B041-FC1E-D31BE516FDD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41295" y="2483799"/>
            <a:ext cx="6088736" cy="2593802"/>
          </a:xfrm>
          <a:prstGeom prst="rect">
            <a:avLst/>
          </a:prstGeom>
        </p:spPr>
      </p:pic>
    </p:spTree>
    <p:extLst>
      <p:ext uri="{BB962C8B-B14F-4D97-AF65-F5344CB8AC3E}">
        <p14:creationId xmlns:p14="http://schemas.microsoft.com/office/powerpoint/2010/main" val="19756076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B9B55C-A36E-7A55-D072-2F1CC2BF06F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15C9342-FED3-A969-4C5A-D5362FCD1F9A}"/>
              </a:ext>
            </a:extLst>
          </p:cNvPr>
          <p:cNvSpPr>
            <a:spLocks noGrp="1"/>
          </p:cNvSpPr>
          <p:nvPr>
            <p:ph type="title"/>
          </p:nvPr>
        </p:nvSpPr>
        <p:spPr>
          <a:xfrm>
            <a:off x="1795346" y="18255"/>
            <a:ext cx="9558454" cy="1325563"/>
          </a:xfrm>
        </p:spPr>
        <p:txBody>
          <a:bodyPr/>
          <a:lstStyle/>
          <a:p>
            <a:r>
              <a:rPr lang="en-US" dirty="0"/>
              <a:t>Outline</a:t>
            </a:r>
          </a:p>
        </p:txBody>
      </p:sp>
      <p:sp>
        <p:nvSpPr>
          <p:cNvPr id="3" name="Content Placeholder 2">
            <a:extLst>
              <a:ext uri="{FF2B5EF4-FFF2-40B4-BE49-F238E27FC236}">
                <a16:creationId xmlns:a16="http://schemas.microsoft.com/office/drawing/2014/main" id="{9E4CF0E2-E26D-9085-4646-CDA352CF290F}"/>
              </a:ext>
            </a:extLst>
          </p:cNvPr>
          <p:cNvSpPr>
            <a:spLocks noGrp="1"/>
          </p:cNvSpPr>
          <p:nvPr>
            <p:ph idx="1"/>
          </p:nvPr>
        </p:nvSpPr>
        <p:spPr>
          <a:xfrm>
            <a:off x="1094154" y="1825625"/>
            <a:ext cx="9644184" cy="4351338"/>
          </a:xfrm>
        </p:spPr>
        <p:txBody>
          <a:bodyPr>
            <a:normAutofit fontScale="92500" lnSpcReduction="20000"/>
          </a:bodyPr>
          <a:lstStyle/>
          <a:p>
            <a:pPr marL="569913" lvl="0" indent="-569913">
              <a:spcAft>
                <a:spcPts val="1200"/>
              </a:spcAft>
              <a:buFont typeface="+mj-lt"/>
              <a:buAutoNum type="arabicPeriod"/>
              <a:tabLst>
                <a:tab pos="569913" algn="l"/>
              </a:tabLst>
            </a:pPr>
            <a:r>
              <a:rPr lang="en-US" dirty="0">
                <a:effectLst/>
                <a:latin typeface="+mn-lt"/>
              </a:rPr>
              <a:t>3GPP Workshop on 6G – Introduction </a:t>
            </a:r>
          </a:p>
          <a:p>
            <a:pPr marL="569913" lvl="0" indent="-569913">
              <a:spcAft>
                <a:spcPts val="1200"/>
              </a:spcAft>
              <a:buFont typeface="+mj-lt"/>
              <a:buAutoNum type="arabicPeriod"/>
              <a:tabLst>
                <a:tab pos="569913" algn="l"/>
              </a:tabLst>
            </a:pPr>
            <a:r>
              <a:rPr lang="en-US" dirty="0">
                <a:effectLst/>
                <a:latin typeface="+mn-lt"/>
              </a:rPr>
              <a:t>6G Motivation (Why 6G?)</a:t>
            </a:r>
          </a:p>
          <a:p>
            <a:pPr marL="569913" indent="-569913">
              <a:spcAft>
                <a:spcPts val="1200"/>
              </a:spcAft>
              <a:buFont typeface="+mj-lt"/>
              <a:buAutoNum type="arabicPeriod"/>
              <a:tabLst>
                <a:tab pos="569913" algn="l"/>
              </a:tabLst>
            </a:pPr>
            <a:r>
              <a:rPr lang="en-US" dirty="0">
                <a:effectLst/>
                <a:latin typeface="+mn-lt"/>
              </a:rPr>
              <a:t>6G Goals </a:t>
            </a:r>
            <a:endParaRPr lang="en-US" dirty="0">
              <a:latin typeface="+mn-lt"/>
            </a:endParaRPr>
          </a:p>
          <a:p>
            <a:pPr marL="569913" lvl="0" indent="-569913">
              <a:spcAft>
                <a:spcPts val="1200"/>
              </a:spcAft>
              <a:buFont typeface="+mj-lt"/>
              <a:buAutoNum type="arabicPeriod" startAt="3"/>
              <a:tabLst>
                <a:tab pos="569913" algn="l"/>
              </a:tabLst>
            </a:pPr>
            <a:r>
              <a:rPr lang="en-US" dirty="0">
                <a:effectLst/>
                <a:latin typeface="+mn-lt"/>
              </a:rPr>
              <a:t>Lessons Leant from 5G</a:t>
            </a:r>
          </a:p>
          <a:p>
            <a:pPr marL="569913" lvl="0" indent="-569913">
              <a:spcAft>
                <a:spcPts val="1200"/>
              </a:spcAft>
              <a:buFont typeface="+mj-lt"/>
              <a:buAutoNum type="arabicPeriod" startAt="3"/>
              <a:tabLst>
                <a:tab pos="569913" algn="l"/>
              </a:tabLst>
            </a:pPr>
            <a:r>
              <a:rPr lang="en-US" dirty="0">
                <a:effectLst/>
                <a:latin typeface="+mn-lt"/>
              </a:rPr>
              <a:t>Potential 6G Technology Areas for 6G study</a:t>
            </a:r>
          </a:p>
          <a:p>
            <a:pPr marL="569913" lvl="0" indent="-569913">
              <a:spcAft>
                <a:spcPts val="1200"/>
              </a:spcAft>
              <a:buFont typeface="+mj-lt"/>
              <a:buAutoNum type="arabicPeriod" startAt="3"/>
              <a:tabLst>
                <a:tab pos="569913" algn="l"/>
              </a:tabLst>
            </a:pPr>
            <a:r>
              <a:rPr lang="en-US" dirty="0">
                <a:effectLst/>
                <a:latin typeface="+mn-lt"/>
              </a:rPr>
              <a:t>3GPP 6G Workplan/Timelines</a:t>
            </a:r>
          </a:p>
          <a:p>
            <a:pPr marL="569913" lvl="0" indent="-569913">
              <a:spcAft>
                <a:spcPts val="1200"/>
              </a:spcAft>
              <a:buFont typeface="+mj-lt"/>
              <a:buAutoNum type="arabicPeriod" startAt="3"/>
              <a:tabLst>
                <a:tab pos="569913" algn="l"/>
              </a:tabLst>
            </a:pPr>
            <a:r>
              <a:rPr lang="en-US" dirty="0">
                <a:effectLst/>
                <a:latin typeface="+mn-lt"/>
              </a:rPr>
              <a:t>Summary of Next Steps Towards 6G</a:t>
            </a:r>
          </a:p>
        </p:txBody>
      </p:sp>
    </p:spTree>
    <p:extLst>
      <p:ext uri="{BB962C8B-B14F-4D97-AF65-F5344CB8AC3E}">
        <p14:creationId xmlns:p14="http://schemas.microsoft.com/office/powerpoint/2010/main" val="8539349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group of people sitting at tables&#10;&#10;AI-generated content may be incorrect.">
            <a:extLst>
              <a:ext uri="{FF2B5EF4-FFF2-40B4-BE49-F238E27FC236}">
                <a16:creationId xmlns:a16="http://schemas.microsoft.com/office/drawing/2014/main" id="{45B98B82-8DBC-5F5E-7F3A-5B06A19215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1319919"/>
            <a:ext cx="5782235" cy="3126767"/>
          </a:xfrm>
          <a:prstGeom prst="rect">
            <a:avLst/>
          </a:prstGeom>
        </p:spPr>
      </p:pic>
      <p:sp>
        <p:nvSpPr>
          <p:cNvPr id="2" name="Title 1">
            <a:extLst>
              <a:ext uri="{FF2B5EF4-FFF2-40B4-BE49-F238E27FC236}">
                <a16:creationId xmlns:a16="http://schemas.microsoft.com/office/drawing/2014/main" id="{14745AC1-12B0-2944-257D-50E0F96DCC08}"/>
              </a:ext>
            </a:extLst>
          </p:cNvPr>
          <p:cNvSpPr>
            <a:spLocks noGrp="1"/>
          </p:cNvSpPr>
          <p:nvPr>
            <p:ph type="title"/>
          </p:nvPr>
        </p:nvSpPr>
        <p:spPr>
          <a:xfrm>
            <a:off x="134475" y="2305669"/>
            <a:ext cx="3137647" cy="787927"/>
          </a:xfrm>
        </p:spPr>
        <p:txBody>
          <a:bodyPr/>
          <a:lstStyle/>
          <a:p>
            <a:r>
              <a:rPr lang="en-GB" sz="3600" dirty="0">
                <a:solidFill>
                  <a:srgbClr val="C00000"/>
                </a:solidFill>
              </a:rPr>
              <a:t>Thank you!</a:t>
            </a:r>
          </a:p>
        </p:txBody>
      </p:sp>
      <p:sp>
        <p:nvSpPr>
          <p:cNvPr id="3" name="Text Placeholder 2">
            <a:extLst>
              <a:ext uri="{FF2B5EF4-FFF2-40B4-BE49-F238E27FC236}">
                <a16:creationId xmlns:a16="http://schemas.microsoft.com/office/drawing/2014/main" id="{C91C589A-1B85-57D8-BFB5-13C87A554C4D}"/>
              </a:ext>
            </a:extLst>
          </p:cNvPr>
          <p:cNvSpPr>
            <a:spLocks noGrp="1"/>
          </p:cNvSpPr>
          <p:nvPr>
            <p:ph type="body" idx="1"/>
          </p:nvPr>
        </p:nvSpPr>
        <p:spPr>
          <a:xfrm>
            <a:off x="514696" y="3225277"/>
            <a:ext cx="2258196" cy="787927"/>
          </a:xfrm>
          <a:ln>
            <a:noFill/>
          </a:ln>
        </p:spPr>
        <p:txBody>
          <a:bodyPr>
            <a:normAutofit/>
          </a:bodyPr>
          <a:lstStyle/>
          <a:p>
            <a:pPr algn="ctr"/>
            <a:r>
              <a:rPr lang="en-GB" dirty="0">
                <a:solidFill>
                  <a:schemeClr val="tx1"/>
                </a:solidFill>
              </a:rPr>
              <a:t>www.3gpp.org</a:t>
            </a:r>
          </a:p>
          <a:p>
            <a:endParaRPr lang="en-GB" dirty="0">
              <a:solidFill>
                <a:schemeClr val="bg1"/>
              </a:solidFill>
            </a:endParaRPr>
          </a:p>
        </p:txBody>
      </p:sp>
      <p:pic>
        <p:nvPicPr>
          <p:cNvPr id="12" name="Picture 11">
            <a:extLst>
              <a:ext uri="{FF2B5EF4-FFF2-40B4-BE49-F238E27FC236}">
                <a16:creationId xmlns:a16="http://schemas.microsoft.com/office/drawing/2014/main" id="{2D84202B-53BD-560D-7F77-3F1FA954CD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059156"/>
            <a:ext cx="12192000" cy="1419281"/>
          </a:xfrm>
          <a:prstGeom prst="rect">
            <a:avLst/>
          </a:prstGeom>
        </p:spPr>
      </p:pic>
      <p:pic>
        <p:nvPicPr>
          <p:cNvPr id="14" name="Picture 13" descr="A group of men standing in front of a large sign&#10;&#10;AI-generated content may be incorrect.">
            <a:extLst>
              <a:ext uri="{FF2B5EF4-FFF2-40B4-BE49-F238E27FC236}">
                <a16:creationId xmlns:a16="http://schemas.microsoft.com/office/drawing/2014/main" id="{829087EC-462A-AEA8-F9A5-0A1AB2E62A6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59898" y="909558"/>
            <a:ext cx="2258196" cy="4022413"/>
          </a:xfrm>
          <a:prstGeom prst="rect">
            <a:avLst/>
          </a:prstGeom>
        </p:spPr>
      </p:pic>
    </p:spTree>
    <p:extLst>
      <p:ext uri="{BB962C8B-B14F-4D97-AF65-F5344CB8AC3E}">
        <p14:creationId xmlns:p14="http://schemas.microsoft.com/office/powerpoint/2010/main" val="12339912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5A9D7629-D95A-ECF0-F482-F306FF15E599}"/>
              </a:ext>
            </a:extLst>
          </p:cNvPr>
          <p:cNvSpPr/>
          <p:nvPr/>
        </p:nvSpPr>
        <p:spPr>
          <a:xfrm>
            <a:off x="816708" y="1777670"/>
            <a:ext cx="4144107" cy="3730645"/>
          </a:xfrm>
          <a:prstGeom prst="round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B49AD79-4F9E-7E46-9060-6A3A27BA0ABC}"/>
              </a:ext>
            </a:extLst>
          </p:cNvPr>
          <p:cNvSpPr>
            <a:spLocks noGrp="1"/>
          </p:cNvSpPr>
          <p:nvPr>
            <p:ph type="title"/>
          </p:nvPr>
        </p:nvSpPr>
        <p:spPr>
          <a:xfrm>
            <a:off x="1974079" y="18256"/>
            <a:ext cx="8383259" cy="1084152"/>
          </a:xfrm>
        </p:spPr>
        <p:txBody>
          <a:bodyPr>
            <a:noAutofit/>
          </a:bodyPr>
          <a:lstStyle/>
          <a:p>
            <a:r>
              <a:rPr lang="en-GB" sz="3600">
                <a:solidFill>
                  <a:srgbClr val="C00000"/>
                </a:solidFill>
              </a:rPr>
              <a:t>3GPP Workshop on 6G</a:t>
            </a:r>
            <a:endParaRPr lang="en-GB" sz="3600" dirty="0">
              <a:solidFill>
                <a:srgbClr val="C00000"/>
              </a:solidFill>
            </a:endParaRPr>
          </a:p>
        </p:txBody>
      </p:sp>
      <p:sp>
        <p:nvSpPr>
          <p:cNvPr id="4" name="TextBox 3">
            <a:extLst>
              <a:ext uri="{FF2B5EF4-FFF2-40B4-BE49-F238E27FC236}">
                <a16:creationId xmlns:a16="http://schemas.microsoft.com/office/drawing/2014/main" id="{F52E4B69-AD98-0B79-CD1D-F0BB354CD039}"/>
              </a:ext>
            </a:extLst>
          </p:cNvPr>
          <p:cNvSpPr txBox="1"/>
          <p:nvPr/>
        </p:nvSpPr>
        <p:spPr>
          <a:xfrm>
            <a:off x="4130208" y="1279350"/>
            <a:ext cx="4544485" cy="369332"/>
          </a:xfrm>
          <a:prstGeom prst="rect">
            <a:avLst/>
          </a:prstGeom>
          <a:noFill/>
        </p:spPr>
        <p:txBody>
          <a:bodyPr wrap="square">
            <a:spAutoFit/>
          </a:bodyPr>
          <a:lstStyle/>
          <a:p>
            <a:pPr>
              <a:spcBef>
                <a:spcPts val="600"/>
              </a:spcBef>
            </a:pPr>
            <a:r>
              <a:rPr lang="en-GB" sz="1600" dirty="0">
                <a:solidFill>
                  <a:schemeClr val="bg2">
                    <a:lumMod val="75000"/>
                  </a:schemeClr>
                </a:solidFill>
                <a:latin typeface="Montserrat" panose="00000500000000000000" pitchFamily="50" charset="0"/>
                <a:ea typeface="+mj-ea"/>
                <a:cs typeface="+mj-cs"/>
                <a:sym typeface="Helvetica"/>
              </a:rPr>
              <a:t>Workshop Presentations: </a:t>
            </a:r>
            <a:r>
              <a:rPr lang="en-GB" sz="1800" b="1" dirty="0">
                <a:solidFill>
                  <a:srgbClr val="0070C0"/>
                </a:solidFill>
                <a:latin typeface="Montserrat" panose="00000500000000000000" pitchFamily="50" charset="0"/>
                <a:ea typeface="+mj-ea"/>
                <a:cs typeface="+mj-cs"/>
                <a:sym typeface="Helvetica"/>
                <a:hlinkClick r:id="rId2"/>
              </a:rPr>
              <a:t>Link</a:t>
            </a:r>
            <a:endParaRPr lang="en-US" sz="1800" b="1" dirty="0">
              <a:solidFill>
                <a:srgbClr val="0070C0"/>
              </a:solidFill>
            </a:endParaRPr>
          </a:p>
        </p:txBody>
      </p:sp>
      <p:sp>
        <p:nvSpPr>
          <p:cNvPr id="3" name="Content Placeholder 2">
            <a:extLst>
              <a:ext uri="{FF2B5EF4-FFF2-40B4-BE49-F238E27FC236}">
                <a16:creationId xmlns:a16="http://schemas.microsoft.com/office/drawing/2014/main" id="{627DC7A7-372E-68CB-5856-6DBEC87604CB}"/>
              </a:ext>
            </a:extLst>
          </p:cNvPr>
          <p:cNvSpPr>
            <a:spLocks noGrp="1"/>
          </p:cNvSpPr>
          <p:nvPr>
            <p:ph idx="1"/>
          </p:nvPr>
        </p:nvSpPr>
        <p:spPr>
          <a:xfrm>
            <a:off x="999354" y="1987065"/>
            <a:ext cx="3730752" cy="3392424"/>
          </a:xfrm>
        </p:spPr>
        <p:txBody>
          <a:bodyPr>
            <a:normAutofit fontScale="92500" lnSpcReduction="10000"/>
          </a:bodyPr>
          <a:lstStyle/>
          <a:p>
            <a:pPr>
              <a:buBlip>
                <a:blip r:embed="rId3"/>
              </a:buBlip>
            </a:pPr>
            <a:r>
              <a:rPr lang="en-GB" sz="1800" dirty="0"/>
              <a:t>Opportunity for 3GPP members to present their </a:t>
            </a:r>
            <a:r>
              <a:rPr lang="en-US" sz="1800" b="1" dirty="0"/>
              <a:t>vision &amp; priorities for next generation radio technology, system architecture, core network and protocols</a:t>
            </a:r>
            <a:r>
              <a:rPr lang="en-GB" sz="1800" b="1" dirty="0"/>
              <a:t>.</a:t>
            </a:r>
          </a:p>
          <a:p>
            <a:pPr>
              <a:buBlip>
                <a:blip r:embed="rId3"/>
              </a:buBlip>
            </a:pPr>
            <a:r>
              <a:rPr lang="en-GB" sz="1800" b="1" dirty="0"/>
              <a:t>𝟭,676 𝗿𝗲𝗴𝗶𝘀𝘁𝗿𝗮𝘁𝗶𝗼𝗻𝘀,  𝟳48 𝗶𝗻-𝗽𝗲𝗿𝘀𝗼𝗻 registrants</a:t>
            </a:r>
          </a:p>
          <a:p>
            <a:pPr>
              <a:buBlip>
                <a:blip r:embed="rId3"/>
              </a:buBlip>
            </a:pPr>
            <a:r>
              <a:rPr lang="en-GB" sz="1800" b="1" dirty="0"/>
              <a:t>𝟮19 input 𝗰𝗼𝗻𝘁𝗿𝗶𝗯𝘂𝘁𝗶𝗼𝗻𝘀 from 𝗼𝗽𝗲𝗿𝗮𝘁𝗼𝗿𝘀, 𝘃𝗲𝗻𝗱𝗼𝗿𝘀, 𝗮𝗰𝗮𝗱𝗲𝗺𝗶𝗮, 𝗮𝗻𝗱 𝗠𝗥𝗣𝘀</a:t>
            </a:r>
          </a:p>
          <a:p>
            <a:pPr>
              <a:buBlip>
                <a:blip r:embed="rId3"/>
              </a:buBlip>
            </a:pPr>
            <a:r>
              <a:rPr lang="en-GB" sz="1800" dirty="0"/>
              <a:t>Discussions covering 𝗿𝗮𝗱𝗶𝗼, 𝗰𝗼𝗿𝗲 𝗻𝗲𝘁𝘄𝗼𝗿𝗸, 𝗽𝗿𝗼𝘁𝗼𝗰𝗼𝗹𝘀, 𝗮𝗻𝗱 𝗺𝗼𝗿𝗲</a:t>
            </a:r>
          </a:p>
        </p:txBody>
      </p:sp>
      <p:sp>
        <p:nvSpPr>
          <p:cNvPr id="12" name="TextBox 11">
            <a:extLst>
              <a:ext uri="{FF2B5EF4-FFF2-40B4-BE49-F238E27FC236}">
                <a16:creationId xmlns:a16="http://schemas.microsoft.com/office/drawing/2014/main" id="{46E494B9-71C9-8251-46DD-C43218B0CC27}"/>
              </a:ext>
            </a:extLst>
          </p:cNvPr>
          <p:cNvSpPr txBox="1"/>
          <p:nvPr/>
        </p:nvSpPr>
        <p:spPr>
          <a:xfrm>
            <a:off x="4519286" y="763853"/>
            <a:ext cx="3174267" cy="307777"/>
          </a:xfrm>
          <a:prstGeom prst="rect">
            <a:avLst/>
          </a:prstGeom>
          <a:noFill/>
        </p:spPr>
        <p:txBody>
          <a:bodyPr wrap="none" rtlCol="0">
            <a:spAutoFit/>
          </a:bodyPr>
          <a:lstStyle/>
          <a:p>
            <a:r>
              <a:rPr lang="en-GB" sz="1400" b="0" i="0">
                <a:solidFill>
                  <a:schemeClr val="bg2">
                    <a:lumMod val="25000"/>
                  </a:schemeClr>
                </a:solidFill>
                <a:effectLst/>
                <a:highlight>
                  <a:srgbClr val="FFFFFF"/>
                </a:highlight>
                <a:latin typeface="Montserrat" panose="00000500000000000000" pitchFamily="2" charset="0"/>
              </a:rPr>
              <a:t>Mar </a:t>
            </a:r>
            <a:r>
              <a:rPr lang="en-GB" sz="1400">
                <a:solidFill>
                  <a:schemeClr val="bg2">
                    <a:lumMod val="25000"/>
                  </a:schemeClr>
                </a:solidFill>
                <a:highlight>
                  <a:srgbClr val="FFFFFF"/>
                </a:highlight>
                <a:latin typeface="Montserrat" panose="00000500000000000000" pitchFamily="2" charset="0"/>
              </a:rPr>
              <a:t>10</a:t>
            </a:r>
            <a:r>
              <a:rPr lang="en-GB" sz="1400" b="0" i="0">
                <a:solidFill>
                  <a:schemeClr val="bg2">
                    <a:lumMod val="25000"/>
                  </a:schemeClr>
                </a:solidFill>
                <a:effectLst/>
                <a:highlight>
                  <a:srgbClr val="FFFFFF"/>
                </a:highlight>
                <a:latin typeface="Montserrat" panose="00000500000000000000" pitchFamily="2" charset="0"/>
              </a:rPr>
              <a:t>th to 11th in Incheon, Korea</a:t>
            </a:r>
            <a:endParaRPr lang="en-GB" sz="1400" dirty="0">
              <a:solidFill>
                <a:schemeClr val="bg2">
                  <a:lumMod val="25000"/>
                </a:schemeClr>
              </a:solidFill>
            </a:endParaRPr>
          </a:p>
        </p:txBody>
      </p:sp>
      <p:pic>
        <p:nvPicPr>
          <p:cNvPr id="1026" name="Picture 2" descr="2025 6g agenda">
            <a:extLst>
              <a:ext uri="{FF2B5EF4-FFF2-40B4-BE49-F238E27FC236}">
                <a16:creationId xmlns:a16="http://schemas.microsoft.com/office/drawing/2014/main" id="{5DFB2BDC-4F77-E6E4-AD53-B060C829152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58761" y="3083859"/>
            <a:ext cx="4646533" cy="286148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A close-up of a logo&#10;&#10;AI-generated content may be incorrect.">
            <a:extLst>
              <a:ext uri="{FF2B5EF4-FFF2-40B4-BE49-F238E27FC236}">
                <a16:creationId xmlns:a16="http://schemas.microsoft.com/office/drawing/2014/main" id="{E8FBF3A1-BF75-CA99-5E8D-D3BBDE1AC3E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23992" y="1034323"/>
            <a:ext cx="1768008" cy="5297908"/>
          </a:xfrm>
          <a:prstGeom prst="rect">
            <a:avLst/>
          </a:prstGeom>
        </p:spPr>
      </p:pic>
    </p:spTree>
    <p:extLst>
      <p:ext uri="{BB962C8B-B14F-4D97-AF65-F5344CB8AC3E}">
        <p14:creationId xmlns:p14="http://schemas.microsoft.com/office/powerpoint/2010/main" val="3239394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832DDC-47C1-3105-60C4-548521A747EE}"/>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B2435E3-5D35-F8D3-C7BA-F077DBF28743}"/>
              </a:ext>
            </a:extLst>
          </p:cNvPr>
          <p:cNvSpPr>
            <a:spLocks noGrp="1"/>
          </p:cNvSpPr>
          <p:nvPr>
            <p:ph idx="1"/>
          </p:nvPr>
        </p:nvSpPr>
        <p:spPr>
          <a:xfrm>
            <a:off x="609600" y="1346384"/>
            <a:ext cx="10972800" cy="4658289"/>
          </a:xfrm>
        </p:spPr>
        <p:txBody>
          <a:bodyPr>
            <a:normAutofit/>
          </a:bodyPr>
          <a:lstStyle/>
          <a:p>
            <a:endParaRPr lang="en-GB" sz="1800" dirty="0"/>
          </a:p>
          <a:p>
            <a:pPr lvl="1"/>
            <a:endParaRPr lang="en-GB" sz="1600" dirty="0"/>
          </a:p>
        </p:txBody>
      </p:sp>
      <p:sp>
        <p:nvSpPr>
          <p:cNvPr id="3" name="Title 2">
            <a:extLst>
              <a:ext uri="{FF2B5EF4-FFF2-40B4-BE49-F238E27FC236}">
                <a16:creationId xmlns:a16="http://schemas.microsoft.com/office/drawing/2014/main" id="{30A3EFA9-710C-ACC4-2C07-B0CD9AD916E4}"/>
              </a:ext>
            </a:extLst>
          </p:cNvPr>
          <p:cNvSpPr>
            <a:spLocks noGrp="1"/>
          </p:cNvSpPr>
          <p:nvPr>
            <p:ph type="title"/>
          </p:nvPr>
        </p:nvSpPr>
        <p:spPr>
          <a:xfrm>
            <a:off x="2438400" y="219971"/>
            <a:ext cx="7037294" cy="985367"/>
          </a:xfrm>
        </p:spPr>
        <p:txBody>
          <a:bodyPr>
            <a:normAutofit/>
          </a:bodyPr>
          <a:lstStyle/>
          <a:p>
            <a:r>
              <a:rPr lang="en-GB" dirty="0"/>
              <a:t>6G Motivation (Why 6G?)</a:t>
            </a:r>
          </a:p>
        </p:txBody>
      </p:sp>
      <p:sp>
        <p:nvSpPr>
          <p:cNvPr id="5" name="Content Placeholder 2">
            <a:extLst>
              <a:ext uri="{FF2B5EF4-FFF2-40B4-BE49-F238E27FC236}">
                <a16:creationId xmlns:a16="http://schemas.microsoft.com/office/drawing/2014/main" id="{508E39C1-4DE9-7760-92B8-33B0E609924D}"/>
              </a:ext>
            </a:extLst>
          </p:cNvPr>
          <p:cNvSpPr txBox="1">
            <a:spLocks/>
          </p:cNvSpPr>
          <p:nvPr/>
        </p:nvSpPr>
        <p:spPr bwMode="auto">
          <a:xfrm>
            <a:off x="800101" y="1429977"/>
            <a:ext cx="5152292"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defTabSz="914400" rtl="0" eaLnBrk="1" latinLnBrk="0" hangingPunct="1">
              <a:lnSpc>
                <a:spcPct val="100000"/>
              </a:lnSpc>
              <a:spcBef>
                <a:spcPts val="1000"/>
              </a:spcBef>
              <a:buFont typeface="Arial" panose="020B0604020202020204" pitchFamily="34" charset="0"/>
              <a:buChar char="•"/>
              <a:defRPr lang="en-US" altLang="en-US" sz="3034" kern="1200" dirty="0" smtClean="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eaLnBrk="0" fontAlgn="base" hangingPunct="0">
              <a:lnSpc>
                <a:spcPct val="90000"/>
              </a:lnSpc>
              <a:spcAft>
                <a:spcPct val="0"/>
              </a:spcAft>
              <a:buBlip>
                <a:blip r:embed="rId2"/>
              </a:buBlip>
            </a:pPr>
            <a:r>
              <a:rPr lang="en-GB" altLang="en-US" sz="2000" dirty="0"/>
              <a:t>Support for New Services and Use Cases</a:t>
            </a:r>
          </a:p>
          <a:p>
            <a:pPr lvl="1" eaLnBrk="0" fontAlgn="base" hangingPunct="0">
              <a:lnSpc>
                <a:spcPct val="90000"/>
              </a:lnSpc>
              <a:spcAft>
                <a:spcPct val="0"/>
              </a:spcAft>
              <a:buClr>
                <a:srgbClr val="C00000"/>
              </a:buClr>
            </a:pPr>
            <a:r>
              <a:rPr lang="en-GB" sz="1400" dirty="0"/>
              <a:t>Enabling new services and use cases beyond traditional communication, such as integrated sensing and communication (ISAC), XR/immersive communication, and AI-based services – Compute.</a:t>
            </a:r>
          </a:p>
          <a:p>
            <a:pPr marL="457200" indent="-457200" eaLnBrk="0" fontAlgn="base" hangingPunct="0">
              <a:lnSpc>
                <a:spcPct val="90000"/>
              </a:lnSpc>
              <a:spcAft>
                <a:spcPct val="0"/>
              </a:spcAft>
              <a:buBlip>
                <a:blip r:embed="rId2"/>
              </a:buBlip>
            </a:pPr>
            <a:r>
              <a:rPr lang="en-GB" altLang="en-US" sz="2000" dirty="0"/>
              <a:t>Revenue Growth and Monetization</a:t>
            </a:r>
          </a:p>
          <a:p>
            <a:pPr lvl="1" eaLnBrk="0" fontAlgn="base" hangingPunct="0">
              <a:lnSpc>
                <a:spcPct val="90000"/>
              </a:lnSpc>
              <a:spcAft>
                <a:spcPct val="0"/>
              </a:spcAft>
              <a:buClr>
                <a:srgbClr val="C00000"/>
              </a:buClr>
            </a:pPr>
            <a:r>
              <a:rPr lang="en-GB" sz="1400" dirty="0"/>
              <a:t>Creating new revenue streams by monetizing network capabilities and supporting diverse applications across industries.</a:t>
            </a:r>
          </a:p>
          <a:p>
            <a:pPr marL="457200" indent="-457200" eaLnBrk="0" fontAlgn="base" hangingPunct="0">
              <a:lnSpc>
                <a:spcPct val="90000"/>
              </a:lnSpc>
              <a:spcAft>
                <a:spcPct val="0"/>
              </a:spcAft>
              <a:buBlip>
                <a:blip r:embed="rId2"/>
              </a:buBlip>
            </a:pPr>
            <a:r>
              <a:rPr lang="en-GB" altLang="en-US" sz="2000" dirty="0"/>
              <a:t>AI and Automation</a:t>
            </a:r>
          </a:p>
          <a:p>
            <a:pPr lvl="1" eaLnBrk="0" fontAlgn="base" hangingPunct="0">
              <a:lnSpc>
                <a:spcPct val="90000"/>
              </a:lnSpc>
              <a:spcAft>
                <a:spcPct val="0"/>
              </a:spcAft>
              <a:buClr>
                <a:srgbClr val="C00000"/>
              </a:buClr>
            </a:pPr>
            <a:r>
              <a:rPr lang="en-GB" sz="1400" dirty="0"/>
              <a:t>Implementing AI-native networks for automation, optimization, and improved efficiency in network management and resource allocation.</a:t>
            </a:r>
          </a:p>
          <a:p>
            <a:pPr marL="457200" indent="-457200" eaLnBrk="0" fontAlgn="base" hangingPunct="0">
              <a:lnSpc>
                <a:spcPct val="90000"/>
              </a:lnSpc>
              <a:spcAft>
                <a:spcPct val="0"/>
              </a:spcAft>
              <a:buBlip>
                <a:blip r:embed="rId2"/>
              </a:buBlip>
            </a:pPr>
            <a:r>
              <a:rPr lang="en-GB" altLang="en-US" sz="2000" dirty="0"/>
              <a:t>Energy Efficiency and Sustainability</a:t>
            </a:r>
          </a:p>
          <a:p>
            <a:pPr lvl="1" eaLnBrk="0" fontAlgn="base" hangingPunct="0">
              <a:lnSpc>
                <a:spcPct val="90000"/>
              </a:lnSpc>
              <a:spcAft>
                <a:spcPct val="0"/>
              </a:spcAft>
              <a:buClr>
                <a:srgbClr val="C00000"/>
              </a:buClr>
            </a:pPr>
            <a:r>
              <a:rPr lang="en-GB" sz="1400" dirty="0"/>
              <a:t>Reducing energy consumption and promoting environmental sustainability through energy-saving features in network design and AI-driven power management.</a:t>
            </a:r>
          </a:p>
        </p:txBody>
      </p:sp>
      <p:sp>
        <p:nvSpPr>
          <p:cNvPr id="6" name="Content Placeholder 2">
            <a:extLst>
              <a:ext uri="{FF2B5EF4-FFF2-40B4-BE49-F238E27FC236}">
                <a16:creationId xmlns:a16="http://schemas.microsoft.com/office/drawing/2014/main" id="{D2C646EE-6203-7DCC-2942-D748B4DF87D2}"/>
              </a:ext>
            </a:extLst>
          </p:cNvPr>
          <p:cNvSpPr txBox="1">
            <a:spLocks/>
          </p:cNvSpPr>
          <p:nvPr/>
        </p:nvSpPr>
        <p:spPr bwMode="auto">
          <a:xfrm>
            <a:off x="6312408" y="1469474"/>
            <a:ext cx="5390154"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200" indent="-457200" algn="l" rtl="0" eaLnBrk="0" fontAlgn="base" hangingPunct="0">
              <a:lnSpc>
                <a:spcPct val="90000"/>
              </a:lnSpc>
              <a:spcBef>
                <a:spcPts val="1000"/>
              </a:spcBef>
              <a:spcAft>
                <a:spcPct val="0"/>
              </a:spcAft>
              <a:buFontTx/>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dirty="0"/>
              <a:t>Spectrum Efficiency</a:t>
            </a:r>
          </a:p>
          <a:p>
            <a:pPr lvl="1"/>
            <a:r>
              <a:rPr lang="en-GB" sz="1400" dirty="0"/>
              <a:t>Utilizing spectrum efficiently, including dynamic spectrum sharing and exploring new spectrum bands.</a:t>
            </a:r>
          </a:p>
          <a:p>
            <a:r>
              <a:rPr lang="en-GB" sz="2000" dirty="0"/>
              <a:t>Ubiquitous Coverage</a:t>
            </a:r>
          </a:p>
          <a:p>
            <a:pPr lvl="1"/>
            <a:r>
              <a:rPr lang="en-GB" sz="1400" dirty="0"/>
              <a:t>Seamlessly integrating terrestrial and non-terrestrial networks (NTN) for ubiquitous coverage and resilient services.</a:t>
            </a:r>
          </a:p>
          <a:p>
            <a:r>
              <a:rPr lang="en-GB" sz="2000" dirty="0"/>
              <a:t>Total Cost of Ownership (TCO) Reduction</a:t>
            </a:r>
          </a:p>
          <a:p>
            <a:pPr lvl="1"/>
            <a:r>
              <a:rPr lang="en-GB" sz="1400" dirty="0"/>
              <a:t>Reducing capital expenditure (CAPEX) and operational expenditure (OPEX) through simplified network operations and improved energy efficiency.</a:t>
            </a:r>
          </a:p>
          <a:p>
            <a:pPr marL="457200" indent="-457200" eaLnBrk="0" fontAlgn="base" hangingPunct="0">
              <a:lnSpc>
                <a:spcPct val="90000"/>
              </a:lnSpc>
              <a:spcAft>
                <a:spcPct val="0"/>
              </a:spcAft>
              <a:buBlip>
                <a:blip r:embed="rId2"/>
              </a:buBlip>
            </a:pPr>
            <a:r>
              <a:rPr lang="en-GB" sz="2000" dirty="0"/>
              <a:t>Improved Service Reliability and Customer Experience</a:t>
            </a:r>
          </a:p>
          <a:p>
            <a:pPr lvl="1" eaLnBrk="0" fontAlgn="base" hangingPunct="0">
              <a:lnSpc>
                <a:spcPct val="90000"/>
              </a:lnSpc>
              <a:spcAft>
                <a:spcPct val="0"/>
              </a:spcAft>
              <a:buClr>
                <a:srgbClr val="C00000"/>
              </a:buClr>
            </a:pPr>
            <a:r>
              <a:rPr lang="en-GB" sz="1400" dirty="0"/>
              <a:t>Enhancing service reliability, resiliency, and insights for improved customer experience.</a:t>
            </a:r>
          </a:p>
          <a:p>
            <a:pPr marL="457200" indent="-457200" eaLnBrk="0" fontAlgn="base" hangingPunct="0">
              <a:lnSpc>
                <a:spcPct val="90000"/>
              </a:lnSpc>
              <a:spcAft>
                <a:spcPct val="0"/>
              </a:spcAft>
              <a:buBlip>
                <a:blip r:embed="rId2"/>
              </a:buBlip>
            </a:pPr>
            <a:r>
              <a:rPr lang="en-GB" altLang="en-US" sz="2000" dirty="0"/>
              <a:t>Network Simplification</a:t>
            </a:r>
          </a:p>
          <a:p>
            <a:pPr lvl="1" eaLnBrk="0" fontAlgn="base" hangingPunct="0">
              <a:lnSpc>
                <a:spcPct val="90000"/>
              </a:lnSpc>
              <a:spcAft>
                <a:spcPct val="0"/>
              </a:spcAft>
              <a:buClr>
                <a:srgbClr val="C00000"/>
              </a:buClr>
            </a:pPr>
            <a:r>
              <a:rPr lang="en-GB" sz="1400" dirty="0"/>
              <a:t>Simplifying network architecture, reducing complexity, and improving operational efficiency.</a:t>
            </a:r>
          </a:p>
        </p:txBody>
      </p:sp>
    </p:spTree>
    <p:extLst>
      <p:ext uri="{BB962C8B-B14F-4D97-AF65-F5344CB8AC3E}">
        <p14:creationId xmlns:p14="http://schemas.microsoft.com/office/powerpoint/2010/main" val="9317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C802AC-7DBB-FEE5-5D34-05236F31B09F}"/>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F6CF0C-B951-EAE3-C7B2-D7D1A9B146E9}"/>
              </a:ext>
            </a:extLst>
          </p:cNvPr>
          <p:cNvSpPr>
            <a:spLocks noGrp="1"/>
          </p:cNvSpPr>
          <p:nvPr>
            <p:ph idx="1"/>
          </p:nvPr>
        </p:nvSpPr>
        <p:spPr>
          <a:xfrm>
            <a:off x="609600" y="1487056"/>
            <a:ext cx="10972800" cy="4658289"/>
          </a:xfrm>
        </p:spPr>
        <p:txBody>
          <a:bodyPr>
            <a:normAutofit/>
          </a:bodyPr>
          <a:lstStyle/>
          <a:p>
            <a:endParaRPr lang="en-GB" sz="1800"/>
          </a:p>
          <a:p>
            <a:pPr lvl="1"/>
            <a:endParaRPr lang="en-GB" sz="1600" dirty="0"/>
          </a:p>
        </p:txBody>
      </p:sp>
      <p:sp>
        <p:nvSpPr>
          <p:cNvPr id="3" name="Title 2">
            <a:extLst>
              <a:ext uri="{FF2B5EF4-FFF2-40B4-BE49-F238E27FC236}">
                <a16:creationId xmlns:a16="http://schemas.microsoft.com/office/drawing/2014/main" id="{AFF696FB-55C8-3B47-9EE8-0CC395699278}"/>
              </a:ext>
            </a:extLst>
          </p:cNvPr>
          <p:cNvSpPr>
            <a:spLocks noGrp="1"/>
          </p:cNvSpPr>
          <p:nvPr>
            <p:ph type="title"/>
          </p:nvPr>
        </p:nvSpPr>
        <p:spPr>
          <a:xfrm>
            <a:off x="2438400" y="381002"/>
            <a:ext cx="7037294" cy="985367"/>
          </a:xfrm>
        </p:spPr>
        <p:txBody>
          <a:bodyPr>
            <a:normAutofit/>
          </a:bodyPr>
          <a:lstStyle/>
          <a:p>
            <a:r>
              <a:rPr lang="en-GB" dirty="0"/>
              <a:t>6G Goals</a:t>
            </a:r>
          </a:p>
        </p:txBody>
      </p:sp>
      <p:sp>
        <p:nvSpPr>
          <p:cNvPr id="9" name="Content Placeholder 2">
            <a:extLst>
              <a:ext uri="{FF2B5EF4-FFF2-40B4-BE49-F238E27FC236}">
                <a16:creationId xmlns:a16="http://schemas.microsoft.com/office/drawing/2014/main" id="{0C9F306F-23CA-33CC-161E-97B678F5EBC1}"/>
              </a:ext>
            </a:extLst>
          </p:cNvPr>
          <p:cNvSpPr txBox="1">
            <a:spLocks/>
          </p:cNvSpPr>
          <p:nvPr/>
        </p:nvSpPr>
        <p:spPr bwMode="auto">
          <a:xfrm>
            <a:off x="769351" y="1715897"/>
            <a:ext cx="5187696"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defTabSz="914400" rtl="0" eaLnBrk="1" latinLnBrk="0" hangingPunct="1">
              <a:lnSpc>
                <a:spcPct val="100000"/>
              </a:lnSpc>
              <a:spcBef>
                <a:spcPts val="1000"/>
              </a:spcBef>
              <a:buFont typeface="Arial" panose="020B0604020202020204" pitchFamily="34" charset="0"/>
              <a:buChar char="•"/>
              <a:defRPr lang="en-US" altLang="en-US" sz="3034" kern="1200" dirty="0" smtClean="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eaLnBrk="0" fontAlgn="base" hangingPunct="0">
              <a:lnSpc>
                <a:spcPct val="90000"/>
              </a:lnSpc>
              <a:spcAft>
                <a:spcPct val="0"/>
              </a:spcAft>
              <a:buBlip>
                <a:blip r:embed="rId2"/>
              </a:buBlip>
            </a:pPr>
            <a:r>
              <a:rPr lang="en-GB" sz="2400" dirty="0"/>
              <a:t>Sustainability</a:t>
            </a:r>
          </a:p>
          <a:p>
            <a:pPr lvl="1" eaLnBrk="0" fontAlgn="base" hangingPunct="0">
              <a:lnSpc>
                <a:spcPct val="90000"/>
              </a:lnSpc>
              <a:spcAft>
                <a:spcPct val="0"/>
              </a:spcAft>
              <a:buClr>
                <a:srgbClr val="C00000"/>
              </a:buClr>
            </a:pPr>
            <a:r>
              <a:rPr lang="en-GB" sz="1800" dirty="0"/>
              <a:t>Focus on environmental, social, and economic sustainability. This includes energy efficiency, reduced resource consumption, and contributing to global emissions targets.</a:t>
            </a:r>
          </a:p>
          <a:p>
            <a:pPr marL="457200" indent="-457200" eaLnBrk="0" fontAlgn="base" hangingPunct="0">
              <a:lnSpc>
                <a:spcPct val="90000"/>
              </a:lnSpc>
              <a:spcAft>
                <a:spcPct val="0"/>
              </a:spcAft>
              <a:buBlip>
                <a:blip r:embed="rId2"/>
              </a:buBlip>
            </a:pPr>
            <a:r>
              <a:rPr lang="en-GB" sz="2400" dirty="0"/>
              <a:t>Resilience</a:t>
            </a:r>
          </a:p>
          <a:p>
            <a:pPr lvl="1" eaLnBrk="0" fontAlgn="base" hangingPunct="0">
              <a:lnSpc>
                <a:spcPct val="90000"/>
              </a:lnSpc>
              <a:spcAft>
                <a:spcPct val="0"/>
              </a:spcAft>
              <a:buClr>
                <a:srgbClr val="C00000"/>
              </a:buClr>
            </a:pPr>
            <a:r>
              <a:rPr lang="en-GB" sz="1800" dirty="0"/>
              <a:t>Designing networks that are robust and can withstand various events, including operational errors, heavy traffic, and disasters.</a:t>
            </a:r>
          </a:p>
          <a:p>
            <a:pPr marL="457200" indent="-457200" eaLnBrk="0" fontAlgn="base" hangingPunct="0">
              <a:lnSpc>
                <a:spcPct val="90000"/>
              </a:lnSpc>
              <a:spcAft>
                <a:spcPct val="0"/>
              </a:spcAft>
              <a:buBlip>
                <a:blip r:embed="rId2"/>
              </a:buBlip>
            </a:pPr>
            <a:r>
              <a:rPr lang="en-GB" sz="2400" dirty="0"/>
              <a:t>Security</a:t>
            </a:r>
          </a:p>
          <a:p>
            <a:pPr lvl="1" eaLnBrk="0" fontAlgn="base" hangingPunct="0">
              <a:lnSpc>
                <a:spcPct val="90000"/>
              </a:lnSpc>
              <a:spcAft>
                <a:spcPct val="0"/>
              </a:spcAft>
              <a:buClr>
                <a:srgbClr val="C00000"/>
              </a:buClr>
            </a:pPr>
            <a:r>
              <a:rPr lang="en-GB" sz="1800" dirty="0"/>
              <a:t>Increased security, integrity, and privacy are required from day one, incorporating zero trust principles and post-quantum security measures.</a:t>
            </a:r>
          </a:p>
        </p:txBody>
      </p:sp>
      <p:sp>
        <p:nvSpPr>
          <p:cNvPr id="10" name="Content Placeholder 2">
            <a:extLst>
              <a:ext uri="{FF2B5EF4-FFF2-40B4-BE49-F238E27FC236}">
                <a16:creationId xmlns:a16="http://schemas.microsoft.com/office/drawing/2014/main" id="{74685828-0AC9-E0FC-B291-E7258072B13E}"/>
              </a:ext>
            </a:extLst>
          </p:cNvPr>
          <p:cNvSpPr txBox="1">
            <a:spLocks/>
          </p:cNvSpPr>
          <p:nvPr/>
        </p:nvSpPr>
        <p:spPr bwMode="auto">
          <a:xfrm>
            <a:off x="6478255" y="1715897"/>
            <a:ext cx="5263896"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200" indent="-457200" algn="l" rtl="0" eaLnBrk="0" fontAlgn="base" hangingPunct="0">
              <a:lnSpc>
                <a:spcPct val="90000"/>
              </a:lnSpc>
              <a:spcBef>
                <a:spcPts val="1000"/>
              </a:spcBef>
              <a:spcAft>
                <a:spcPct val="0"/>
              </a:spcAft>
              <a:buFontTx/>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400" dirty="0"/>
              <a:t>Customer Experience</a:t>
            </a:r>
          </a:p>
          <a:p>
            <a:pPr lvl="1"/>
            <a:r>
              <a:rPr lang="en-GB" sz="1800" dirty="0"/>
              <a:t>Improved end-user/customer experience through seamless, ubiquitous connectivity, ensuring reliable, high-quality services delivery. Optimized Quality of Experience (</a:t>
            </a:r>
            <a:r>
              <a:rPr lang="en-GB" sz="1800" dirty="0" err="1"/>
              <a:t>QoE</a:t>
            </a:r>
            <a:r>
              <a:rPr lang="en-GB" sz="1800" dirty="0"/>
              <a:t>) across diverse devices and network conditions.</a:t>
            </a:r>
          </a:p>
          <a:p>
            <a:r>
              <a:rPr lang="en-GB" sz="2400" dirty="0"/>
              <a:t>Efficiency</a:t>
            </a:r>
          </a:p>
          <a:p>
            <a:pPr lvl="1"/>
            <a:r>
              <a:rPr lang="en-GB" sz="1800" dirty="0"/>
              <a:t>Cost reduction via simplified systems and operations, with AI-driven automation and optimization.</a:t>
            </a:r>
          </a:p>
          <a:p>
            <a:r>
              <a:rPr lang="en-GB" sz="2400" dirty="0"/>
              <a:t>Interoperability</a:t>
            </a:r>
          </a:p>
          <a:p>
            <a:pPr lvl="1"/>
            <a:r>
              <a:rPr lang="en-GB" sz="1800" dirty="0"/>
              <a:t>Promoting open/interoperable interfaces and collaboration to foster innovation and avoid market fragmentation.</a:t>
            </a:r>
          </a:p>
        </p:txBody>
      </p:sp>
    </p:spTree>
    <p:extLst>
      <p:ext uri="{BB962C8B-B14F-4D97-AF65-F5344CB8AC3E}">
        <p14:creationId xmlns:p14="http://schemas.microsoft.com/office/powerpoint/2010/main" val="258654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C7DF2B-8D8F-071F-DFF1-40C43DB873CB}"/>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5767F58C-AC14-05C9-5E2C-6BD56D42C328}"/>
              </a:ext>
            </a:extLst>
          </p:cNvPr>
          <p:cNvSpPr>
            <a:spLocks noGrp="1"/>
          </p:cNvSpPr>
          <p:nvPr>
            <p:ph type="title"/>
          </p:nvPr>
        </p:nvSpPr>
        <p:spPr>
          <a:xfrm>
            <a:off x="2438400" y="381002"/>
            <a:ext cx="7037294" cy="985367"/>
          </a:xfrm>
        </p:spPr>
        <p:txBody>
          <a:bodyPr>
            <a:normAutofit/>
          </a:bodyPr>
          <a:lstStyle/>
          <a:p>
            <a:r>
              <a:rPr lang="en-GB" dirty="0"/>
              <a:t>Lessons Learned from 5G </a:t>
            </a:r>
          </a:p>
        </p:txBody>
      </p:sp>
      <p:sp>
        <p:nvSpPr>
          <p:cNvPr id="7" name="Content Placeholder 2">
            <a:extLst>
              <a:ext uri="{FF2B5EF4-FFF2-40B4-BE49-F238E27FC236}">
                <a16:creationId xmlns:a16="http://schemas.microsoft.com/office/drawing/2014/main" id="{86628D4F-B1D2-10EE-0CC6-9A6D933D2D6F}"/>
              </a:ext>
            </a:extLst>
          </p:cNvPr>
          <p:cNvSpPr>
            <a:spLocks noGrp="1"/>
          </p:cNvSpPr>
          <p:nvPr>
            <p:ph idx="1"/>
          </p:nvPr>
        </p:nvSpPr>
        <p:spPr>
          <a:xfrm>
            <a:off x="649224" y="1825625"/>
            <a:ext cx="5221224" cy="4351338"/>
          </a:xfrm>
        </p:spPr>
        <p:txBody>
          <a:bodyPr/>
          <a:lstStyle/>
          <a:p>
            <a:pPr marL="457200" indent="-457200" eaLnBrk="0" fontAlgn="base" hangingPunct="0">
              <a:lnSpc>
                <a:spcPct val="90000"/>
              </a:lnSpc>
              <a:spcAft>
                <a:spcPct val="0"/>
              </a:spcAft>
              <a:buBlip>
                <a:blip r:embed="rId2"/>
              </a:buBlip>
            </a:pPr>
            <a:r>
              <a:rPr lang="en-GB" sz="2400" dirty="0"/>
              <a:t>Challenges in Migration</a:t>
            </a:r>
          </a:p>
          <a:p>
            <a:pPr lvl="1" eaLnBrk="0" fontAlgn="base" hangingPunct="0">
              <a:lnSpc>
                <a:spcPct val="90000"/>
              </a:lnSpc>
              <a:spcAft>
                <a:spcPct val="0"/>
              </a:spcAft>
              <a:buClr>
                <a:srgbClr val="C00000"/>
              </a:buClr>
            </a:pPr>
            <a:r>
              <a:rPr lang="en-GB" sz="1800" dirty="0"/>
              <a:t>The transition from 5G Non-Standalone (NSA) to Standalone (SA) proved complex and difficult.</a:t>
            </a:r>
          </a:p>
          <a:p>
            <a:pPr marL="457200" indent="-457200" eaLnBrk="0" fontAlgn="base" hangingPunct="0">
              <a:lnSpc>
                <a:spcPct val="90000"/>
              </a:lnSpc>
              <a:spcAft>
                <a:spcPct val="0"/>
              </a:spcAft>
              <a:buBlip>
                <a:blip r:embed="rId2"/>
              </a:buBlip>
            </a:pPr>
            <a:r>
              <a:rPr lang="en-GB" sz="2400" dirty="0"/>
              <a:t>Architectural Complexity</a:t>
            </a:r>
          </a:p>
          <a:p>
            <a:pPr lvl="1" eaLnBrk="0" fontAlgn="base" hangingPunct="0">
              <a:lnSpc>
                <a:spcPct val="90000"/>
              </a:lnSpc>
              <a:spcAft>
                <a:spcPct val="0"/>
              </a:spcAft>
              <a:buClr>
                <a:srgbClr val="C00000"/>
              </a:buClr>
            </a:pPr>
            <a:r>
              <a:rPr lang="en-GB" sz="1800" dirty="0"/>
              <a:t>An excessive number of architectural options, features, and configurations led to high system complexity, impacting UE capabilities and deployment efficiency.</a:t>
            </a:r>
          </a:p>
          <a:p>
            <a:pPr marL="457200" indent="-457200" eaLnBrk="0" fontAlgn="base" hangingPunct="0">
              <a:lnSpc>
                <a:spcPct val="90000"/>
              </a:lnSpc>
              <a:spcAft>
                <a:spcPct val="0"/>
              </a:spcAft>
              <a:buBlip>
                <a:blip r:embed="rId2"/>
              </a:buBlip>
            </a:pPr>
            <a:r>
              <a:rPr lang="en-GB" sz="2400" dirty="0"/>
              <a:t>Slow Adoption of Key Capabilities</a:t>
            </a:r>
          </a:p>
          <a:p>
            <a:pPr lvl="1" eaLnBrk="0" fontAlgn="base" hangingPunct="0">
              <a:lnSpc>
                <a:spcPct val="90000"/>
              </a:lnSpc>
              <a:spcAft>
                <a:spcPct val="0"/>
              </a:spcAft>
              <a:buClr>
                <a:srgbClr val="C00000"/>
              </a:buClr>
            </a:pPr>
            <a:r>
              <a:rPr lang="en-GB" sz="1800" dirty="0"/>
              <a:t>Certain 5G features, such as network slicing, experienced slow adoption—necessitating an analysis of underlying causes and potential simplifications in 6G.</a:t>
            </a:r>
          </a:p>
        </p:txBody>
      </p:sp>
      <p:sp>
        <p:nvSpPr>
          <p:cNvPr id="12" name="Content Placeholder 2">
            <a:extLst>
              <a:ext uri="{FF2B5EF4-FFF2-40B4-BE49-F238E27FC236}">
                <a16:creationId xmlns:a16="http://schemas.microsoft.com/office/drawing/2014/main" id="{C87937FE-47FF-A39E-8684-D3B0AD4D8E38}"/>
              </a:ext>
            </a:extLst>
          </p:cNvPr>
          <p:cNvSpPr txBox="1">
            <a:spLocks/>
          </p:cNvSpPr>
          <p:nvPr/>
        </p:nvSpPr>
        <p:spPr bwMode="auto">
          <a:xfrm>
            <a:off x="6321554" y="1825625"/>
            <a:ext cx="5391912"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200" indent="-457200" algn="l" rtl="0" eaLnBrk="0" fontAlgn="base" hangingPunct="0">
              <a:lnSpc>
                <a:spcPct val="90000"/>
              </a:lnSpc>
              <a:spcBef>
                <a:spcPts val="1000"/>
              </a:spcBef>
              <a:spcAft>
                <a:spcPct val="0"/>
              </a:spcAft>
              <a:buFontTx/>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400" dirty="0"/>
              <a:t>Deployment Inefficiencies</a:t>
            </a:r>
          </a:p>
          <a:p>
            <a:pPr lvl="1"/>
            <a:r>
              <a:rPr lang="en-GB" sz="1800" dirty="0"/>
              <a:t>Issues identified during 5G rollouts, including NRF profile inefficiencies and protocol challenges (e.g., HTTP/2 over TCP), should be addressed in 6G.</a:t>
            </a:r>
          </a:p>
          <a:p>
            <a:r>
              <a:rPr lang="en-GB" sz="2400" dirty="0"/>
              <a:t>Optimized Network Functions</a:t>
            </a:r>
          </a:p>
          <a:p>
            <a:pPr lvl="1"/>
            <a:r>
              <a:rPr lang="en-GB" sz="1800" dirty="0"/>
              <a:t>Ensuring efficient Network Function (NF) sizing with clear decoupling, while further exploring stateless architectures.</a:t>
            </a:r>
          </a:p>
          <a:p>
            <a:r>
              <a:rPr lang="en-GB" sz="2400" dirty="0"/>
              <a:t>Functionality Optimization</a:t>
            </a:r>
          </a:p>
          <a:p>
            <a:pPr lvl="1"/>
            <a:r>
              <a:rPr lang="en-GB" sz="1800" dirty="0"/>
              <a:t>6G should focus on a well-dimensioned set of functionalities, minimizing redundant options and excessive configurations to reduce complexity.</a:t>
            </a:r>
          </a:p>
        </p:txBody>
      </p:sp>
    </p:spTree>
    <p:extLst>
      <p:ext uri="{BB962C8B-B14F-4D97-AF65-F5344CB8AC3E}">
        <p14:creationId xmlns:p14="http://schemas.microsoft.com/office/powerpoint/2010/main" val="9643892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5B0C31-A43C-435C-C21E-42B1EEC5EA96}"/>
              </a:ext>
            </a:extLst>
          </p:cNvPr>
          <p:cNvSpPr>
            <a:spLocks noGrp="1"/>
          </p:cNvSpPr>
          <p:nvPr>
            <p:ph type="ctrTitle"/>
          </p:nvPr>
        </p:nvSpPr>
        <p:spPr>
          <a:xfrm>
            <a:off x="914399" y="2600711"/>
            <a:ext cx="10363201" cy="1470025"/>
          </a:xfrm>
        </p:spPr>
        <p:txBody>
          <a:bodyPr/>
          <a:lstStyle/>
          <a:p>
            <a:pPr algn="ctr"/>
            <a:r>
              <a:rPr lang="en-US" sz="5400" dirty="0"/>
              <a:t>Potential Technical Areas for 6G Study </a:t>
            </a:r>
          </a:p>
        </p:txBody>
      </p:sp>
    </p:spTree>
    <p:extLst>
      <p:ext uri="{BB962C8B-B14F-4D97-AF65-F5344CB8AC3E}">
        <p14:creationId xmlns:p14="http://schemas.microsoft.com/office/powerpoint/2010/main" val="1584272656"/>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40AA73-20EF-9FBE-5E45-5F0FA5071975}"/>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8FD9BA33-05C9-654D-31BB-BC82CCFF75D4}"/>
              </a:ext>
            </a:extLst>
          </p:cNvPr>
          <p:cNvSpPr>
            <a:spLocks noGrp="1"/>
          </p:cNvSpPr>
          <p:nvPr>
            <p:ph type="title"/>
          </p:nvPr>
        </p:nvSpPr>
        <p:spPr>
          <a:xfrm>
            <a:off x="1721224" y="147085"/>
            <a:ext cx="8619564" cy="985367"/>
          </a:xfrm>
        </p:spPr>
        <p:txBody>
          <a:bodyPr>
            <a:noAutofit/>
          </a:bodyPr>
          <a:lstStyle/>
          <a:p>
            <a:r>
              <a:rPr lang="en-GB" dirty="0"/>
              <a:t>6G System Design Considerations</a:t>
            </a:r>
          </a:p>
        </p:txBody>
      </p:sp>
      <p:sp>
        <p:nvSpPr>
          <p:cNvPr id="4" name="Content Placeholder 1">
            <a:extLst>
              <a:ext uri="{FF2B5EF4-FFF2-40B4-BE49-F238E27FC236}">
                <a16:creationId xmlns:a16="http://schemas.microsoft.com/office/drawing/2014/main" id="{AE7F1DB8-1505-91D3-AFFD-C702D4B9DA4E}"/>
              </a:ext>
            </a:extLst>
          </p:cNvPr>
          <p:cNvSpPr txBox="1">
            <a:spLocks/>
          </p:cNvSpPr>
          <p:nvPr/>
        </p:nvSpPr>
        <p:spPr>
          <a:xfrm>
            <a:off x="762000" y="1639456"/>
            <a:ext cx="10972800" cy="465828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lang="en-US" altLang="en-US" sz="3034" kern="1200" dirty="0" smtClean="0">
                <a:solidFill>
                  <a:schemeClr val="tx1"/>
                </a:solidFill>
                <a:latin typeface="Montserrat" panose="000005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ontserrat" panose="000005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ontserrat" panose="000005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ontserrat" panose="000005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ontserrat" panose="00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200" dirty="0"/>
          </a:p>
        </p:txBody>
      </p:sp>
      <p:sp>
        <p:nvSpPr>
          <p:cNvPr id="8" name="Content Placeholder 2">
            <a:extLst>
              <a:ext uri="{FF2B5EF4-FFF2-40B4-BE49-F238E27FC236}">
                <a16:creationId xmlns:a16="http://schemas.microsoft.com/office/drawing/2014/main" id="{D4F774B8-9B3C-9C6A-5F47-2FC582CA4E1F}"/>
              </a:ext>
            </a:extLst>
          </p:cNvPr>
          <p:cNvSpPr>
            <a:spLocks noGrp="1"/>
          </p:cNvSpPr>
          <p:nvPr>
            <p:ph idx="1"/>
          </p:nvPr>
        </p:nvSpPr>
        <p:spPr>
          <a:xfrm>
            <a:off x="838200" y="1825625"/>
            <a:ext cx="4812792" cy="4351338"/>
          </a:xfrm>
        </p:spPr>
        <p:txBody>
          <a:bodyPr/>
          <a:lstStyle/>
          <a:p>
            <a:pPr marL="457200" indent="-457200" eaLnBrk="0" fontAlgn="base" hangingPunct="0">
              <a:lnSpc>
                <a:spcPct val="90000"/>
              </a:lnSpc>
              <a:spcAft>
                <a:spcPct val="0"/>
              </a:spcAft>
              <a:buBlip>
                <a:blip r:embed="rId2"/>
              </a:buBlip>
            </a:pPr>
            <a:r>
              <a:rPr lang="en-GB" sz="1600" dirty="0"/>
              <a:t>Focus and Simplicity</a:t>
            </a:r>
          </a:p>
          <a:p>
            <a:pPr lvl="1" eaLnBrk="0" fontAlgn="base" hangingPunct="0">
              <a:lnSpc>
                <a:spcPct val="90000"/>
              </a:lnSpc>
              <a:spcAft>
                <a:spcPct val="0"/>
              </a:spcAft>
              <a:buClr>
                <a:srgbClr val="C00000"/>
              </a:buClr>
            </a:pPr>
            <a:r>
              <a:rPr lang="en-GB" sz="1200" dirty="0"/>
              <a:t>Lean and streamlined standards for 6G, e.g., by dimensioning an appropriate set of functionalities, minimizing the adoption of multiple options for the same functionality, avoiding excessive configurations, etc.</a:t>
            </a:r>
          </a:p>
          <a:p>
            <a:pPr marL="457200" indent="-457200" eaLnBrk="0" fontAlgn="base" hangingPunct="0">
              <a:lnSpc>
                <a:spcPct val="90000"/>
              </a:lnSpc>
              <a:spcAft>
                <a:spcPct val="0"/>
              </a:spcAft>
              <a:buBlip>
                <a:blip r:embed="rId2"/>
              </a:buBlip>
            </a:pPr>
            <a:r>
              <a:rPr lang="en-GB" sz="1600" dirty="0"/>
              <a:t>Cloud-Native Architecture</a:t>
            </a:r>
          </a:p>
          <a:p>
            <a:pPr lvl="1" eaLnBrk="0" fontAlgn="base" hangingPunct="0">
              <a:lnSpc>
                <a:spcPct val="90000"/>
              </a:lnSpc>
              <a:spcAft>
                <a:spcPct val="0"/>
              </a:spcAft>
              <a:buClr>
                <a:srgbClr val="C00000"/>
              </a:buClr>
            </a:pPr>
            <a:r>
              <a:rPr lang="en-GB" sz="1200" dirty="0"/>
              <a:t>Designing networks to be cloud-native to enable flexibility, agility, and innovation.</a:t>
            </a:r>
          </a:p>
          <a:p>
            <a:pPr marL="457200" indent="-457200" eaLnBrk="0" fontAlgn="base" hangingPunct="0">
              <a:lnSpc>
                <a:spcPct val="90000"/>
              </a:lnSpc>
              <a:spcAft>
                <a:spcPct val="0"/>
              </a:spcAft>
              <a:buBlip>
                <a:blip r:embed="rId2"/>
              </a:buBlip>
            </a:pPr>
            <a:r>
              <a:rPr lang="en-GB" sz="1600" dirty="0"/>
              <a:t>AI-Native Design</a:t>
            </a:r>
          </a:p>
          <a:p>
            <a:pPr lvl="1" eaLnBrk="0" fontAlgn="base" hangingPunct="0">
              <a:lnSpc>
                <a:spcPct val="90000"/>
              </a:lnSpc>
              <a:spcAft>
                <a:spcPct val="0"/>
              </a:spcAft>
              <a:buClr>
                <a:srgbClr val="C00000"/>
              </a:buClr>
            </a:pPr>
            <a:r>
              <a:rPr lang="en-GB" sz="1200" dirty="0"/>
              <a:t>Integrating AI and ML frameworks natively into the network for intelligent automation, optimization, and improved efficiency.</a:t>
            </a:r>
          </a:p>
          <a:p>
            <a:pPr marL="457200" indent="-457200" eaLnBrk="0" fontAlgn="base" hangingPunct="0">
              <a:lnSpc>
                <a:spcPct val="90000"/>
              </a:lnSpc>
              <a:spcAft>
                <a:spcPct val="0"/>
              </a:spcAft>
              <a:buBlip>
                <a:blip r:embed="rId2"/>
              </a:buBlip>
            </a:pPr>
            <a:r>
              <a:rPr lang="en-GB" sz="1600" dirty="0"/>
              <a:t>Scalability and Modular Design</a:t>
            </a:r>
          </a:p>
          <a:p>
            <a:pPr lvl="1" eaLnBrk="0" fontAlgn="base" hangingPunct="0">
              <a:lnSpc>
                <a:spcPct val="90000"/>
              </a:lnSpc>
              <a:spcAft>
                <a:spcPct val="0"/>
              </a:spcAft>
              <a:buClr>
                <a:srgbClr val="C00000"/>
              </a:buClr>
            </a:pPr>
            <a:r>
              <a:rPr lang="en-GB" sz="1200" dirty="0"/>
              <a:t>Implementing a scalable and modular design that allows a wide range of features, device types, services, and spectrum bands to be developed and deployed as needed.</a:t>
            </a:r>
          </a:p>
          <a:p>
            <a:pPr marL="457200" indent="-457200" eaLnBrk="0" fontAlgn="base" hangingPunct="0">
              <a:lnSpc>
                <a:spcPct val="90000"/>
              </a:lnSpc>
              <a:spcAft>
                <a:spcPct val="0"/>
              </a:spcAft>
              <a:buBlip>
                <a:blip r:embed="rId2"/>
              </a:buBlip>
            </a:pPr>
            <a:r>
              <a:rPr lang="en-GB" sz="1600" dirty="0"/>
              <a:t>Software-Driven Deployment</a:t>
            </a:r>
          </a:p>
          <a:p>
            <a:pPr lvl="1" eaLnBrk="0" fontAlgn="base" hangingPunct="0">
              <a:lnSpc>
                <a:spcPct val="90000"/>
              </a:lnSpc>
              <a:spcAft>
                <a:spcPct val="0"/>
              </a:spcAft>
              <a:buClr>
                <a:srgbClr val="C00000"/>
              </a:buClr>
            </a:pPr>
            <a:r>
              <a:rPr lang="en-GB" sz="1200" dirty="0"/>
              <a:t>Software-driven deployment with needs-based hardware refresh to allow for continuous innovation and agility.</a:t>
            </a:r>
          </a:p>
          <a:p>
            <a:pPr marL="457200" lvl="1" indent="0" eaLnBrk="0" fontAlgn="base" hangingPunct="0">
              <a:lnSpc>
                <a:spcPct val="90000"/>
              </a:lnSpc>
              <a:spcAft>
                <a:spcPct val="0"/>
              </a:spcAft>
              <a:buClr>
                <a:srgbClr val="C00000"/>
              </a:buClr>
              <a:buNone/>
            </a:pPr>
            <a:endParaRPr lang="en-GB" sz="1200" dirty="0"/>
          </a:p>
        </p:txBody>
      </p:sp>
      <p:sp>
        <p:nvSpPr>
          <p:cNvPr id="9" name="Content Placeholder 2">
            <a:extLst>
              <a:ext uri="{FF2B5EF4-FFF2-40B4-BE49-F238E27FC236}">
                <a16:creationId xmlns:a16="http://schemas.microsoft.com/office/drawing/2014/main" id="{D9B6A4E9-9B3F-4D6E-0F0B-4E529CB5B26E}"/>
              </a:ext>
            </a:extLst>
          </p:cNvPr>
          <p:cNvSpPr txBox="1">
            <a:spLocks/>
          </p:cNvSpPr>
          <p:nvPr/>
        </p:nvSpPr>
        <p:spPr bwMode="auto">
          <a:xfrm>
            <a:off x="6541010" y="1846834"/>
            <a:ext cx="4812792"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200" indent="-457200" algn="l" rtl="0" eaLnBrk="0" fontAlgn="base" hangingPunct="0">
              <a:lnSpc>
                <a:spcPct val="90000"/>
              </a:lnSpc>
              <a:spcBef>
                <a:spcPts val="1000"/>
              </a:spcBef>
              <a:spcAft>
                <a:spcPct val="0"/>
              </a:spcAft>
              <a:buFontTx/>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600" dirty="0"/>
              <a:t>Interoperability</a:t>
            </a:r>
          </a:p>
          <a:p>
            <a:pPr lvl="1"/>
            <a:r>
              <a:rPr lang="en-GB" sz="1200" dirty="0"/>
              <a:t>Designing components with interoperable interfaces and a unified management framework to ensure interoperability and avoid fragmentation.</a:t>
            </a:r>
          </a:p>
          <a:p>
            <a:r>
              <a:rPr lang="en-GB" sz="1600" dirty="0"/>
              <a:t>Enhanced Security</a:t>
            </a:r>
          </a:p>
          <a:p>
            <a:pPr lvl="1"/>
            <a:r>
              <a:rPr lang="en-GB" sz="1200" dirty="0"/>
              <a:t>Ensuring the 6G system is secure by design to provide enhanced security and privacy.</a:t>
            </a:r>
          </a:p>
          <a:p>
            <a:r>
              <a:rPr lang="en-GB" sz="1600" dirty="0"/>
              <a:t>IoT Support</a:t>
            </a:r>
          </a:p>
          <a:p>
            <a:pPr lvl="1"/>
            <a:r>
              <a:rPr lang="en-GB" sz="1200" dirty="0"/>
              <a:t>Designing 6G to support diverse IoT device types and use cases from day one, with a focus on long-term commitments and multi-generational solutions.</a:t>
            </a:r>
          </a:p>
          <a:p>
            <a:r>
              <a:rPr lang="en-GB" sz="1600" dirty="0"/>
              <a:t>Service-Aware</a:t>
            </a:r>
          </a:p>
          <a:p>
            <a:pPr lvl="1"/>
            <a:r>
              <a:rPr lang="en-GB" sz="1200" dirty="0"/>
              <a:t>Enabling a service-aware intelligent network powered by AI-native, programmable, and service-aware 6G RAN.</a:t>
            </a:r>
          </a:p>
          <a:p>
            <a:r>
              <a:rPr lang="en-GB" sz="1600" dirty="0"/>
              <a:t>Ubiquitous Connectivity</a:t>
            </a:r>
          </a:p>
          <a:p>
            <a:pPr lvl="1"/>
            <a:r>
              <a:rPr lang="en-GB" sz="1200" dirty="0"/>
              <a:t>Providing ubiquitous coverage through seamless integration of terrestrial and non-terrestrial networks.</a:t>
            </a:r>
          </a:p>
        </p:txBody>
      </p:sp>
    </p:spTree>
    <p:extLst>
      <p:ext uri="{BB962C8B-B14F-4D97-AF65-F5344CB8AC3E}">
        <p14:creationId xmlns:p14="http://schemas.microsoft.com/office/powerpoint/2010/main" val="326121709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46c98d88-e344-4ed4-8496-4ed7712e255d}" enabled="0" method="" siteId="{46c98d88-e344-4ed4-8496-4ed7712e255d}" removed="1"/>
</clbl:labelList>
</file>

<file path=docProps/app.xml><?xml version="1.0" encoding="utf-8"?>
<Properties xmlns="http://schemas.openxmlformats.org/officeDocument/2006/extended-properties" xmlns:vt="http://schemas.openxmlformats.org/officeDocument/2006/docPropsVTypes">
  <TotalTime>4495</TotalTime>
  <Words>3583</Words>
  <Application>Microsoft Office PowerPoint</Application>
  <PresentationFormat>Widescreen</PresentationFormat>
  <Paragraphs>328</Paragraphs>
  <Slides>30</Slides>
  <Notes>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30</vt:i4>
      </vt:variant>
    </vt:vector>
  </HeadingPairs>
  <TitlesOfParts>
    <vt:vector size="39" baseType="lpstr">
      <vt:lpstr>Arial</vt:lpstr>
      <vt:lpstr>Calibri</vt:lpstr>
      <vt:lpstr>Helvetica Neue</vt:lpstr>
      <vt:lpstr>Intel Clear Light</vt:lpstr>
      <vt:lpstr>IntelOne Display Light</vt:lpstr>
      <vt:lpstr>Montserrat</vt:lpstr>
      <vt:lpstr>Wingdings</vt:lpstr>
      <vt:lpstr>Office Theme</vt:lpstr>
      <vt:lpstr>2_Office Theme</vt:lpstr>
      <vt:lpstr>Chair’s summary of the 3GPP workshop on</vt:lpstr>
      <vt:lpstr>General Disclaimer</vt:lpstr>
      <vt:lpstr>Outline</vt:lpstr>
      <vt:lpstr>3GPP Workshop on 6G</vt:lpstr>
      <vt:lpstr>6G Motivation (Why 6G?)</vt:lpstr>
      <vt:lpstr>6G Goals</vt:lpstr>
      <vt:lpstr>Lessons Learned from 5G </vt:lpstr>
      <vt:lpstr>Potential Technical Areas for 6G Study </vt:lpstr>
      <vt:lpstr>6G System Design Considerations</vt:lpstr>
      <vt:lpstr>Radio Access Network for 6G design considerations</vt:lpstr>
      <vt:lpstr>Core Network for 6G design considerations</vt:lpstr>
      <vt:lpstr>Migration/Architecture Options</vt:lpstr>
      <vt:lpstr>Interworking with legacy 3GPP systems</vt:lpstr>
      <vt:lpstr>Spectrum Considerations</vt:lpstr>
      <vt:lpstr>AI/ML</vt:lpstr>
      <vt:lpstr>Integration of Sensing and Communication (ISAC)</vt:lpstr>
      <vt:lpstr>Energy Efficiency/Sustainability</vt:lpstr>
      <vt:lpstr>Network and Computing Convergence</vt:lpstr>
      <vt:lpstr>Integration of Non-Terrestrial Networks (NTN)</vt:lpstr>
      <vt:lpstr>Unified Data Management Framework</vt:lpstr>
      <vt:lpstr>Voice and Regulatory Services </vt:lpstr>
      <vt:lpstr>Security Aspects</vt:lpstr>
      <vt:lpstr>Management and Orchestration</vt:lpstr>
      <vt:lpstr>Stage-3 Protocol Aspects</vt:lpstr>
      <vt:lpstr>3GPP 6G workplan/timeline</vt:lpstr>
      <vt:lpstr>Overall 3GPP 6G Workplan</vt:lpstr>
      <vt:lpstr>PowerPoint Presentation</vt:lpstr>
      <vt:lpstr>PowerPoint Presentation</vt:lpstr>
      <vt:lpstr>PowerPoint Presentation</vt:lpstr>
      <vt:lpstr>Thank you!</vt:lpstr>
    </vt:vector>
  </TitlesOfParts>
  <Company>ETSI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Kevin Flynn</dc:creator>
  <cp:lastModifiedBy>Jain, Puneet</cp:lastModifiedBy>
  <cp:revision>157</cp:revision>
  <dcterms:created xsi:type="dcterms:W3CDTF">2024-04-09T22:59:43Z</dcterms:created>
  <dcterms:modified xsi:type="dcterms:W3CDTF">2025-03-11T05:03:05Z</dcterms:modified>
</cp:coreProperties>
</file>