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5" r:id="rId1"/>
    <p:sldMasterId id="2147483834" r:id="rId2"/>
    <p:sldMasterId id="2147483926" r:id="rId3"/>
    <p:sldMasterId id="2147483928" r:id="rId4"/>
    <p:sldMasterId id="2147483935" r:id="rId5"/>
    <p:sldMasterId id="2147483946" r:id="rId6"/>
    <p:sldMasterId id="2147483981" r:id="rId7"/>
    <p:sldMasterId id="2147483949" r:id="rId8"/>
  </p:sldMasterIdLst>
  <p:sldIdLst>
    <p:sldId id="256" r:id="rId9"/>
    <p:sldId id="267" r:id="rId10"/>
    <p:sldId id="268" r:id="rId11"/>
    <p:sldId id="265" r:id="rId12"/>
    <p:sldId id="264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28" userDrawn="1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orient="horz" pos="39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A25F33-9B9B-466D-B6A9-9C35A2B63E2B}" v="19" dt="2025-02-04T14:44:19.6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306"/>
      </p:cViewPr>
      <p:guideLst>
        <p:guide pos="2928"/>
        <p:guide orient="horz" pos="2160"/>
        <p:guide orient="horz" pos="39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galdi, Scott" userId="cf045f84-d95f-4c30-9d3a-2aef942a71a1" providerId="ADAL" clId="{C7A25F33-9B9B-466D-B6A9-9C35A2B63E2B}"/>
    <pc:docChg chg="custSel delSld modSld modMainMaster">
      <pc:chgData name="Migaldi, Scott" userId="cf045f84-d95f-4c30-9d3a-2aef942a71a1" providerId="ADAL" clId="{C7A25F33-9B9B-466D-B6A9-9C35A2B63E2B}" dt="2025-02-04T17:21:34.567" v="55" actId="20577"/>
      <pc:docMkLst>
        <pc:docMk/>
      </pc:docMkLst>
      <pc:sldChg chg="addSp delSp modSp mod">
        <pc:chgData name="Migaldi, Scott" userId="cf045f84-d95f-4c30-9d3a-2aef942a71a1" providerId="ADAL" clId="{C7A25F33-9B9B-466D-B6A9-9C35A2B63E2B}" dt="2025-02-04T17:21:34.567" v="55" actId="20577"/>
        <pc:sldMkLst>
          <pc:docMk/>
          <pc:sldMk cId="1538374325" sldId="256"/>
        </pc:sldMkLst>
        <pc:spChg chg="mod">
          <ac:chgData name="Migaldi, Scott" userId="cf045f84-d95f-4c30-9d3a-2aef942a71a1" providerId="ADAL" clId="{C7A25F33-9B9B-466D-B6A9-9C35A2B63E2B}" dt="2025-02-04T17:20:30.125" v="51" actId="20577"/>
          <ac:spMkLst>
            <pc:docMk/>
            <pc:sldMk cId="1538374325" sldId="256"/>
            <ac:spMk id="2" creationId="{DF318BF7-986A-3E86-2A38-5EF147F2B05B}"/>
          </ac:spMkLst>
        </pc:spChg>
        <pc:spChg chg="mod">
          <ac:chgData name="Migaldi, Scott" userId="cf045f84-d95f-4c30-9d3a-2aef942a71a1" providerId="ADAL" clId="{C7A25F33-9B9B-466D-B6A9-9C35A2B63E2B}" dt="2025-02-04T17:21:34.567" v="55" actId="20577"/>
          <ac:spMkLst>
            <pc:docMk/>
            <pc:sldMk cId="1538374325" sldId="256"/>
            <ac:spMk id="3" creationId="{9B59EEF0-9B05-E1B9-5DB5-F61D8C30E40C}"/>
          </ac:spMkLst>
        </pc:spChg>
        <pc:spChg chg="add del mod">
          <ac:chgData name="Migaldi, Scott" userId="cf045f84-d95f-4c30-9d3a-2aef942a71a1" providerId="ADAL" clId="{C7A25F33-9B9B-466D-B6A9-9C35A2B63E2B}" dt="2025-02-04T14:44:28.449" v="45" actId="478"/>
          <ac:spMkLst>
            <pc:docMk/>
            <pc:sldMk cId="1538374325" sldId="256"/>
            <ac:spMk id="4" creationId="{C1E453A4-55B6-D69B-17AC-1CE798A694B7}"/>
          </ac:spMkLst>
        </pc:spChg>
      </pc:sldChg>
      <pc:sldChg chg="del">
        <pc:chgData name="Migaldi, Scott" userId="cf045f84-d95f-4c30-9d3a-2aef942a71a1" providerId="ADAL" clId="{C7A25F33-9B9B-466D-B6A9-9C35A2B63E2B}" dt="2025-02-03T16:05:52.912" v="0" actId="2696"/>
        <pc:sldMkLst>
          <pc:docMk/>
          <pc:sldMk cId="1905944439" sldId="261"/>
        </pc:sldMkLst>
      </pc:sldChg>
      <pc:sldChg chg="modSp mod">
        <pc:chgData name="Migaldi, Scott" userId="cf045f84-d95f-4c30-9d3a-2aef942a71a1" providerId="ADAL" clId="{C7A25F33-9B9B-466D-B6A9-9C35A2B63E2B}" dt="2025-02-03T22:32:49.710" v="26" actId="20577"/>
        <pc:sldMkLst>
          <pc:docMk/>
          <pc:sldMk cId="3965457939" sldId="264"/>
        </pc:sldMkLst>
        <pc:spChg chg="mod">
          <ac:chgData name="Migaldi, Scott" userId="cf045f84-d95f-4c30-9d3a-2aef942a71a1" providerId="ADAL" clId="{C7A25F33-9B9B-466D-B6A9-9C35A2B63E2B}" dt="2025-02-03T22:31:56.831" v="1"/>
          <ac:spMkLst>
            <pc:docMk/>
            <pc:sldMk cId="3965457939" sldId="264"/>
            <ac:spMk id="4" creationId="{9047F0C0-C254-90F8-6CD5-74E546921839}"/>
          </ac:spMkLst>
        </pc:spChg>
        <pc:spChg chg="mod">
          <ac:chgData name="Migaldi, Scott" userId="cf045f84-d95f-4c30-9d3a-2aef942a71a1" providerId="ADAL" clId="{C7A25F33-9B9B-466D-B6A9-9C35A2B63E2B}" dt="2025-02-03T22:32:49.710" v="26" actId="20577"/>
          <ac:spMkLst>
            <pc:docMk/>
            <pc:sldMk cId="3965457939" sldId="264"/>
            <ac:spMk id="13" creationId="{5B08064B-37EB-B9D2-89A1-65CA20900C1D}"/>
          </ac:spMkLst>
        </pc:spChg>
      </pc:sldChg>
      <pc:sldMasterChg chg="modSldLayout">
        <pc:chgData name="Migaldi, Scott" userId="cf045f84-d95f-4c30-9d3a-2aef942a71a1" providerId="ADAL" clId="{C7A25F33-9B9B-466D-B6A9-9C35A2B63E2B}" dt="2025-02-04T14:44:11.837" v="40" actId="21"/>
        <pc:sldMasterMkLst>
          <pc:docMk/>
          <pc:sldMasterMk cId="340745622" sldId="2147483995"/>
        </pc:sldMasterMkLst>
        <pc:sldLayoutChg chg="addSp delSp modSp mod">
          <pc:chgData name="Migaldi, Scott" userId="cf045f84-d95f-4c30-9d3a-2aef942a71a1" providerId="ADAL" clId="{C7A25F33-9B9B-466D-B6A9-9C35A2B63E2B}" dt="2025-02-04T14:44:11.837" v="40" actId="21"/>
          <pc:sldLayoutMkLst>
            <pc:docMk/>
            <pc:sldMasterMk cId="340745622" sldId="2147483995"/>
            <pc:sldLayoutMk cId="3858912713" sldId="2147483999"/>
          </pc:sldLayoutMkLst>
          <pc:spChg chg="add del mod">
            <ac:chgData name="Migaldi, Scott" userId="cf045f84-d95f-4c30-9d3a-2aef942a71a1" providerId="ADAL" clId="{C7A25F33-9B9B-466D-B6A9-9C35A2B63E2B}" dt="2025-02-04T14:44:11.837" v="40" actId="21"/>
            <ac:spMkLst>
              <pc:docMk/>
              <pc:sldMasterMk cId="340745622" sldId="2147483995"/>
              <pc:sldLayoutMk cId="3858912713" sldId="2147483999"/>
              <ac:spMk id="2" creationId="{C1E453A4-55B6-D69B-17AC-1CE798A694B7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18" Type="http://schemas.openxmlformats.org/officeDocument/2006/relationships/image" Target="../media/image35.svg"/><Relationship Id="rId26" Type="http://schemas.openxmlformats.org/officeDocument/2006/relationships/image" Target="../media/image43.svg"/><Relationship Id="rId3" Type="http://schemas.openxmlformats.org/officeDocument/2006/relationships/image" Target="../media/image20.png"/><Relationship Id="rId21" Type="http://schemas.openxmlformats.org/officeDocument/2006/relationships/image" Target="../media/image38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2" Type="http://schemas.openxmlformats.org/officeDocument/2006/relationships/image" Target="../media/image11.emf"/><Relationship Id="rId16" Type="http://schemas.openxmlformats.org/officeDocument/2006/relationships/image" Target="../media/image33.svg"/><Relationship Id="rId20" Type="http://schemas.openxmlformats.org/officeDocument/2006/relationships/image" Target="../media/image37.sv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24" Type="http://schemas.openxmlformats.org/officeDocument/2006/relationships/image" Target="../media/image41.sv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10" Type="http://schemas.openxmlformats.org/officeDocument/2006/relationships/image" Target="../media/image27.svg"/><Relationship Id="rId19" Type="http://schemas.openxmlformats.org/officeDocument/2006/relationships/image" Target="../media/image36.pn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Relationship Id="rId22" Type="http://schemas.openxmlformats.org/officeDocument/2006/relationships/image" Target="../media/image39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Simple_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077397"/>
            <a:ext cx="4155295" cy="242952"/>
          </a:xfrm>
          <a:prstGeom prst="rect">
            <a:avLst/>
          </a:prstGeom>
        </p:spPr>
        <p:txBody>
          <a:bodyPr wrap="square"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218570"/>
            <a:ext cx="10251295" cy="156083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Cover Page - Long Title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57D645-6DE4-931D-A64F-A8F989D801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0086" y="660622"/>
            <a:ext cx="5219700" cy="504825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1D6B5-5EC6-2C79-92BA-ED8963574FEE}"/>
              </a:ext>
            </a:extLst>
          </p:cNvPr>
          <p:cNvCxnSpPr>
            <a:cxnSpLocks/>
          </p:cNvCxnSpPr>
          <p:nvPr/>
        </p:nvCxnSpPr>
        <p:spPr>
          <a:xfrm>
            <a:off x="981855" y="4937697"/>
            <a:ext cx="2004171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92EBF5B-1ACF-C831-3FA3-7526F4B47A8C}"/>
              </a:ext>
            </a:extLst>
          </p:cNvPr>
          <p:cNvSpPr txBox="1"/>
          <p:nvPr/>
        </p:nvSpPr>
        <p:spPr>
          <a:xfrm>
            <a:off x="8818185" y="6452370"/>
            <a:ext cx="3295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2">
                    <a:lumMod val="90000"/>
                  </a:schemeClr>
                </a:solidFill>
              </a:rPr>
              <a:t>T-Mobile Advanced &amp; Emerging Technologies</a:t>
            </a:r>
          </a:p>
        </p:txBody>
      </p:sp>
    </p:spTree>
    <p:extLst>
      <p:ext uri="{BB962C8B-B14F-4D97-AF65-F5344CB8AC3E}">
        <p14:creationId xmlns:p14="http://schemas.microsoft.com/office/powerpoint/2010/main" val="3858912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3832" y="1783804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1747973-82CF-1A43-4B6F-FB7923E4B4D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63833" y="2166996"/>
            <a:ext cx="4940300" cy="34227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0" name="Subtext">
            <a:extLst>
              <a:ext uri="{FF2B5EF4-FFF2-40B4-BE49-F238E27FC236}">
                <a16:creationId xmlns:a16="http://schemas.microsoft.com/office/drawing/2014/main" id="{B9242253-1D2E-B412-3FF1-B4D5D09792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5248" y="5657641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X-Axis Title</a:t>
            </a:r>
          </a:p>
        </p:txBody>
      </p:sp>
      <p:sp>
        <p:nvSpPr>
          <p:cNvPr id="11" name="Subtext">
            <a:extLst>
              <a:ext uri="{FF2B5EF4-FFF2-40B4-BE49-F238E27FC236}">
                <a16:creationId xmlns:a16="http://schemas.microsoft.com/office/drawing/2014/main" id="{0B3CFC05-CCB4-D211-094A-E0539550099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16200000">
            <a:off x="-9161" y="3612927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Y-Axis Title</a:t>
            </a:r>
          </a:p>
        </p:txBody>
      </p:sp>
      <p:sp>
        <p:nvSpPr>
          <p:cNvPr id="12" name="Subtext">
            <a:extLst>
              <a:ext uri="{FF2B5EF4-FFF2-40B4-BE49-F238E27FC236}">
                <a16:creationId xmlns:a16="http://schemas.microsoft.com/office/drawing/2014/main" id="{F07DBA83-F962-6486-CB79-D94EB52180D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24052" y="1783804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C72C19BD-378E-D0D5-37B8-C24CCEA665D1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6624053" y="2166996"/>
            <a:ext cx="4940300" cy="34227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4" name="Subtext">
            <a:extLst>
              <a:ext uri="{FF2B5EF4-FFF2-40B4-BE49-F238E27FC236}">
                <a16:creationId xmlns:a16="http://schemas.microsoft.com/office/drawing/2014/main" id="{5391102B-B354-9578-49F4-E39F99377C1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665468" y="5657641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X-Axis Title</a:t>
            </a:r>
          </a:p>
        </p:txBody>
      </p:sp>
      <p:sp>
        <p:nvSpPr>
          <p:cNvPr id="15" name="Subtext">
            <a:extLst>
              <a:ext uri="{FF2B5EF4-FFF2-40B4-BE49-F238E27FC236}">
                <a16:creationId xmlns:a16="http://schemas.microsoft.com/office/drawing/2014/main" id="{FF742297-1ECB-46FE-2D51-17FC56F0005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 rot="16200000">
            <a:off x="6051059" y="3612927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Y-Axis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99B7DC-15FE-4803-733A-9AE9B5C0359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06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ws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3833" y="1783804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1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1747973-82CF-1A43-4B6F-FB7923E4B4D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63833" y="2166997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4" name="Subtext">
            <a:extLst>
              <a:ext uri="{FF2B5EF4-FFF2-40B4-BE49-F238E27FC236}">
                <a16:creationId xmlns:a16="http://schemas.microsoft.com/office/drawing/2014/main" id="{28042044-B1DE-9E4C-C31B-10391DC841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881520" y="1779890"/>
            <a:ext cx="2260960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2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BDDE719F-522A-05E8-230B-9C8F74BC52B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19576" y="1779890"/>
            <a:ext cx="2260960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N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A7ED4369-17C5-B677-1C1C-E95F9378EC91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563832" y="3319081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99F6002-2F40-1735-24B8-83D2ECF2174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563833" y="4473700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6C2BA6DE-2AB0-9B18-D605-EC60AEB7AC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881519" y="216699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B4F7DCC-0271-D576-D95E-271677FFCC6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9575" y="2166995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D45E38B-0081-9D4D-3B83-AF7083804BF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881519" y="3319082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845AAC57-6C7E-82E0-2009-C99B7FA4802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19575" y="3319081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DE5A9E98-8DBF-54BA-F763-41890AA9D0F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881519" y="4471168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D7F8AB3-FF2B-34FB-18B7-5F106143A53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19575" y="4471167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4ADC5C-1E71-CF81-3724-751806F8CC5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59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3291" y="2728771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1</a:t>
            </a:r>
          </a:p>
        </p:txBody>
      </p:sp>
      <p:sp>
        <p:nvSpPr>
          <p:cNvPr id="4" name="Subtext">
            <a:extLst>
              <a:ext uri="{FF2B5EF4-FFF2-40B4-BE49-F238E27FC236}">
                <a16:creationId xmlns:a16="http://schemas.microsoft.com/office/drawing/2014/main" id="{28042044-B1DE-9E4C-C31B-10391DC841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63291" y="3898916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2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99F6002-2F40-1735-24B8-83D2ECF2174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9253310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845AAC57-6C7E-82E0-2009-C99B7FA4802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3310" y="2724691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D7F8AB3-FF2B-34FB-18B7-5F106143A53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253310" y="3905394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902E61F-B7B4-7DB8-F39A-071A61D7323C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3835040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EDABC5F-34CD-8E7B-EA7D-5FAC90AB8055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6544175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7ED309CC-3C1B-98CE-440F-7326CB80074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544175" y="2721452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0E078D32-9E47-FC4A-1B2B-3CE054F5887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44175" y="3902155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77E810-B6BA-67AC-8A4D-C0AE294145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835040" y="2718213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25C5C12-9C13-CC27-7ADC-647F43C826A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35040" y="389891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0" name="Subtext">
            <a:extLst>
              <a:ext uri="{FF2B5EF4-FFF2-40B4-BE49-F238E27FC236}">
                <a16:creationId xmlns:a16="http://schemas.microsoft.com/office/drawing/2014/main" id="{E5CFAFD0-E250-7B6B-EF34-86A96C3269E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63291" y="5085207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N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43FFD160-F258-142E-B068-0FFEA5EFECF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53310" y="508609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1FB7084B-7964-231B-ECE5-F91FF30164B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44175" y="5082857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0DB9259D-0FEC-C9B4-EC7A-A98CEAA7975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835040" y="5079618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115BCF-F551-BCB1-4F51-1A5A05CFB574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061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F3326127-ECF9-FF47-B5E9-AD240FE840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0362" y="2314391"/>
            <a:ext cx="4067836" cy="336353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0600" y="2314391"/>
            <a:ext cx="4067836" cy="336353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60989"/>
            <a:ext cx="8925560" cy="71724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030A66-E7E9-0F03-B192-E14219111B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F144C6-3AA9-F1C0-ACC4-2925BE7ABF5D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141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orient="horz" pos="38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9488" y="2218521"/>
            <a:ext cx="8925559" cy="334448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0" indent="0" algn="l">
              <a:buFont typeface="Wingdings" pitchFamily="2" charset="2"/>
              <a:buNone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628650" indent="0">
              <a:buFont typeface="System Font Regular"/>
              <a:buNone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60989"/>
            <a:ext cx="8925560" cy="71724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CDC50C1-C661-D19E-B5C7-42556285B8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CCB339-4B48-4DDB-AE3A-9E17F010D3CB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75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 w/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977809" y="3040904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ction Divider">
            <a:extLst>
              <a:ext uri="{FF2B5EF4-FFF2-40B4-BE49-F238E27FC236}">
                <a16:creationId xmlns:a16="http://schemas.microsoft.com/office/drawing/2014/main" id="{63539A77-BB76-6F4C-A5B0-E33AE1D1D8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38867"/>
            <a:ext cx="10737078" cy="69493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19E6761C-B1D5-524D-B5C1-8A0F7849B4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2638" y="2156539"/>
            <a:ext cx="8155650" cy="644534"/>
          </a:xfrm>
          <a:prstGeom prst="rect">
            <a:avLst/>
          </a:prstGeom>
        </p:spPr>
        <p:txBody>
          <a:bodyPr l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>
                <a:solidFill>
                  <a:schemeClr val="tx1"/>
                </a:solidFill>
                <a:latin typeface="TeleNeo Office Medium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7F5682-541B-F34B-999B-D7EC46734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094FE5-CED7-8340-87EB-86A29C29056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20E46B9-8533-0346-A389-D7497617F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1E040F4-D52B-39A1-9258-4C1D639FBD4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2638" y="3209859"/>
            <a:ext cx="4940300" cy="28130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1E095A3-66C9-58AC-690A-D7FCA8DF0D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71177" y="3209859"/>
            <a:ext cx="4940300" cy="28130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BD86ED-87EF-CBD2-9A00-9BDA1AED567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350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ext Layout w/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93D72CF1-7415-594E-87A3-587EEB2D36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855" y="2367116"/>
            <a:ext cx="3742545" cy="3628951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628650" indent="0">
              <a:buFont typeface="System Font Regular"/>
              <a:buNone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43000"/>
            <a:ext cx="4089611" cy="69493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Short 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80274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7C15C2A-ED1F-43A4-8D6D-3AEA0CC2A21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4D106F6-9A8B-EDEC-540E-55D5647FB207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186888" y="1143000"/>
            <a:ext cx="4940300" cy="48337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84DEE169-F8FD-BC3D-C614-65B8214039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01175" y="786983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r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2FBA40-221B-EFA8-0E62-2C3D322FBD83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859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ext Layout w/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026661" y="0"/>
            <a:ext cx="9161075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9246FD5-4041-1746-9B60-94CF126A1D63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89DF83-AE66-7043-BBA4-24C9476AE3E1}"/>
              </a:ext>
            </a:extLst>
          </p:cNvPr>
          <p:cNvCxnSpPr>
            <a:cxnSpLocks/>
          </p:cNvCxnSpPr>
          <p:nvPr/>
        </p:nvCxnSpPr>
        <p:spPr>
          <a:xfrm>
            <a:off x="7114478" y="2018434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3">
            <a:extLst>
              <a:ext uri="{FF2B5EF4-FFF2-40B4-BE49-F238E27FC236}">
                <a16:creationId xmlns:a16="http://schemas.microsoft.com/office/drawing/2014/main" id="{1AAB145D-0F36-7848-A33F-7CAA46367E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4478" y="1178314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Short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D7C10F-77B6-554E-86EC-5E9F85577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0D9E11-A3D7-B040-99C1-88F9DF0138C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B05A90D-DC06-BE44-8E16-023491C59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3CBC547C-8932-DB44-8CAC-ADF90E733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14478" y="2212258"/>
            <a:ext cx="3742545" cy="3808792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7F4EB3C-732F-A94F-5A9E-E824E2134B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B4BFA-4574-95B8-FB6E-C9BCDF9A767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2638" y="1187270"/>
            <a:ext cx="4940300" cy="48337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AE7D9755-F053-7DD3-6DC4-8C906AC23D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16925" y="885157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D28030-C4ED-043A-BADC-90684468FD11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05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Bann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701253-D84B-424B-9D4F-BBB6E4723F8D}"/>
              </a:ext>
            </a:extLst>
          </p:cNvPr>
          <p:cNvCxnSpPr>
            <a:cxnSpLocks/>
          </p:cNvCxnSpPr>
          <p:nvPr/>
        </p:nvCxnSpPr>
        <p:spPr>
          <a:xfrm>
            <a:off x="5070475" y="482057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23">
            <a:extLst>
              <a:ext uri="{FF2B5EF4-FFF2-40B4-BE49-F238E27FC236}">
                <a16:creationId xmlns:a16="http://schemas.microsoft.com/office/drawing/2014/main" id="{44E57321-5020-E449-88E0-AD8597A3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9488" y="4179171"/>
            <a:ext cx="3487738" cy="69493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Short Title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2348B009-998D-794E-B5CA-031D62518A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70475" y="4988836"/>
            <a:ext cx="5543910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C3CFF7EE-EB71-0141-A2E2-8938E1055E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9488" y="4820578"/>
            <a:ext cx="1823673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DE7A9276-8365-C745-9679-AA84949E880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70475" y="4174318"/>
            <a:ext cx="5543908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E3F94BEA-CCA0-3740-9901-B503717393F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76DDD58-8046-3442-1C0E-8038F3A30DC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394CD-A445-8522-DF0E-EDB724DC3D0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1552" y="605377"/>
            <a:ext cx="10097383" cy="30924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6" name="Subtext">
            <a:extLst>
              <a:ext uri="{FF2B5EF4-FFF2-40B4-BE49-F238E27FC236}">
                <a16:creationId xmlns:a16="http://schemas.microsoft.com/office/drawing/2014/main" id="{DBE1A998-B6F6-1629-36EA-CD04D4F458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02638" y="263795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Ba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24119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0911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65526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/>
        </p:nvCxnSpPr>
        <p:spPr>
          <a:xfrm>
            <a:off x="3052499" y="4506686"/>
            <a:ext cx="0" cy="1262743"/>
          </a:xfrm>
          <a:prstGeom prst="line">
            <a:avLst/>
          </a:prstGeom>
          <a:ln w="38100">
            <a:solidFill>
              <a:srgbClr val="F359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/>
        </p:nvCxnSpPr>
        <p:spPr>
          <a:xfrm>
            <a:off x="5088127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/>
        </p:nvCxnSpPr>
        <p:spPr>
          <a:xfrm>
            <a:off x="7134641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/>
        </p:nvCxnSpPr>
        <p:spPr>
          <a:xfrm>
            <a:off x="9170269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/>
        </p:nvSpPr>
        <p:spPr>
          <a:xfrm>
            <a:off x="3033131" y="5769429"/>
            <a:ext cx="9169755" cy="304800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4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4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022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70475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70475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28722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15175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15175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72600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59053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59053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3D62DC-5B08-D741-B8B3-6A5CD79DC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24EE986-97C2-FF47-A8CF-3337DBF4DC8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8CD374A-5DB7-FA48-A0EF-A41314A9D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501F2C8-E1E2-F19D-447E-B3322DC0298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FA9FC-626D-88B8-FF37-1DC0EB593EFB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38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Simple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30072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48470"/>
            <a:ext cx="10352895" cy="156083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Cover Page - Long Title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1D6B5-5EC6-2C79-92BA-ED8963574FEE}"/>
              </a:ext>
            </a:extLst>
          </p:cNvPr>
          <p:cNvCxnSpPr/>
          <p:nvPr/>
        </p:nvCxnSpPr>
        <p:spPr>
          <a:xfrm>
            <a:off x="981855" y="2867597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0C930E5A-6C6D-45A2-8DAB-4DEDA3C1EB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9703" t="28889" r="12148" b="51203"/>
          <a:stretch/>
        </p:blipFill>
        <p:spPr>
          <a:xfrm>
            <a:off x="6182184" y="5346700"/>
            <a:ext cx="5819843" cy="136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04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Ba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93035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/>
        </p:nvCxnSpPr>
        <p:spPr>
          <a:xfrm>
            <a:off x="1004623" y="4506686"/>
            <a:ext cx="0" cy="1262743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/>
        </p:nvCxnSpPr>
        <p:spPr>
          <a:xfrm>
            <a:off x="3040251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/>
        </p:nvCxnSpPr>
        <p:spPr>
          <a:xfrm>
            <a:off x="5086765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/>
        </p:nvCxnSpPr>
        <p:spPr>
          <a:xfrm>
            <a:off x="7122393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/>
        </p:nvSpPr>
        <p:spPr>
          <a:xfrm>
            <a:off x="5767" y="5769429"/>
            <a:ext cx="9169755" cy="304800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9488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9488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6146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2599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2599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80846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7299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7299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24724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11177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1177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2F2B925-688D-3543-B370-C7F857F29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A9ABFB2-6DD3-9C47-8841-C18623FC9A9F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5E4A8B6-5F57-C045-88EA-480AC91CB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A73837-3AE8-65A2-12C1-CC7C982067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737DB1-75AB-8041-0825-22BA036D81CD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57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Cal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CA5943-0598-C84F-A75A-8EA3B31AECA0}"/>
              </a:ext>
            </a:extLst>
          </p:cNvPr>
          <p:cNvSpPr/>
          <p:nvPr/>
        </p:nvSpPr>
        <p:spPr>
          <a:xfrm>
            <a:off x="0" y="0"/>
            <a:ext cx="12188952" cy="3310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CB75A44-A69E-3F40-A22D-BB9D257CC1CE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FD11B0DF-3B4D-C64E-8F14-19F5AD46D1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9488" y="1646527"/>
            <a:ext cx="8178800" cy="149720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80000"/>
              </a:lnSpc>
              <a:defRPr sz="11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Month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D97F6092-59B3-8A4E-83A2-FB3C5266E0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AA09146D-6B7E-8046-B84B-FCF07F2404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08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582FEB9-B57E-EB41-9AE1-39984914582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15F5D1E8-1D5B-4F4E-80AA-D288F9719E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768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57" name="Subtext">
            <a:extLst>
              <a:ext uri="{FF2B5EF4-FFF2-40B4-BE49-F238E27FC236}">
                <a16:creationId xmlns:a16="http://schemas.microsoft.com/office/drawing/2014/main" id="{FFD63B47-3801-994F-BC4F-ED89CCC871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768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</a:t>
            </a:r>
          </a:p>
        </p:txBody>
      </p:sp>
      <p:sp>
        <p:nvSpPr>
          <p:cNvPr id="58" name="Subtext">
            <a:extLst>
              <a:ext uri="{FF2B5EF4-FFF2-40B4-BE49-F238E27FC236}">
                <a16:creationId xmlns:a16="http://schemas.microsoft.com/office/drawing/2014/main" id="{8433D9A5-9396-2E4F-BE45-4F012179DB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68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C639EC9A-0554-1A48-9CBA-C963A01E3CB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6826" y="6172200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0" name="Subtext">
            <a:extLst>
              <a:ext uri="{FF2B5EF4-FFF2-40B4-BE49-F238E27FC236}">
                <a16:creationId xmlns:a16="http://schemas.microsoft.com/office/drawing/2014/main" id="{27EA6687-C770-CF47-8E3A-77770179E6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76826" y="5233048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</a:t>
            </a:r>
          </a:p>
        </p:txBody>
      </p:sp>
      <p:sp>
        <p:nvSpPr>
          <p:cNvPr id="61" name="Subtext">
            <a:extLst>
              <a:ext uri="{FF2B5EF4-FFF2-40B4-BE49-F238E27FC236}">
                <a16:creationId xmlns:a16="http://schemas.microsoft.com/office/drawing/2014/main" id="{E29E3F13-DCFD-CC42-8037-9FD7E30EDD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6826" y="5520920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BAFE6D9B-E378-D44D-A642-1F7AC0A8C4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215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3" name="Subtext">
            <a:extLst>
              <a:ext uri="{FF2B5EF4-FFF2-40B4-BE49-F238E27FC236}">
                <a16:creationId xmlns:a16="http://schemas.microsoft.com/office/drawing/2014/main" id="{B662F05D-9DBA-0F43-8FA0-86927F2ADC5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215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12</a:t>
            </a:r>
          </a:p>
        </p:txBody>
      </p:sp>
      <p:sp>
        <p:nvSpPr>
          <p:cNvPr id="64" name="Subtext">
            <a:extLst>
              <a:ext uri="{FF2B5EF4-FFF2-40B4-BE49-F238E27FC236}">
                <a16:creationId xmlns:a16="http://schemas.microsoft.com/office/drawing/2014/main" id="{5680A9D6-CC54-6D41-80CD-590099CDD0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215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5" name="Text Placeholder 14">
            <a:extLst>
              <a:ext uri="{FF2B5EF4-FFF2-40B4-BE49-F238E27FC236}">
                <a16:creationId xmlns:a16="http://schemas.microsoft.com/office/drawing/2014/main" id="{021D6481-7F5D-E244-A7A8-5ACA518BAB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662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6" name="Subtext">
            <a:extLst>
              <a:ext uri="{FF2B5EF4-FFF2-40B4-BE49-F238E27FC236}">
                <a16:creationId xmlns:a16="http://schemas.microsoft.com/office/drawing/2014/main" id="{C596E39A-E934-7A4C-9D49-DCEEC1D6DC4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662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22</a:t>
            </a:r>
          </a:p>
        </p:txBody>
      </p:sp>
      <p:sp>
        <p:nvSpPr>
          <p:cNvPr id="67" name="Subtext">
            <a:extLst>
              <a:ext uri="{FF2B5EF4-FFF2-40B4-BE49-F238E27FC236}">
                <a16:creationId xmlns:a16="http://schemas.microsoft.com/office/drawing/2014/main" id="{C13B34D0-9D0D-384A-8221-131101B4A9A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662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6903746-0AD7-5A44-A23A-981180EA4C07}"/>
              </a:ext>
            </a:extLst>
          </p:cNvPr>
          <p:cNvSpPr txBox="1"/>
          <p:nvPr/>
        </p:nvSpPr>
        <p:spPr>
          <a:xfrm>
            <a:off x="981856" y="1172906"/>
            <a:ext cx="988347" cy="30059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1600" b="1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EVENTS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065FD0-3BF8-594A-9369-11838B74D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EFE71AF-084F-C648-9DF8-50B810ED67E8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E1E5163-F39A-B141-BA38-B09D95BB4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A75C5D5-DB07-B13C-4762-16E9A3B919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5AF387-BAA8-38F2-AC23-D9E97D4A6ADE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49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Lis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24119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65526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3027363" y="310021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4122614" y="310021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22614" y="358900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22614" y="325091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3027363" y="4616610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4122614" y="4616610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22614" y="5105400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2614" y="4767311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A178986-127F-B4CD-1241-67249B857DCF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319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Lis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3027363" y="1442106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4122614" y="1442106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22614" y="1930896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22614" y="1592807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3027363" y="295849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04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4122614" y="295849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22614" y="344728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2614" y="310919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9BC7B3-7E0F-4742-B699-68E049DDDDA1}"/>
              </a:ext>
            </a:extLst>
          </p:cNvPr>
          <p:cNvSpPr txBox="1"/>
          <p:nvPr/>
        </p:nvSpPr>
        <p:spPr>
          <a:xfrm>
            <a:off x="3027363" y="442720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05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D781096-E5A2-3B44-851B-666B862189D7}"/>
              </a:ext>
            </a:extLst>
          </p:cNvPr>
          <p:cNvCxnSpPr/>
          <p:nvPr/>
        </p:nvCxnSpPr>
        <p:spPr>
          <a:xfrm>
            <a:off x="4122614" y="442720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53A90E0A-20CF-BF48-8559-5864413CE1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22614" y="491599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2" name="Subtext">
            <a:extLst>
              <a:ext uri="{FF2B5EF4-FFF2-40B4-BE49-F238E27FC236}">
                <a16:creationId xmlns:a16="http://schemas.microsoft.com/office/drawing/2014/main" id="{64B7D56A-2F2C-A844-AC65-346CBC2B61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22614" y="457790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C648E8-0D95-F74F-BF56-2FF5FD254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2F0BB2-6199-9F4B-858E-B1C2458AF332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94DC4A8-D5CC-F241-AC8C-5E2CCE5B4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1A55FE0-2125-811E-C1C4-AD8DE3C5DB09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733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-Layouts_3-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-24939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277686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6" y="4580311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A564B9E-9C07-5446-AA7B-3F1237189A01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3" name="Subtext">
            <a:extLst>
              <a:ext uri="{FF2B5EF4-FFF2-40B4-BE49-F238E27FC236}">
                <a16:creationId xmlns:a16="http://schemas.microsoft.com/office/drawing/2014/main" id="{6AA7F7F5-CF67-A044-820A-AD1A4A54B3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1855" y="3728438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34" name="Title 23">
            <a:extLst>
              <a:ext uri="{FF2B5EF4-FFF2-40B4-BE49-F238E27FC236}">
                <a16:creationId xmlns:a16="http://schemas.microsoft.com/office/drawing/2014/main" id="{9F4586BE-6B08-0945-B44B-77FFF9F2A9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2392087"/>
            <a:ext cx="3462823" cy="1308179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Highlight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C37407B-38F2-D548-BC96-2059771FA3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69835" y="954665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36" name="Subtext">
            <a:extLst>
              <a:ext uri="{FF2B5EF4-FFF2-40B4-BE49-F238E27FC236}">
                <a16:creationId xmlns:a16="http://schemas.microsoft.com/office/drawing/2014/main" id="{18E78260-4551-E941-B7A0-DD998F2773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69835" y="616576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17C8836A-89E1-E74A-A4B8-42053D8930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69835" y="3124200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3962971E-FC2D-4649-A559-D14A96FC43C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69835" y="2786111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AD0F882B-95C1-734A-9F4D-CE87E5D5DF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69835" y="5404104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40" name="Subtext">
            <a:extLst>
              <a:ext uri="{FF2B5EF4-FFF2-40B4-BE49-F238E27FC236}">
                <a16:creationId xmlns:a16="http://schemas.microsoft.com/office/drawing/2014/main" id="{27A78BB5-8A25-3A40-8389-A819DBA8B2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69835" y="5066015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927169-F5B7-1D4D-806B-69B43A668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F762CE2-511B-0C4A-94C2-799E7C0CE3C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C2B2359-4E09-C746-841A-7264CA58F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0336580-8F0B-90E0-BC02-C3721CCBFB3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</p:spTree>
    <p:extLst>
      <p:ext uri="{BB962C8B-B14F-4D97-AF65-F5344CB8AC3E}">
        <p14:creationId xmlns:p14="http://schemas.microsoft.com/office/powerpoint/2010/main" val="4712211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7116271" y="-8679"/>
            <a:ext cx="5075729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89105D-EFF6-1143-BC2F-E4E0F7C40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3945" y="1395084"/>
            <a:ext cx="2088331" cy="4454509"/>
          </a:xfrm>
          <a:prstGeom prst="rect">
            <a:avLst/>
          </a:prstGeom>
        </p:spPr>
      </p:pic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0C5803BC-B965-ED4D-A80F-52CF1321108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27749" y="1482266"/>
            <a:ext cx="1900114" cy="428014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dirty="0"/>
              <a:t>Drage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3" name="Title 23">
            <a:extLst>
              <a:ext uri="{FF2B5EF4-FFF2-40B4-BE49-F238E27FC236}">
                <a16:creationId xmlns:a16="http://schemas.microsoft.com/office/drawing/2014/main" id="{A81E7102-B6FB-1048-8AE4-EF634239D8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667143"/>
            <a:ext cx="2378754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36BB8680-4AFC-1F41-924D-8E5B1940C5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2308550"/>
            <a:ext cx="2366663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118394E5-F875-5A40-AFE4-822E12C906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34679" y="2118896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F44DF736-A1F7-1C47-ACF0-D04D46F36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39561" y="1664632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735966A1-437E-124C-9D5A-8817013496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34679" y="368147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2" name="Subtext">
            <a:extLst>
              <a:ext uri="{FF2B5EF4-FFF2-40B4-BE49-F238E27FC236}">
                <a16:creationId xmlns:a16="http://schemas.microsoft.com/office/drawing/2014/main" id="{3A61CE55-A51D-6948-84BD-C2CD209300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39561" y="322721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D0699B59-7D26-0842-BA44-AFC12F9FDD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34679" y="516521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6" name="Subtext">
            <a:extLst>
              <a:ext uri="{FF2B5EF4-FFF2-40B4-BE49-F238E27FC236}">
                <a16:creationId xmlns:a16="http://schemas.microsoft.com/office/drawing/2014/main" id="{646FA92C-CFA3-F749-9198-338A64DFA5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39561" y="471095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11E50B-6435-8B4F-8CB4-E6B31F249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151" y="1560422"/>
            <a:ext cx="111492" cy="11149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5E7BE62-8CC5-6841-83DA-3E025881A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EF4D1D-1FE3-FB44-88EB-53A8CC6D1799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CD95FEF-0584-6C4D-9362-79CD30F33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2241A01-3519-CEA9-8489-501A09F0137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</p:spTree>
    <p:extLst>
      <p:ext uri="{BB962C8B-B14F-4D97-AF65-F5344CB8AC3E}">
        <p14:creationId xmlns:p14="http://schemas.microsoft.com/office/powerpoint/2010/main" val="10653117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Lay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118394E5-F875-5A40-AFE4-822E12C906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37770" y="2118896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F44DF736-A1F7-1C47-ACF0-D04D46F36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37770" y="1664632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735966A1-437E-124C-9D5A-8817013496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37770" y="368147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2" name="Subtext">
            <a:extLst>
              <a:ext uri="{FF2B5EF4-FFF2-40B4-BE49-F238E27FC236}">
                <a16:creationId xmlns:a16="http://schemas.microsoft.com/office/drawing/2014/main" id="{3A61CE55-A51D-6948-84BD-C2CD209300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37770" y="322721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D0699B59-7D26-0842-BA44-AFC12F9FDD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37770" y="516521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6" name="Subtext">
            <a:extLst>
              <a:ext uri="{FF2B5EF4-FFF2-40B4-BE49-F238E27FC236}">
                <a16:creationId xmlns:a16="http://schemas.microsoft.com/office/drawing/2014/main" id="{646FA92C-CFA3-F749-9198-338A64DFA5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37770" y="471095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314A6FC-4C00-0548-A2AA-D5DF1F5088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006" y="1189456"/>
            <a:ext cx="2296859" cy="4899309"/>
          </a:xfrm>
          <a:prstGeom prst="rect">
            <a:avLst/>
          </a:prstGeom>
        </p:spPr>
      </p:pic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A65DEA37-B3C7-CC41-B571-6CCAC1F296CA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2806054" y="1276638"/>
            <a:ext cx="2089848" cy="470753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dirty="0"/>
              <a:t>Drage &amp; Drop Image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7E25317-59D7-A54E-999A-C035EB1C8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422" y="1354793"/>
            <a:ext cx="122625" cy="1226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6496D63-A813-4A43-BC95-0D9B89236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B2FD2A-EC9A-F54B-AC49-87219C06B12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1C49C0F-4C33-E641-BDE7-74CEE2F6F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37998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teboo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778D50-8297-C74B-929F-6F87D6FD9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390" y="805270"/>
            <a:ext cx="9503508" cy="5312617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4E3A7F29-94A2-D84F-BA2E-05D65926C5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938059"/>
            <a:ext cx="3905738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80004F0D-FE59-A548-B2E9-B0C99077F9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2579466"/>
            <a:ext cx="388588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89886561-8EB2-5D43-9800-EB26D0581E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1855" y="2998896"/>
            <a:ext cx="3885885" cy="3362114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C75B7AB-B5F2-B94D-A33F-1BAE01E74F5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98464" y="941832"/>
            <a:ext cx="7269480" cy="48097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Drag &amp; Drop Image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A94C30-F3E7-CF4D-B21E-C43ACAFD1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BA05BB-8FBB-BF4B-89E5-148E5DA5BA22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B0B7379-EC33-C94E-A660-DCE53062D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715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conography Instruc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5BFBDF5-9022-1F43-B067-30D13C9E8A9D}"/>
              </a:ext>
            </a:extLst>
          </p:cNvPr>
          <p:cNvSpPr/>
          <p:nvPr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21BF9-DB44-8341-AF5E-7368B7F7C4D6}"/>
              </a:ext>
            </a:extLst>
          </p:cNvPr>
          <p:cNvSpPr txBox="1"/>
          <p:nvPr/>
        </p:nvSpPr>
        <p:spPr>
          <a:xfrm>
            <a:off x="882038" y="1635512"/>
            <a:ext cx="3518512" cy="717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Iconography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21C79E-0A34-D644-AF73-85827E74BD90}"/>
              </a:ext>
            </a:extLst>
          </p:cNvPr>
          <p:cNvCxnSpPr>
            <a:cxnSpLocks/>
          </p:cNvCxnSpPr>
          <p:nvPr/>
        </p:nvCxnSpPr>
        <p:spPr>
          <a:xfrm>
            <a:off x="986118" y="2996022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FC297A2-7A6E-6243-85B7-CA9ADB1768B1}"/>
              </a:ext>
            </a:extLst>
          </p:cNvPr>
          <p:cNvSpPr txBox="1"/>
          <p:nvPr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 dirty="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C2A490-029A-784B-B7EA-BEAF5656B610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AA4332-CBB8-2F48-8116-83BF3D6C5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CD2D85E-1322-0E4B-8935-AE4D7E0857D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F5E444F-3284-8A4B-B88B-420AB9881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37" name="Picture 2">
            <a:extLst>
              <a:ext uri="{FF2B5EF4-FFF2-40B4-BE49-F238E27FC236}">
                <a16:creationId xmlns:a16="http://schemas.microsoft.com/office/drawing/2014/main" id="{BE1E77A0-7B45-2729-EBEC-0D5365615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52907" y="992265"/>
            <a:ext cx="685800" cy="685800"/>
          </a:xfrm>
          <a:prstGeom prst="rect">
            <a:avLst/>
          </a:prstGeom>
        </p:spPr>
      </p:pic>
      <p:pic>
        <p:nvPicPr>
          <p:cNvPr id="38" name="Picture 3">
            <a:extLst>
              <a:ext uri="{FF2B5EF4-FFF2-40B4-BE49-F238E27FC236}">
                <a16:creationId xmlns:a16="http://schemas.microsoft.com/office/drawing/2014/main" id="{F25F4248-425A-C336-9650-F026156E9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021040" y="982748"/>
            <a:ext cx="685800" cy="685800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3DC4F99B-5946-64C8-3F13-013728FF8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905434" y="989147"/>
            <a:ext cx="685800" cy="685800"/>
          </a:xfrm>
          <a:prstGeom prst="rect">
            <a:avLst/>
          </a:prstGeom>
        </p:spPr>
      </p:pic>
      <p:pic>
        <p:nvPicPr>
          <p:cNvPr id="40" name="Picture 8">
            <a:extLst>
              <a:ext uri="{FF2B5EF4-FFF2-40B4-BE49-F238E27FC236}">
                <a16:creationId xmlns:a16="http://schemas.microsoft.com/office/drawing/2014/main" id="{DF95B7E6-BD60-6C96-6555-0EE05BBA2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356048" y="982748"/>
            <a:ext cx="685800" cy="685800"/>
          </a:xfrm>
          <a:prstGeom prst="rect">
            <a:avLst/>
          </a:prstGeom>
        </p:spPr>
      </p:pic>
      <p:pic>
        <p:nvPicPr>
          <p:cNvPr id="41" name="Picture 16">
            <a:extLst>
              <a:ext uri="{FF2B5EF4-FFF2-40B4-BE49-F238E27FC236}">
                <a16:creationId xmlns:a16="http://schemas.microsoft.com/office/drawing/2014/main" id="{A620E87F-523B-7EE7-7B1B-1FC6C3C2E2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021040" y="2871885"/>
            <a:ext cx="685800" cy="685800"/>
          </a:xfrm>
          <a:prstGeom prst="rect">
            <a:avLst/>
          </a:prstGeom>
        </p:spPr>
      </p:pic>
      <p:pic>
        <p:nvPicPr>
          <p:cNvPr id="42" name="Picture 17">
            <a:extLst>
              <a:ext uri="{FF2B5EF4-FFF2-40B4-BE49-F238E27FC236}">
                <a16:creationId xmlns:a16="http://schemas.microsoft.com/office/drawing/2014/main" id="{67A28762-BEDC-0871-F353-37F14E83E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452907" y="2871844"/>
            <a:ext cx="685800" cy="685800"/>
          </a:xfrm>
          <a:prstGeom prst="rect">
            <a:avLst/>
          </a:prstGeom>
        </p:spPr>
      </p:pic>
      <p:pic>
        <p:nvPicPr>
          <p:cNvPr id="43" name="Picture 18">
            <a:extLst>
              <a:ext uri="{FF2B5EF4-FFF2-40B4-BE49-F238E27FC236}">
                <a16:creationId xmlns:a16="http://schemas.microsoft.com/office/drawing/2014/main" id="{3A4F8990-7C65-7A45-D25A-9420EB5B0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8905434" y="2870114"/>
            <a:ext cx="685800" cy="685800"/>
          </a:xfrm>
          <a:prstGeom prst="rect">
            <a:avLst/>
          </a:prstGeom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4F89ED5B-C9DF-5C02-23E5-6F8FA0444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10356048" y="2879872"/>
            <a:ext cx="685800" cy="685800"/>
          </a:xfrm>
          <a:prstGeom prst="rect">
            <a:avLst/>
          </a:prstGeom>
        </p:spPr>
      </p:pic>
      <p:pic>
        <p:nvPicPr>
          <p:cNvPr id="45" name="Picture 24">
            <a:extLst>
              <a:ext uri="{FF2B5EF4-FFF2-40B4-BE49-F238E27FC236}">
                <a16:creationId xmlns:a16="http://schemas.microsoft.com/office/drawing/2014/main" id="{2BD5E592-0DEC-C517-73AD-83DFE935B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6021040" y="4850915"/>
            <a:ext cx="685800" cy="685800"/>
          </a:xfrm>
          <a:prstGeom prst="rect">
            <a:avLst/>
          </a:prstGeom>
        </p:spPr>
      </p:pic>
      <p:pic>
        <p:nvPicPr>
          <p:cNvPr id="46" name="Picture 25">
            <a:extLst>
              <a:ext uri="{FF2B5EF4-FFF2-40B4-BE49-F238E27FC236}">
                <a16:creationId xmlns:a16="http://schemas.microsoft.com/office/drawing/2014/main" id="{AAD0E749-BF31-9F99-A7A2-E0B9F7153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7452907" y="4925045"/>
            <a:ext cx="685800" cy="685800"/>
          </a:xfrm>
          <a:prstGeom prst="rect">
            <a:avLst/>
          </a:prstGeom>
        </p:spPr>
      </p:pic>
      <p:pic>
        <p:nvPicPr>
          <p:cNvPr id="47" name="Picture 26">
            <a:extLst>
              <a:ext uri="{FF2B5EF4-FFF2-40B4-BE49-F238E27FC236}">
                <a16:creationId xmlns:a16="http://schemas.microsoft.com/office/drawing/2014/main" id="{BEBA1AD0-7A0E-DED3-DF46-2202796A7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8905434" y="4913988"/>
            <a:ext cx="685800" cy="685800"/>
          </a:xfrm>
          <a:prstGeom prst="rect">
            <a:avLst/>
          </a:prstGeom>
        </p:spPr>
      </p:pic>
      <p:pic>
        <p:nvPicPr>
          <p:cNvPr id="48" name="Picture 27">
            <a:extLst>
              <a:ext uri="{FF2B5EF4-FFF2-40B4-BE49-F238E27FC236}">
                <a16:creationId xmlns:a16="http://schemas.microsoft.com/office/drawing/2014/main" id="{A04A2553-B22B-42E3-0477-9B6C71ADB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10356048" y="4925045"/>
            <a:ext cx="685800" cy="6858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F775B426-3E68-DD34-19B2-FD60F8C69FE0}"/>
              </a:ext>
            </a:extLst>
          </p:cNvPr>
          <p:cNvSpPr txBox="1"/>
          <p:nvPr/>
        </p:nvSpPr>
        <p:spPr>
          <a:xfrm>
            <a:off x="5833677" y="1691911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Coverage 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75EEF4-EE50-C4BC-48F7-8DF727CC6C6D}"/>
              </a:ext>
            </a:extLst>
          </p:cNvPr>
          <p:cNvSpPr txBox="1"/>
          <p:nvPr/>
        </p:nvSpPr>
        <p:spPr>
          <a:xfrm>
            <a:off x="7205324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Coverage 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2D78829-B36A-F4D5-E032-C4B32696ABE0}"/>
              </a:ext>
            </a:extLst>
          </p:cNvPr>
          <p:cNvSpPr txBox="1"/>
          <p:nvPr/>
        </p:nvSpPr>
        <p:spPr>
          <a:xfrm>
            <a:off x="8657851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Camera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99B43A-42FD-3662-D89D-7ECE9BB15E38}"/>
              </a:ext>
            </a:extLst>
          </p:cNvPr>
          <p:cNvSpPr txBox="1"/>
          <p:nvPr/>
        </p:nvSpPr>
        <p:spPr>
          <a:xfrm>
            <a:off x="10108465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Chat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6717766-47B7-1072-2D49-7DFC8C997BA2}"/>
              </a:ext>
            </a:extLst>
          </p:cNvPr>
          <p:cNvSpPr txBox="1"/>
          <p:nvPr/>
        </p:nvSpPr>
        <p:spPr>
          <a:xfrm>
            <a:off x="5833677" y="3578828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Plane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A1B4343-FC14-1295-ABEE-3B9178D991F7}"/>
              </a:ext>
            </a:extLst>
          </p:cNvPr>
          <p:cNvSpPr txBox="1"/>
          <p:nvPr/>
        </p:nvSpPr>
        <p:spPr>
          <a:xfrm>
            <a:off x="7265544" y="3578828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Airlines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4B70A74-1EFE-0B51-5F4B-B85AD5A75657}"/>
              </a:ext>
            </a:extLst>
          </p:cNvPr>
          <p:cNvSpPr txBox="1"/>
          <p:nvPr/>
        </p:nvSpPr>
        <p:spPr>
          <a:xfrm>
            <a:off x="8637321" y="3578828"/>
            <a:ext cx="1222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Pre-Certified Hardware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BBE0F0A-FE81-0A47-9197-ABE276B88C52}"/>
              </a:ext>
            </a:extLst>
          </p:cNvPr>
          <p:cNvSpPr txBox="1"/>
          <p:nvPr/>
        </p:nvSpPr>
        <p:spPr>
          <a:xfrm>
            <a:off x="10087935" y="3578828"/>
            <a:ext cx="1222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IoT Certification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E749CA6-3CFC-5AE4-1EFC-AF642FB7850B}"/>
              </a:ext>
            </a:extLst>
          </p:cNvPr>
          <p:cNvSpPr txBox="1"/>
          <p:nvPr/>
        </p:nvSpPr>
        <p:spPr>
          <a:xfrm>
            <a:off x="5833677" y="5638871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Watch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9679CE1-4A60-5588-1345-70C47D7ECF96}"/>
              </a:ext>
            </a:extLst>
          </p:cNvPr>
          <p:cNvSpPr txBox="1"/>
          <p:nvPr/>
        </p:nvSpPr>
        <p:spPr>
          <a:xfrm>
            <a:off x="7220481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5G IoT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768A680-122C-C5EA-1794-F5430D275213}"/>
              </a:ext>
            </a:extLst>
          </p:cNvPr>
          <p:cNvSpPr txBox="1"/>
          <p:nvPr/>
        </p:nvSpPr>
        <p:spPr>
          <a:xfrm>
            <a:off x="8673008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Smart Campus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7E11F6A-063C-A2ED-6E6F-DB75DF87B33D}"/>
              </a:ext>
            </a:extLst>
          </p:cNvPr>
          <p:cNvSpPr txBox="1"/>
          <p:nvPr/>
        </p:nvSpPr>
        <p:spPr>
          <a:xfrm>
            <a:off x="10123622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5G Vehicle</a:t>
            </a:r>
          </a:p>
        </p:txBody>
      </p:sp>
    </p:spTree>
    <p:extLst>
      <p:ext uri="{BB962C8B-B14F-4D97-AF65-F5344CB8AC3E}">
        <p14:creationId xmlns:p14="http://schemas.microsoft.com/office/powerpoint/2010/main" val="1100963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Magenta w/ T-Digi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graphic: T-Mobile icon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4775748"/>
            <a:ext cx="5983721" cy="778355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 &amp; 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57C3CF-8C7C-A4FF-B07B-7317F5A6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45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Magenta_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200" baseline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E4507A-51B7-5991-AD5C-657FA19E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8272" y="631235"/>
            <a:ext cx="5219700" cy="5048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7D7A9C-14A2-B236-B099-1C20248B5E45}"/>
              </a:ext>
            </a:extLst>
          </p:cNvPr>
          <p:cNvSpPr txBox="1"/>
          <p:nvPr/>
        </p:nvSpPr>
        <p:spPr>
          <a:xfrm>
            <a:off x="8818185" y="6452370"/>
            <a:ext cx="3295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T-Mobile Advanced &amp; Emerging Technologies</a:t>
            </a:r>
          </a:p>
        </p:txBody>
      </p:sp>
    </p:spTree>
    <p:extLst>
      <p:ext uri="{BB962C8B-B14F-4D97-AF65-F5344CB8AC3E}">
        <p14:creationId xmlns:p14="http://schemas.microsoft.com/office/powerpoint/2010/main" val="3369242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Magenta w/ Glowing T-Digi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4723750-F7B4-E14B-BD61-C134E772D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2EEBB26B-B446-A040-BAFA-3352E9B16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4775748"/>
            <a:ext cx="5983721" cy="778355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 &amp; A</a:t>
            </a:r>
          </a:p>
        </p:txBody>
      </p:sp>
      <p:pic>
        <p:nvPicPr>
          <p:cNvPr id="10" name="Picture 9" descr="Decorative graphic: T-Mobile icon outlined with glow effect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8BC1807-133A-FD4A-1DEB-79D95D78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45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-Mobile Logo on Magen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graphic: T-Mobile logo">
            <a:extLst>
              <a:ext uri="{FF2B5EF4-FFF2-40B4-BE49-F238E27FC236}">
                <a16:creationId xmlns:a16="http://schemas.microsoft.com/office/drawing/2014/main" id="{666D0F72-9515-374B-AAA2-711DF1F03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0" y="2971800"/>
            <a:ext cx="4470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23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-Digit on Solid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corative graphic: T-Mobile icon">
            <a:extLst>
              <a:ext uri="{FF2B5EF4-FFF2-40B4-BE49-F238E27FC236}">
                <a16:creationId xmlns:a16="http://schemas.microsoft.com/office/drawing/2014/main" id="{1A4507F4-583B-4342-82D4-212E1522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983" y="2482596"/>
            <a:ext cx="1588034" cy="189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432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on Glow T-Digit on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graphic: T-Digit icon with neon glow">
            <a:extLst>
              <a:ext uri="{FF2B5EF4-FFF2-40B4-BE49-F238E27FC236}">
                <a16:creationId xmlns:a16="http://schemas.microsoft.com/office/drawing/2014/main" id="{47835455-001E-1640-91B4-C305BAA69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3450" y="1274524"/>
            <a:ext cx="4245101" cy="430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5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Magenta_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graphic: T-Mobile icon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57C3CF-8C7C-A4FF-B07B-7317F5A6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31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Magenta_Lit_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4723750-F7B4-E14B-BD61-C134E772D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2EEBB26B-B446-A040-BAFA-3352E9B16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10" name="Picture 9" descr="Decorative graphic: T-Mobile icon outlined with glow effect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8BC1807-133A-FD4A-1DEB-79D95D78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21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/ AET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 Gradient">
            <a:extLst>
              <a:ext uri="{FF2B5EF4-FFF2-40B4-BE49-F238E27FC236}">
                <a16:creationId xmlns:a16="http://schemas.microsoft.com/office/drawing/2014/main" id="{660C4738-0AA6-2E4A-A5DF-AEC05AA20AA4}"/>
              </a:ext>
            </a:extLst>
          </p:cNvPr>
          <p:cNvSpPr/>
          <p:nvPr/>
        </p:nvSpPr>
        <p:spPr>
          <a:xfrm>
            <a:off x="5071466" y="830578"/>
            <a:ext cx="6140820" cy="5047707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spc="300" dirty="0">
              <a:latin typeface="Bebas Neue Book" charset="0"/>
              <a:ea typeface="Bebas Neue Book" charset="0"/>
              <a:cs typeface="Bebas Neue Book" charset="0"/>
            </a:endParaRP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FFEF1EDB-A271-4047-8E82-9A989E40A6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1259" y="3364705"/>
            <a:ext cx="5168591" cy="1197333"/>
          </a:xfrm>
          <a:prstGeom prst="rect">
            <a:avLst/>
          </a:prstGeom>
        </p:spPr>
        <p:txBody>
          <a:bodyPr wrap="square" lIns="0"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lang="en-US" sz="4800" b="0" kern="1200" baseline="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Section Divider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61E4560-1CF7-DA40-8E4B-E5B14F244A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61260" y="1200440"/>
            <a:ext cx="2455863" cy="22554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2 Lines of text">
            <a:extLst>
              <a:ext uri="{FF2B5EF4-FFF2-40B4-BE49-F238E27FC236}">
                <a16:creationId xmlns:a16="http://schemas.microsoft.com/office/drawing/2014/main" id="{22B87C4C-46C5-8F4F-976B-E435BC3E4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61260" y="4562038"/>
            <a:ext cx="5168591" cy="699395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400" b="0" kern="1200" dirty="0">
                <a:solidFill>
                  <a:schemeClr val="bg1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defRPr>
            </a:lvl1pPr>
            <a:lvl4pPr marL="1371600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lvl="0" algn="l" defTabSz="914400" rtl="0" eaLnBrk="1" latinLnBrk="0" hangingPunct="1">
              <a:lnSpc>
                <a:spcPts val="2000"/>
              </a:lnSpc>
            </a:pPr>
            <a:r>
              <a:rPr lang="en-US" dirty="0"/>
              <a:t>Please limit this to 2 lines of text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CEE29A-6F72-CC40-A733-4CDB3EE99FC2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F91F4B-70CF-EFF6-4E1B-528B473EBA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836" y="787622"/>
            <a:ext cx="5219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84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/ AET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 Gradient">
            <a:extLst>
              <a:ext uri="{FF2B5EF4-FFF2-40B4-BE49-F238E27FC236}">
                <a16:creationId xmlns:a16="http://schemas.microsoft.com/office/drawing/2014/main" id="{660C4738-0AA6-2E4A-A5DF-AEC05AA20AA4}"/>
              </a:ext>
            </a:extLst>
          </p:cNvPr>
          <p:cNvSpPr/>
          <p:nvPr/>
        </p:nvSpPr>
        <p:spPr>
          <a:xfrm>
            <a:off x="5071466" y="830578"/>
            <a:ext cx="6140820" cy="5047707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spc="300" dirty="0">
              <a:latin typeface="Bebas Neue Book" charset="0"/>
              <a:ea typeface="Bebas Neue Book" charset="0"/>
              <a:cs typeface="Bebas Neue Book" charset="0"/>
            </a:endParaRP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FFEF1EDB-A271-4047-8E82-9A989E40A6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1259" y="3364705"/>
            <a:ext cx="5168591" cy="1197333"/>
          </a:xfrm>
          <a:prstGeom prst="rect">
            <a:avLst/>
          </a:prstGeom>
        </p:spPr>
        <p:txBody>
          <a:bodyPr wrap="square" lIns="0"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lang="en-US" sz="4800" b="0" kern="120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Section Divider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61E4560-1CF7-DA40-8E4B-E5B14F244A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61260" y="1200440"/>
            <a:ext cx="2455863" cy="22554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2 Lines of text">
            <a:extLst>
              <a:ext uri="{FF2B5EF4-FFF2-40B4-BE49-F238E27FC236}">
                <a16:creationId xmlns:a16="http://schemas.microsoft.com/office/drawing/2014/main" id="{22B87C4C-46C5-8F4F-976B-E435BC3E4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61260" y="4562038"/>
            <a:ext cx="5168591" cy="699395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400" b="0" kern="1200" dirty="0">
                <a:solidFill>
                  <a:schemeClr val="bg1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defRPr>
            </a:lvl1pPr>
            <a:lvl4pPr marL="1371600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lvl="0" algn="l" defTabSz="914400" rtl="0" eaLnBrk="1" latinLnBrk="0" hangingPunct="1">
              <a:lnSpc>
                <a:spcPts val="2000"/>
              </a:lnSpc>
            </a:pPr>
            <a:r>
              <a:rPr lang="en-US" dirty="0"/>
              <a:t>Please limit this to 2 lines of text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CEE29A-6F72-CC40-A733-4CDB3EE99FC2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5EDD9FC-2097-A94A-A804-469757B01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F8CED30-DC01-5F43-BF9B-48243B916FEE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3B6644E-2750-9D44-9CEA-8890E4ACB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F5911C72-45B5-E2D2-FC52-DD5D84FA5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6745" y="17053"/>
            <a:ext cx="3228426" cy="77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46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3474" y="716377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3474" y="1357784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1932112" y="194024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3027363" y="194024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3" y="242903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3" y="209094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1932112" y="3456640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3027363" y="3456640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3945430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07341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400661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67FC3D-24B9-DCDE-FDF7-BC0152020811}"/>
              </a:ext>
            </a:extLst>
          </p:cNvPr>
          <p:cNvSpPr txBox="1"/>
          <p:nvPr/>
        </p:nvSpPr>
        <p:spPr>
          <a:xfrm>
            <a:off x="1932112" y="5036943"/>
            <a:ext cx="973985" cy="92089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6A0AC30-8FEE-B932-DC2C-D0F1C7320F8D}"/>
              </a:ext>
            </a:extLst>
          </p:cNvPr>
          <p:cNvCxnSpPr/>
          <p:nvPr/>
        </p:nvCxnSpPr>
        <p:spPr>
          <a:xfrm>
            <a:off x="3027363" y="5036943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1E43893B-2276-3889-53E8-02800400EE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5525733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8407195-6052-51E6-2CA6-B8B3D20CD7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27363" y="5187644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</p:spTree>
    <p:extLst>
      <p:ext uri="{BB962C8B-B14F-4D97-AF65-F5344CB8AC3E}">
        <p14:creationId xmlns:p14="http://schemas.microsoft.com/office/powerpoint/2010/main" val="1839306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160">
          <p15:clr>
            <a:srgbClr val="FBAE40"/>
          </p15:clr>
        </p15:guide>
        <p15:guide id="3" orient="horz" pos="3888">
          <p15:clr>
            <a:srgbClr val="FBAE40"/>
          </p15:clr>
        </p15:guide>
        <p15:guide id="4" orient="horz" pos="43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BIG BLANK SLIDE FOR TECHNICAL CONTENT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8" name="Subtext">
            <a:extLst>
              <a:ext uri="{FF2B5EF4-FFF2-40B4-BE49-F238E27FC236}">
                <a16:creationId xmlns:a16="http://schemas.microsoft.com/office/drawing/2014/main" id="{17A72375-79AB-11E2-134F-71C5E445C09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71500" y="1579747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16 (Bold)</a:t>
            </a:r>
          </a:p>
        </p:txBody>
      </p:sp>
      <p:sp>
        <p:nvSpPr>
          <p:cNvPr id="10" name="Subtext">
            <a:extLst>
              <a:ext uri="{FF2B5EF4-FFF2-40B4-BE49-F238E27FC236}">
                <a16:creationId xmlns:a16="http://schemas.microsoft.com/office/drawing/2014/main" id="{118D7049-B94C-D105-DD54-F55D0F43D8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1500" y="1991359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16 (normal)</a:t>
            </a:r>
          </a:p>
        </p:txBody>
      </p:sp>
      <p:sp>
        <p:nvSpPr>
          <p:cNvPr id="11" name="Subtext">
            <a:extLst>
              <a:ext uri="{FF2B5EF4-FFF2-40B4-BE49-F238E27FC236}">
                <a16:creationId xmlns:a16="http://schemas.microsoft.com/office/drawing/2014/main" id="{92D085A4-C5CE-2B7C-CB1A-02AC711D1FA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71500" y="2402971"/>
            <a:ext cx="2455863" cy="242952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12 (normal)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1B1749-74D9-93EC-5288-7F52381E90F2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22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5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4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3997" r:id="rId3"/>
    <p:sldLayoutId id="2147483996" r:id="rId4"/>
    <p:sldLayoutId id="214748399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52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EABE7871-13B0-B11A-B5CC-41324E73B5E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19703" t="28796" r="11629" b="51482"/>
          <a:stretch/>
        </p:blipFill>
        <p:spPr>
          <a:xfrm>
            <a:off x="9881418" y="6256643"/>
            <a:ext cx="2202631" cy="5061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2758EC-DA4F-4BE1-BDF6-AC85146CA945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4752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10" r:id="rId2"/>
    <p:sldLayoutId id="2147484006" r:id="rId3"/>
    <p:sldLayoutId id="2147484013" r:id="rId4"/>
    <p:sldLayoutId id="2147484014" r:id="rId5"/>
    <p:sldLayoutId id="2147483707" r:id="rId6"/>
    <p:sldLayoutId id="2147483805" r:id="rId7"/>
    <p:sldLayoutId id="2147483676" r:id="rId8"/>
    <p:sldLayoutId id="2147483798" r:id="rId9"/>
    <p:sldLayoutId id="2147483800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000" b="1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TeleNeo Office ExtraBold" panose="020B0A04040202090203" pitchFamily="34" charset="0"/>
        <a:buChar char="–"/>
        <a:tabLst/>
        <a:defRPr sz="1800" b="0" i="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0" i="0" kern="1200" spc="3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2662D54-DDD4-8418-0638-686636A6F7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9703" t="28796" r="11629" b="51482"/>
          <a:stretch/>
        </p:blipFill>
        <p:spPr>
          <a:xfrm>
            <a:off x="9881418" y="6256643"/>
            <a:ext cx="2202631" cy="5061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26E03F-1D77-A569-3A65-A88598B00DBA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1533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656" r:id="rId3"/>
    <p:sldLayoutId id="2147483927" r:id="rId4"/>
    <p:sldLayoutId id="214748393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79C784-5654-7233-9F1B-98726D3EA2C6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1D63D0-685F-8EF3-2619-F6E0FA6B38B8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0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4C245-87C7-1368-EC65-90BFEB5F710C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91795B-6B05-9240-EC61-8647DCFD00E4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99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947" r:id="rId2"/>
    <p:sldLayoutId id="214748394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4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82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3705" r:id="rId3"/>
    <p:sldLayoutId id="2147483706" r:id="rId4"/>
    <p:sldLayoutId id="21474839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318BF7-986A-3E86-2A38-5EF147F2B0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077397"/>
            <a:ext cx="4976493" cy="1141851"/>
          </a:xfrm>
        </p:spPr>
        <p:txBody>
          <a:bodyPr/>
          <a:lstStyle/>
          <a:p>
            <a:r>
              <a:rPr lang="en-US" dirty="0"/>
              <a:t>3GPP 6G Workshop March 2025 Inchon, KR</a:t>
            </a:r>
          </a:p>
          <a:p>
            <a:r>
              <a:rPr lang="en-US" dirty="0"/>
              <a:t>6GWS-250016</a:t>
            </a:r>
            <a:endParaRPr lang="en-GB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59EEF0-9B05-E1B9-5DB5-F61D8C30E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3237763"/>
            <a:ext cx="10251295" cy="1541640"/>
          </a:xfrm>
        </p:spPr>
        <p:txBody>
          <a:bodyPr/>
          <a:lstStyle/>
          <a:p>
            <a:r>
              <a:rPr lang="en-US" dirty="0"/>
              <a:t>T-Mobile’s </a:t>
            </a:r>
            <a:r>
              <a:rPr lang="en-US"/>
              <a:t>Overall Vision &amp; Priorities </a:t>
            </a:r>
            <a:r>
              <a:rPr lang="en-US" dirty="0"/>
              <a:t>for Next Generation</a:t>
            </a:r>
          </a:p>
        </p:txBody>
      </p:sp>
    </p:spTree>
    <p:extLst>
      <p:ext uri="{BB962C8B-B14F-4D97-AF65-F5344CB8AC3E}">
        <p14:creationId xmlns:p14="http://schemas.microsoft.com/office/powerpoint/2010/main" val="1538374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383A3-1811-AE3F-E75B-86845D0DB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AE2CEC-AEE2-D7AD-12AC-58FBECD78AD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35531"/>
          </a:xfrm>
        </p:spPr>
        <p:txBody>
          <a:bodyPr/>
          <a:lstStyle/>
          <a:p>
            <a:r>
              <a:rPr lang="en-US" dirty="0"/>
              <a:t>Industry Vision for 6G	- Usage Scenarios and New Capabilities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100262-1B88-818B-2D7F-4BA775C75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3833" y="814640"/>
            <a:ext cx="3044606" cy="535531"/>
          </a:xfrm>
        </p:spPr>
        <p:txBody>
          <a:bodyPr/>
          <a:lstStyle/>
          <a:p>
            <a:r>
              <a:rPr lang="en-US" dirty="0"/>
              <a:t>High Level IMT-2030 Overview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041CE5-8AEB-39FD-B153-E453CDB08869}"/>
              </a:ext>
            </a:extLst>
          </p:cNvPr>
          <p:cNvGrpSpPr/>
          <p:nvPr/>
        </p:nvGrpSpPr>
        <p:grpSpPr>
          <a:xfrm>
            <a:off x="1120876" y="1350171"/>
            <a:ext cx="4327029" cy="4646472"/>
            <a:chOff x="-1" y="728391"/>
            <a:chExt cx="5759492" cy="618468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7F3E89F-4D0A-AD36-C383-FF37183BD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10327" r="54355"/>
            <a:stretch/>
          </p:blipFill>
          <p:spPr>
            <a:xfrm>
              <a:off x="-1" y="827516"/>
              <a:ext cx="5759492" cy="608556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057503A-027B-4CC3-A2DB-95BA0187C193}"/>
                </a:ext>
              </a:extLst>
            </p:cNvPr>
            <p:cNvSpPr/>
            <p:nvPr/>
          </p:nvSpPr>
          <p:spPr>
            <a:xfrm>
              <a:off x="5188052" y="728391"/>
              <a:ext cx="544154" cy="609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solidFill>
                  <a:sysClr val="windowText" lastClr="000000"/>
                </a:solidFill>
                <a:ea typeface="linea-basic-10" charset="0"/>
                <a:cs typeface="linea-basic-10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2826485-598A-8E02-FD7C-C6C2693FBF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" t="8836" r="41291"/>
          <a:stretch/>
        </p:blipFill>
        <p:spPr>
          <a:xfrm>
            <a:off x="6319112" y="1579163"/>
            <a:ext cx="5024112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14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BCE76-700A-2E63-1D9D-82DEABA88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715E1-AAEC-D4F3-FA8E-76CC7E9B4F5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35531"/>
          </a:xfrm>
        </p:spPr>
        <p:txBody>
          <a:bodyPr/>
          <a:lstStyle/>
          <a:p>
            <a:r>
              <a:rPr lang="en-US" dirty="0"/>
              <a:t>Strategic Drivers for T-Mobile 6G Vision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0DABFC-9214-C70B-9556-5107C3E5EE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3833" y="814640"/>
            <a:ext cx="3782025" cy="535531"/>
          </a:xfrm>
        </p:spPr>
        <p:txBody>
          <a:bodyPr/>
          <a:lstStyle/>
          <a:p>
            <a:r>
              <a:rPr lang="en-US" dirty="0"/>
              <a:t>Building on a strong 5G Standalone Network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38B4BCC-959F-E821-2588-70C3379E259C}"/>
              </a:ext>
            </a:extLst>
          </p:cNvPr>
          <p:cNvSpPr/>
          <p:nvPr/>
        </p:nvSpPr>
        <p:spPr>
          <a:xfrm>
            <a:off x="5070475" y="2614138"/>
            <a:ext cx="2094271" cy="209427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ysClr val="windowText" lastClr="000000"/>
              </a:solidFill>
              <a:ea typeface="linea-basic-10" charset="0"/>
              <a:cs typeface="linea-basic-10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8D7004B-2D41-5261-8500-CA05D23E6D2F}"/>
              </a:ext>
            </a:extLst>
          </p:cNvPr>
          <p:cNvSpPr/>
          <p:nvPr/>
        </p:nvSpPr>
        <p:spPr>
          <a:xfrm>
            <a:off x="1219200" y="4506756"/>
            <a:ext cx="3200400" cy="1231804"/>
          </a:xfrm>
          <a:prstGeom prst="roundRect">
            <a:avLst>
              <a:gd name="adj" fmla="val 11956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>
              <a:tabLst>
                <a:tab pos="400050" algn="l"/>
              </a:tabLst>
            </a:pPr>
            <a:r>
              <a:rPr lang="en-US" dirty="0">
                <a:solidFill>
                  <a:schemeClr val="tx1"/>
                </a:solidFill>
                <a:latin typeface="TeleNeo Office" panose="020B0504040202090203" pitchFamily="34" charset="77"/>
              </a:rPr>
              <a:t>Improved service reliability, resiliency, assurance and insights for improved CX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73849E-F3FA-C452-475F-163A6FDD1146}"/>
              </a:ext>
            </a:extLst>
          </p:cNvPr>
          <p:cNvSpPr txBox="1"/>
          <p:nvPr/>
        </p:nvSpPr>
        <p:spPr>
          <a:xfrm>
            <a:off x="1708937" y="4391966"/>
            <a:ext cx="2323229" cy="22958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 anchor="ctr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CUSTOMER EXPERIENCE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0E3DA27-FB65-BA51-12DF-DD7C922AE70C}"/>
              </a:ext>
            </a:extLst>
          </p:cNvPr>
          <p:cNvSpPr/>
          <p:nvPr/>
        </p:nvSpPr>
        <p:spPr>
          <a:xfrm>
            <a:off x="1219200" y="3045372"/>
            <a:ext cx="3200400" cy="1231804"/>
          </a:xfrm>
          <a:prstGeom prst="roundRect">
            <a:avLst>
              <a:gd name="adj" fmla="val 11956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>
              <a:tabLst>
                <a:tab pos="400050" algn="l"/>
              </a:tabLst>
            </a:pPr>
            <a:r>
              <a:rPr lang="en-US" dirty="0">
                <a:solidFill>
                  <a:schemeClr val="tx1"/>
                </a:solidFill>
                <a:latin typeface="TeleNeo Office" panose="020B0504040202090203" pitchFamily="34" charset="77"/>
              </a:rPr>
              <a:t>AI native AI-RAN that caters for AI in, for and with RAN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3782AC-7664-9663-8C2D-02DD2BE13B62}"/>
              </a:ext>
            </a:extLst>
          </p:cNvPr>
          <p:cNvSpPr txBox="1"/>
          <p:nvPr/>
        </p:nvSpPr>
        <p:spPr>
          <a:xfrm>
            <a:off x="1708937" y="2930582"/>
            <a:ext cx="2323229" cy="22958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 anchor="ctr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AI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DC26278-0146-590E-35B8-437E90E46F5A}"/>
              </a:ext>
            </a:extLst>
          </p:cNvPr>
          <p:cNvSpPr/>
          <p:nvPr/>
        </p:nvSpPr>
        <p:spPr>
          <a:xfrm>
            <a:off x="1219200" y="1641383"/>
            <a:ext cx="3200400" cy="1231804"/>
          </a:xfrm>
          <a:prstGeom prst="roundRect">
            <a:avLst>
              <a:gd name="adj" fmla="val 11956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>
              <a:tabLst>
                <a:tab pos="400050" algn="l"/>
              </a:tabLst>
            </a:pPr>
            <a:r>
              <a:rPr lang="en-US" dirty="0">
                <a:solidFill>
                  <a:schemeClr val="tx1"/>
                </a:solidFill>
                <a:latin typeface="TeleNeo Office" panose="020B0504040202090203" pitchFamily="34" charset="77"/>
              </a:rPr>
              <a:t>Continued traffic growth, driven especially by Home Internet, requires additional efficiencies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FA9CBF-3F1D-9F0B-5078-85C74A4D8E25}"/>
              </a:ext>
            </a:extLst>
          </p:cNvPr>
          <p:cNvSpPr txBox="1"/>
          <p:nvPr/>
        </p:nvSpPr>
        <p:spPr>
          <a:xfrm>
            <a:off x="1708937" y="1526593"/>
            <a:ext cx="2323229" cy="22958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 anchor="ctr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TRAFFIC GROWTH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EFC9708-0991-3F7C-57CC-1A14515097E3}"/>
              </a:ext>
            </a:extLst>
          </p:cNvPr>
          <p:cNvSpPr/>
          <p:nvPr/>
        </p:nvSpPr>
        <p:spPr>
          <a:xfrm>
            <a:off x="7772402" y="4506756"/>
            <a:ext cx="3216860" cy="1231804"/>
          </a:xfrm>
          <a:prstGeom prst="roundRect">
            <a:avLst>
              <a:gd name="adj" fmla="val 11956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>
              <a:tabLst>
                <a:tab pos="400050" algn="l"/>
              </a:tabLst>
            </a:pPr>
            <a:r>
              <a:rPr lang="en-US" dirty="0">
                <a:solidFill>
                  <a:schemeClr val="tx1"/>
                </a:solidFill>
                <a:latin typeface="TeleNeo Office" panose="020B0504040202090203" pitchFamily="34" charset="77"/>
              </a:rPr>
              <a:t>Lower energy consumption and more agile network management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A00C3D-0CED-C2E3-5C0A-8C8FBCC2288A}"/>
              </a:ext>
            </a:extLst>
          </p:cNvPr>
          <p:cNvSpPr txBox="1"/>
          <p:nvPr/>
        </p:nvSpPr>
        <p:spPr>
          <a:xfrm>
            <a:off x="8150690" y="4391966"/>
            <a:ext cx="2341870" cy="22958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 anchor="ctr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SUSTAINABILITY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C428289-C9FA-2A1C-8537-0948228FB0B6}"/>
              </a:ext>
            </a:extLst>
          </p:cNvPr>
          <p:cNvSpPr/>
          <p:nvPr/>
        </p:nvSpPr>
        <p:spPr>
          <a:xfrm>
            <a:off x="7772402" y="3045372"/>
            <a:ext cx="3216860" cy="1231804"/>
          </a:xfrm>
          <a:prstGeom prst="roundRect">
            <a:avLst>
              <a:gd name="adj" fmla="val 11956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>
              <a:tabLst>
                <a:tab pos="400050" algn="l"/>
              </a:tabLst>
            </a:pPr>
            <a:r>
              <a:rPr lang="en-US" dirty="0">
                <a:solidFill>
                  <a:schemeClr val="tx1"/>
                </a:solidFill>
                <a:latin typeface="TeleNeo Office" panose="020B0504040202090203" pitchFamily="34" charset="77"/>
              </a:rPr>
              <a:t>Platform for continued innovation to introduce &amp; optimize for new services and network efficiencies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D8805E-49BA-8A48-0AF5-60A76E3448CE}"/>
              </a:ext>
            </a:extLst>
          </p:cNvPr>
          <p:cNvSpPr txBox="1"/>
          <p:nvPr/>
        </p:nvSpPr>
        <p:spPr>
          <a:xfrm>
            <a:off x="8150690" y="2930582"/>
            <a:ext cx="2341870" cy="22958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 anchor="ctr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NETWORK MONETIZATION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20D16DB-A96B-860C-47B6-F82D4CF6BD1F}"/>
              </a:ext>
            </a:extLst>
          </p:cNvPr>
          <p:cNvSpPr/>
          <p:nvPr/>
        </p:nvSpPr>
        <p:spPr>
          <a:xfrm>
            <a:off x="7772402" y="1641383"/>
            <a:ext cx="3216860" cy="1231804"/>
          </a:xfrm>
          <a:prstGeom prst="roundRect">
            <a:avLst>
              <a:gd name="adj" fmla="val 11956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>
              <a:tabLst>
                <a:tab pos="400050" algn="l"/>
              </a:tabLst>
            </a:pPr>
            <a:r>
              <a:rPr lang="en-US" dirty="0">
                <a:solidFill>
                  <a:schemeClr val="tx1"/>
                </a:solidFill>
                <a:latin typeface="TeleNeo Office" panose="020B0504040202090203" pitchFamily="34" charset="77"/>
              </a:rPr>
              <a:t>Regulatory and legacy services supported from day 1 without complex fall back schemes and mixed architectures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3EA631-465D-42A7-4328-688CD236B9BD}"/>
              </a:ext>
            </a:extLst>
          </p:cNvPr>
          <p:cNvSpPr txBox="1"/>
          <p:nvPr/>
        </p:nvSpPr>
        <p:spPr>
          <a:xfrm>
            <a:off x="8150690" y="1526593"/>
            <a:ext cx="2341870" cy="22958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 anchor="ctr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5G to 6G TRANSITION</a:t>
            </a:r>
          </a:p>
        </p:txBody>
      </p:sp>
    </p:spTree>
    <p:extLst>
      <p:ext uri="{BB962C8B-B14F-4D97-AF65-F5344CB8AC3E}">
        <p14:creationId xmlns:p14="http://schemas.microsoft.com/office/powerpoint/2010/main" val="2101595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34CED8-809B-D78B-431C-1CF19DBDBB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35531"/>
          </a:xfrm>
        </p:spPr>
        <p:txBody>
          <a:bodyPr/>
          <a:lstStyle/>
          <a:p>
            <a:r>
              <a:rPr lang="en-US" dirty="0"/>
              <a:t>T-Mobile Vision for 6G	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DAF32D-89A3-A18B-3E89-287C5932E2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3833" y="814640"/>
            <a:ext cx="2455863" cy="313932"/>
          </a:xfrm>
        </p:spPr>
        <p:txBody>
          <a:bodyPr/>
          <a:lstStyle/>
          <a:p>
            <a:r>
              <a:rPr lang="en-US" dirty="0"/>
              <a:t>High Level Overview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B8E9098-2115-832A-C4DD-C637D37E312B}"/>
              </a:ext>
            </a:extLst>
          </p:cNvPr>
          <p:cNvCxnSpPr/>
          <p:nvPr/>
        </p:nvCxnSpPr>
        <p:spPr>
          <a:xfrm>
            <a:off x="968286" y="3813104"/>
            <a:ext cx="1022032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AF44314-FC75-89EF-090B-A172BEA433A4}"/>
              </a:ext>
            </a:extLst>
          </p:cNvPr>
          <p:cNvSpPr txBox="1"/>
          <p:nvPr/>
        </p:nvSpPr>
        <p:spPr>
          <a:xfrm>
            <a:off x="252607" y="1884508"/>
            <a:ext cx="461665" cy="1423403"/>
          </a:xfrm>
          <a:prstGeom prst="rect">
            <a:avLst/>
          </a:prstGeom>
          <a:noFill/>
        </p:spPr>
        <p:txBody>
          <a:bodyPr vert="vert" wrap="none" rtlCol="0">
            <a:no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TECHNOLOGY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9918B1-E02B-F019-0B84-D055B164D607}"/>
              </a:ext>
            </a:extLst>
          </p:cNvPr>
          <p:cNvSpPr txBox="1"/>
          <p:nvPr/>
        </p:nvSpPr>
        <p:spPr>
          <a:xfrm>
            <a:off x="252606" y="4476334"/>
            <a:ext cx="461665" cy="1423403"/>
          </a:xfrm>
          <a:prstGeom prst="rect">
            <a:avLst/>
          </a:prstGeom>
          <a:noFill/>
        </p:spPr>
        <p:txBody>
          <a:bodyPr vert="vert" wrap="square" rtlCol="0">
            <a:no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SERVICES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B1513A4-311F-4519-E0EF-0E5C360EE01B}"/>
              </a:ext>
            </a:extLst>
          </p:cNvPr>
          <p:cNvSpPr/>
          <p:nvPr/>
        </p:nvSpPr>
        <p:spPr>
          <a:xfrm>
            <a:off x="1051028" y="1509428"/>
            <a:ext cx="1896147" cy="2178877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PERFORMANCE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Higher Spectral Efficiency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Higher reliability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Zero downtime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Higher Energy Efficiency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195722E-2E36-1F8B-587E-0D9AC1508F21}"/>
              </a:ext>
            </a:extLst>
          </p:cNvPr>
          <p:cNvSpPr/>
          <p:nvPr/>
        </p:nvSpPr>
        <p:spPr>
          <a:xfrm>
            <a:off x="3094140" y="1509428"/>
            <a:ext cx="1896147" cy="2178877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ARCHITECTURE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Open interfaces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Cloud native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Simplified architecture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Convergence of IT and Telco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BE0BE8E-DBA0-417F-5F87-D0E6DA037C7C}"/>
              </a:ext>
            </a:extLst>
          </p:cNvPr>
          <p:cNvSpPr/>
          <p:nvPr/>
        </p:nvSpPr>
        <p:spPr>
          <a:xfrm>
            <a:off x="5145192" y="1509428"/>
            <a:ext cx="1896147" cy="2178877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SECURE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Increased Security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Increased Privacy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Increased Trust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‘Quantum safe’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6DB51BE-975F-9ED5-8DC1-72003929912C}"/>
              </a:ext>
            </a:extLst>
          </p:cNvPr>
          <p:cNvSpPr/>
          <p:nvPr/>
        </p:nvSpPr>
        <p:spPr>
          <a:xfrm>
            <a:off x="7196244" y="1509428"/>
            <a:ext cx="1896147" cy="2178877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AI NATIVE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AI native across the network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Experience insights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AI-RAN and AI as a Service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12DA8F0-5EF8-AB32-8F6F-FF1DBFBF3670}"/>
              </a:ext>
            </a:extLst>
          </p:cNvPr>
          <p:cNvSpPr/>
          <p:nvPr/>
        </p:nvSpPr>
        <p:spPr>
          <a:xfrm>
            <a:off x="9243304" y="1509428"/>
            <a:ext cx="1896147" cy="2178877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EVOLUTIONARY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Existing services, e.g. Voice and regulatory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HW continuity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Expansion of Spectrum ranges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1AF7982-DB2D-3A9B-A8CE-846B985ACF0E}"/>
              </a:ext>
            </a:extLst>
          </p:cNvPr>
          <p:cNvSpPr/>
          <p:nvPr/>
        </p:nvSpPr>
        <p:spPr>
          <a:xfrm>
            <a:off x="1051028" y="4105713"/>
            <a:ext cx="1896147" cy="2183243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EXPANSION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For new services &amp; use cases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Further expands existing services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Scalable programmability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98F8BCF-313E-97AE-689D-713B16655D84}"/>
              </a:ext>
            </a:extLst>
          </p:cNvPr>
          <p:cNvSpPr/>
          <p:nvPr/>
        </p:nvSpPr>
        <p:spPr>
          <a:xfrm>
            <a:off x="3094140" y="4105713"/>
            <a:ext cx="1896147" cy="2183243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COVERAGE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Ubiquitous coverage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Seamless interworking with NTN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>
                <a:solidFill>
                  <a:schemeClr val="tx1"/>
                </a:solidFill>
                <a:ea typeface="linea-basic-10" charset="0"/>
                <a:cs typeface="linea-basic-10" charset="0"/>
              </a:rPr>
              <a:t>Non-3GPP devices</a:t>
            </a:r>
            <a:endParaRPr lang="en-US" sz="16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D111564-DAB0-8F20-B53F-FF448DE7628F}"/>
              </a:ext>
            </a:extLst>
          </p:cNvPr>
          <p:cNvSpPr/>
          <p:nvPr/>
        </p:nvSpPr>
        <p:spPr>
          <a:xfrm>
            <a:off x="5145192" y="4105713"/>
            <a:ext cx="1896147" cy="2183243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EXPERIENCE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Intent based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Higher degree of automation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Next level AI and digitalization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83A81BE-0C03-144E-A5A5-7B56EF5C2D28}"/>
              </a:ext>
            </a:extLst>
          </p:cNvPr>
          <p:cNvSpPr/>
          <p:nvPr/>
        </p:nvSpPr>
        <p:spPr>
          <a:xfrm>
            <a:off x="7196244" y="4105713"/>
            <a:ext cx="1896147" cy="2183243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CONTEXTUAL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Contextual service experience and performance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Location based service optimization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3FB618F-1F36-8BB7-E65A-F409D5331A86}"/>
              </a:ext>
            </a:extLst>
          </p:cNvPr>
          <p:cNvSpPr/>
          <p:nvPr/>
        </p:nvSpPr>
        <p:spPr>
          <a:xfrm>
            <a:off x="9243304" y="4105713"/>
            <a:ext cx="1896147" cy="2183243"/>
          </a:xfrm>
          <a:prstGeom prst="roundRect">
            <a:avLst>
              <a:gd name="adj" fmla="val 468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b="1" dirty="0">
              <a:solidFill>
                <a:schemeClr val="tx1"/>
              </a:solidFill>
              <a:ea typeface="linea-basic-10" charset="0"/>
              <a:cs typeface="linea-basic-10" charset="0"/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FLEXIBLE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Optimized for variety of differing use cases, e.g. Home Internet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ea typeface="linea-basic-10" charset="0"/>
                <a:cs typeface="linea-basic-10" charset="0"/>
              </a:rPr>
              <a:t>Optimized Spectrum Sharing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4DEF242-B9D9-79C5-BCCE-900893B9074D}"/>
              </a:ext>
            </a:extLst>
          </p:cNvPr>
          <p:cNvSpPr/>
          <p:nvPr/>
        </p:nvSpPr>
        <p:spPr>
          <a:xfrm>
            <a:off x="1768144" y="1263954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9D56307-E7BC-1158-B827-971E410A8232}"/>
              </a:ext>
            </a:extLst>
          </p:cNvPr>
          <p:cNvSpPr/>
          <p:nvPr/>
        </p:nvSpPr>
        <p:spPr>
          <a:xfrm>
            <a:off x="3811256" y="1278472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F53B5C1-0215-294D-30A6-C9A7D3CA7B3D}"/>
              </a:ext>
            </a:extLst>
          </p:cNvPr>
          <p:cNvSpPr/>
          <p:nvPr/>
        </p:nvSpPr>
        <p:spPr>
          <a:xfrm>
            <a:off x="5879125" y="1278471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209C827-B4E9-8B00-1632-3D4950BADC7A}"/>
              </a:ext>
            </a:extLst>
          </p:cNvPr>
          <p:cNvSpPr/>
          <p:nvPr/>
        </p:nvSpPr>
        <p:spPr>
          <a:xfrm>
            <a:off x="7913360" y="1278470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44B1F6B-1EF3-D485-DA2B-F69967E9845F}"/>
              </a:ext>
            </a:extLst>
          </p:cNvPr>
          <p:cNvSpPr/>
          <p:nvPr/>
        </p:nvSpPr>
        <p:spPr>
          <a:xfrm>
            <a:off x="9965088" y="1273480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9F7245C-F8E0-5B7A-B70C-4E181B5C3E12}"/>
              </a:ext>
            </a:extLst>
          </p:cNvPr>
          <p:cNvSpPr/>
          <p:nvPr/>
        </p:nvSpPr>
        <p:spPr>
          <a:xfrm>
            <a:off x="1768144" y="3855251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C4A9FD9-254D-5869-D25E-431317FB9211}"/>
              </a:ext>
            </a:extLst>
          </p:cNvPr>
          <p:cNvSpPr/>
          <p:nvPr/>
        </p:nvSpPr>
        <p:spPr>
          <a:xfrm>
            <a:off x="3811256" y="3855250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DB4A5DD-32EC-42C6-AEB7-5A59E94312C5}"/>
              </a:ext>
            </a:extLst>
          </p:cNvPr>
          <p:cNvSpPr/>
          <p:nvPr/>
        </p:nvSpPr>
        <p:spPr>
          <a:xfrm>
            <a:off x="5902178" y="3850007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5E4D947-DD20-3F09-5797-9F6817092146}"/>
              </a:ext>
            </a:extLst>
          </p:cNvPr>
          <p:cNvSpPr/>
          <p:nvPr/>
        </p:nvSpPr>
        <p:spPr>
          <a:xfrm>
            <a:off x="7913360" y="3839785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BDC8FC0-1180-2849-5F9F-47259AE04FDA}"/>
              </a:ext>
            </a:extLst>
          </p:cNvPr>
          <p:cNvSpPr/>
          <p:nvPr/>
        </p:nvSpPr>
        <p:spPr>
          <a:xfrm>
            <a:off x="9965088" y="3860241"/>
            <a:ext cx="461913" cy="461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pic>
        <p:nvPicPr>
          <p:cNvPr id="31" name="Graphic 30" descr="Gauge with solid fill">
            <a:extLst>
              <a:ext uri="{FF2B5EF4-FFF2-40B4-BE49-F238E27FC236}">
                <a16:creationId xmlns:a16="http://schemas.microsoft.com/office/drawing/2014/main" id="{4BAB575C-1E72-CE6D-3ECB-B5BE60B7A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187" y="1285089"/>
            <a:ext cx="365760" cy="365760"/>
          </a:xfrm>
          <a:prstGeom prst="rect">
            <a:avLst/>
          </a:prstGeom>
        </p:spPr>
      </p:pic>
      <p:pic>
        <p:nvPicPr>
          <p:cNvPr id="32" name="Graphic 31" descr="Lock with solid fill">
            <a:extLst>
              <a:ext uri="{FF2B5EF4-FFF2-40B4-BE49-F238E27FC236}">
                <a16:creationId xmlns:a16="http://schemas.microsoft.com/office/drawing/2014/main" id="{A3B40269-6B62-BC7F-5B90-143CE6827E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14489" y="1328002"/>
            <a:ext cx="365760" cy="365760"/>
          </a:xfrm>
          <a:prstGeom prst="rect">
            <a:avLst/>
          </a:prstGeom>
        </p:spPr>
      </p:pic>
      <p:pic>
        <p:nvPicPr>
          <p:cNvPr id="33" name="Graphic 32" descr="Artificial Intelligence with solid fill">
            <a:extLst>
              <a:ext uri="{FF2B5EF4-FFF2-40B4-BE49-F238E27FC236}">
                <a16:creationId xmlns:a16="http://schemas.microsoft.com/office/drawing/2014/main" id="{2273B757-ADB7-193E-973C-0DE67F72CF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1436" y="1329603"/>
            <a:ext cx="365760" cy="365760"/>
          </a:xfrm>
          <a:prstGeom prst="rect">
            <a:avLst/>
          </a:prstGeom>
        </p:spPr>
      </p:pic>
      <p:pic>
        <p:nvPicPr>
          <p:cNvPr id="34" name="Graphic 33" descr="Blockchain with solid fill">
            <a:extLst>
              <a:ext uri="{FF2B5EF4-FFF2-40B4-BE49-F238E27FC236}">
                <a16:creationId xmlns:a16="http://schemas.microsoft.com/office/drawing/2014/main" id="{08D339C3-EC6A-4E39-27DD-A2C8DCEC09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62965" y="1328002"/>
            <a:ext cx="365760" cy="365760"/>
          </a:xfrm>
          <a:prstGeom prst="rect">
            <a:avLst/>
          </a:prstGeom>
        </p:spPr>
      </p:pic>
      <p:pic>
        <p:nvPicPr>
          <p:cNvPr id="35" name="Graphic 34" descr="Chevron arrows with solid fill">
            <a:extLst>
              <a:ext uri="{FF2B5EF4-FFF2-40B4-BE49-F238E27FC236}">
                <a16:creationId xmlns:a16="http://schemas.microsoft.com/office/drawing/2014/main" id="{B69DA709-F106-7386-C570-587E104518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12187" y="3908317"/>
            <a:ext cx="365760" cy="365760"/>
          </a:xfrm>
          <a:prstGeom prst="rect">
            <a:avLst/>
          </a:prstGeom>
        </p:spPr>
      </p:pic>
      <p:pic>
        <p:nvPicPr>
          <p:cNvPr id="36" name="Graphic 35" descr="Globe with solid fill">
            <a:extLst>
              <a:ext uri="{FF2B5EF4-FFF2-40B4-BE49-F238E27FC236}">
                <a16:creationId xmlns:a16="http://schemas.microsoft.com/office/drawing/2014/main" id="{64EE8FD3-09B5-258C-A724-079542F8A5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62965" y="3887861"/>
            <a:ext cx="365760" cy="365760"/>
          </a:xfrm>
          <a:prstGeom prst="rect">
            <a:avLst/>
          </a:prstGeom>
        </p:spPr>
      </p:pic>
      <p:pic>
        <p:nvPicPr>
          <p:cNvPr id="37" name="Graphic 36" descr="Grinning face with solid fill with solid fill">
            <a:extLst>
              <a:ext uri="{FF2B5EF4-FFF2-40B4-BE49-F238E27FC236}">
                <a16:creationId xmlns:a16="http://schemas.microsoft.com/office/drawing/2014/main" id="{4AF4F613-3783-6B3C-DF68-5836B63B33D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53767" y="3908317"/>
            <a:ext cx="365760" cy="365760"/>
          </a:xfrm>
          <a:prstGeom prst="rect">
            <a:avLst/>
          </a:prstGeom>
        </p:spPr>
      </p:pic>
      <p:pic>
        <p:nvPicPr>
          <p:cNvPr id="38" name="Graphic 37" descr="Back with solid fill">
            <a:extLst>
              <a:ext uri="{FF2B5EF4-FFF2-40B4-BE49-F238E27FC236}">
                <a16:creationId xmlns:a16="http://schemas.microsoft.com/office/drawing/2014/main" id="{E417B8C4-5C0B-694F-03E9-1D398E36B3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61436" y="3897759"/>
            <a:ext cx="365760" cy="365760"/>
          </a:xfrm>
          <a:prstGeom prst="rect">
            <a:avLst/>
          </a:prstGeom>
        </p:spPr>
      </p:pic>
      <p:pic>
        <p:nvPicPr>
          <p:cNvPr id="39" name="Picture 2" descr="Design Flexibility Icon Royalty-Free Images, Stock Photos &amp; Pictures |  Shutterstock">
            <a:extLst>
              <a:ext uri="{FF2B5EF4-FFF2-40B4-BE49-F238E27FC236}">
                <a16:creationId xmlns:a16="http://schemas.microsoft.com/office/drawing/2014/main" id="{21597FED-B8EF-7413-86EC-5948218CA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6865" y="3908317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Increase - Free interface icons">
            <a:extLst>
              <a:ext uri="{FF2B5EF4-FFF2-40B4-BE49-F238E27FC236}">
                <a16:creationId xmlns:a16="http://schemas.microsoft.com/office/drawing/2014/main" id="{B006E8A6-FD5D-80EB-CED8-AE1F724EC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6865" y="1312030"/>
            <a:ext cx="36576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802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CC5CB-9563-299C-3D97-1203349F5A8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9770" y="291985"/>
            <a:ext cx="10897824" cy="535531"/>
          </a:xfrm>
        </p:spPr>
        <p:txBody>
          <a:bodyPr/>
          <a:lstStyle/>
          <a:p>
            <a:r>
              <a:rPr lang="en-US" dirty="0"/>
              <a:t>T-Mobile Priority 6G Technology Components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7F0C0-C254-90F8-6CD5-74E5469218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3833" y="814640"/>
            <a:ext cx="2455863" cy="688394"/>
          </a:xfrm>
        </p:spPr>
        <p:txBody>
          <a:bodyPr/>
          <a:lstStyle/>
          <a:p>
            <a:r>
              <a:rPr lang="en-US" sz="1600" b="0" dirty="0">
                <a:solidFill>
                  <a:srgbClr val="000000"/>
                </a:solidFill>
                <a:latin typeface="TeleNeo Office ExtraBold" panose="020B0A04040202090203" pitchFamily="34" charset="0"/>
              </a:rPr>
              <a:t>To 6G and Beyond!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leNeo Office ExtraBold" panose="020B0A04040202090203" pitchFamily="34" charset="0"/>
              <a:ea typeface="+mn-ea"/>
              <a:cs typeface="Arial" pitchFamily="34" charset="0"/>
            </a:endParaRPr>
          </a:p>
          <a:p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8636E5F-6941-FF33-9B55-095DD16A002E}"/>
              </a:ext>
            </a:extLst>
          </p:cNvPr>
          <p:cNvCxnSpPr/>
          <p:nvPr/>
        </p:nvCxnSpPr>
        <p:spPr>
          <a:xfrm>
            <a:off x="6096000" y="1347019"/>
            <a:ext cx="0" cy="4863281"/>
          </a:xfrm>
          <a:prstGeom prst="line">
            <a:avLst/>
          </a:prstGeom>
          <a:ln w="28575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0C557C2-8279-FF7A-903B-01E743EA086E}"/>
              </a:ext>
            </a:extLst>
          </p:cNvPr>
          <p:cNvSpPr txBox="1"/>
          <p:nvPr/>
        </p:nvSpPr>
        <p:spPr>
          <a:xfrm>
            <a:off x="1443104" y="1347019"/>
            <a:ext cx="3153183" cy="39329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tabLst/>
            </a:pPr>
            <a:r>
              <a:rPr lang="en-US" sz="2000" dirty="0">
                <a:solidFill>
                  <a:srgbClr val="000000"/>
                </a:solidFill>
                <a:latin typeface="+mj-lt"/>
              </a:rPr>
              <a:t>SUGGESTED BY T-MOBILE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1A7EE5-B629-4D16-0D42-27C1DC695EA5}"/>
              </a:ext>
            </a:extLst>
          </p:cNvPr>
          <p:cNvSpPr txBox="1"/>
          <p:nvPr/>
        </p:nvSpPr>
        <p:spPr>
          <a:xfrm>
            <a:off x="7581696" y="1347019"/>
            <a:ext cx="3153183" cy="39329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tabLst/>
            </a:pPr>
            <a:r>
              <a:rPr lang="en-US" sz="2000" dirty="0">
                <a:solidFill>
                  <a:srgbClr val="000000"/>
                </a:solidFill>
                <a:latin typeface="+mj-lt"/>
              </a:rPr>
              <a:t>COMMON REQUIREMENTS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843FD1-E2FC-2B94-B546-54B590C27AB2}"/>
              </a:ext>
            </a:extLst>
          </p:cNvPr>
          <p:cNvSpPr txBox="1"/>
          <p:nvPr/>
        </p:nvSpPr>
        <p:spPr>
          <a:xfrm>
            <a:off x="631596" y="1757994"/>
            <a:ext cx="5241288" cy="4278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Voice and Regulatory Services from day 1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Dynamic Spectrum Sharing in 7GHz band, and improved unlicensed 6G in 6GHz band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Fixed Wireless Access optimizations for reduced payload and increased spectral efficiency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Standalone Architecture based on 5GC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Intent based programmable architecture, Service aware RAN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Drastic reduction in cost per GB delivered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dirty="0">
                <a:solidFill>
                  <a:srgbClr val="000000"/>
                </a:solidFill>
                <a:latin typeface="TeleNeo Office"/>
              </a:rPr>
              <a:t>‘Ad hoc’, crowdsourced and non-3GPP  connectivity</a:t>
            </a: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dirty="0">
              <a:solidFill>
                <a:srgbClr val="000000"/>
              </a:solidFill>
              <a:latin typeface="TeleNeo Office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08064B-37EB-B9D2-89A1-65CA20900C1D}"/>
              </a:ext>
            </a:extLst>
          </p:cNvPr>
          <p:cNvSpPr txBox="1"/>
          <p:nvPr/>
        </p:nvSpPr>
        <p:spPr>
          <a:xfrm>
            <a:off x="6319116" y="1776435"/>
            <a:ext cx="5241288" cy="4278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800" dirty="0"/>
              <a:t>Optimized Spectrum Sharing between 5G and 6G, spectrum support across all bands</a:t>
            </a:r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New and evolved use cases, e.g. Integrated Sensing and Communication (ISAC)</a:t>
            </a:r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800" dirty="0"/>
              <a:t>AI-Native 6G Network</a:t>
            </a:r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‘Green 6G’; Site solution, energy efficient and scalable HW, C- and U-plan optimizations, AI/ML for energy efficiency</a:t>
            </a:r>
            <a:endParaRPr lang="en-US" sz="1800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800" dirty="0"/>
              <a:t>NTN enhancements for more seamless service experience</a:t>
            </a:r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/>
              <a:t>Cyber-Security Assurance </a:t>
            </a:r>
            <a:endParaRPr lang="en-US" sz="1800" dirty="0"/>
          </a:p>
          <a:p>
            <a:pPr marL="283464" indent="-2825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2000" dirty="0">
              <a:solidFill>
                <a:srgbClr val="000000"/>
              </a:solidFill>
              <a:latin typeface="TeleNeo Office"/>
            </a:endParaRPr>
          </a:p>
          <a:p>
            <a:pPr marL="283464" marR="0" indent="-282575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2000" dirty="0">
              <a:solidFill>
                <a:srgbClr val="000000"/>
              </a:solidFill>
              <a:latin typeface="TeleNeo Office"/>
            </a:endParaRPr>
          </a:p>
        </p:txBody>
      </p:sp>
    </p:spTree>
    <p:extLst>
      <p:ext uri="{BB962C8B-B14F-4D97-AF65-F5344CB8AC3E}">
        <p14:creationId xmlns:p14="http://schemas.microsoft.com/office/powerpoint/2010/main" val="3965457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92BCA2C-09DA-9AC9-3550-E7A00BC2D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788597"/>
            <a:ext cx="3127157" cy="258532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B6BA20B-2CAD-5240-8396-0D66D466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4775748"/>
            <a:ext cx="5983721" cy="778355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0141396"/>
      </p:ext>
    </p:extLst>
  </p:cSld>
  <p:clrMapOvr>
    <a:masterClrMapping/>
  </p:clrMapOvr>
</p:sld>
</file>

<file path=ppt/theme/theme1.xml><?xml version="1.0" encoding="utf-8"?>
<a:theme xmlns:a="http://schemas.openxmlformats.org/drawingml/2006/main" name="2024 AET New Logo Theme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024 AET New Logo Theme" id="{65EF294C-4216-4733-8D9E-86275E4FA1F1}" vid="{77110A4D-E677-47C1-9B63-B987EB7D897E}"/>
    </a:ext>
  </a:extLst>
</a:theme>
</file>

<file path=ppt/theme/theme2.xml><?xml version="1.0" encoding="utf-8"?>
<a:theme xmlns:a="http://schemas.openxmlformats.org/drawingml/2006/main" name="3 - Section Divider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4C9C8CE9-8ED9-48D3-AA29-1488D690A32C}"/>
    </a:ext>
  </a:extLst>
</a:theme>
</file>

<file path=ppt/theme/theme3.xml><?xml version="1.0" encoding="utf-8"?>
<a:theme xmlns:a="http://schemas.openxmlformats.org/drawingml/2006/main" name="4 - Text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2800" b="1" dirty="0" smtClean="0">
            <a:solidFill>
              <a:sysClr val="windowText" lastClr="000000"/>
            </a:solidFill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 marL="283464" marR="0" indent="-282575" algn="l" defTabSz="914400" rtl="0" eaLnBrk="1" fontAlgn="auto" latinLnBrk="0" hangingPunct="1">
          <a:lnSpc>
            <a:spcPct val="90000"/>
          </a:lnSpc>
          <a:spcBef>
            <a:spcPts val="600"/>
          </a:spcBef>
          <a:buClrTx/>
          <a:buSzTx/>
          <a:buFont typeface="Wingdings" panose="05000000000000000000" pitchFamily="2" charset="2"/>
          <a:buChar char="§"/>
          <a:tabLst/>
          <a:defRPr sz="2000" dirty="0" smtClean="0">
            <a:solidFill>
              <a:srgbClr val="000000"/>
            </a:solidFill>
            <a:latin typeface="TeleNeo Office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F1D20DD1-02B5-48AA-8674-76D8BD6F0DA9}"/>
    </a:ext>
  </a:extLst>
</a:theme>
</file>

<file path=ppt/theme/theme4.xml><?xml version="1.0" encoding="utf-8"?>
<a:theme xmlns:a="http://schemas.openxmlformats.org/drawingml/2006/main" name="5 - Timelines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861A53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D4D1A560-E40F-4B68-A1A5-643FE118A00C}"/>
    </a:ext>
  </a:extLst>
</a:theme>
</file>

<file path=ppt/theme/theme5.xml><?xml version="1.0" encoding="utf-8"?>
<a:theme xmlns:a="http://schemas.openxmlformats.org/drawingml/2006/main" name="6 - Photo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115A7AE6-9F5B-4346-BCC5-CD933BD5B14A}"/>
    </a:ext>
  </a:extLst>
</a:theme>
</file>

<file path=ppt/theme/theme6.xml><?xml version="1.0" encoding="utf-8"?>
<a:theme xmlns:a="http://schemas.openxmlformats.org/drawingml/2006/main" name="7 - Device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48634F81-C1CE-4885-9415-34CE242B0C05}"/>
    </a:ext>
  </a:extLst>
</a:theme>
</file>

<file path=ppt/theme/theme7.xml><?xml version="1.0" encoding="utf-8"?>
<a:theme xmlns:a="http://schemas.openxmlformats.org/drawingml/2006/main" name="8 - Iconography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C1ABC35D-815E-4A36-8351-71630D557BDE}"/>
    </a:ext>
  </a:extLst>
</a:theme>
</file>

<file path=ppt/theme/theme8.xml><?xml version="1.0" encoding="utf-8"?>
<a:theme xmlns:a="http://schemas.openxmlformats.org/drawingml/2006/main" name="9 - Closing Slide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63B75E3D-2990-4D63-A854-670D09DE0ACF}"/>
    </a:ext>
  </a:extLst>
</a:theme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20209</TotalTime>
  <Words>416</Words>
  <Application>Microsoft Office PowerPoint</Application>
  <PresentationFormat>Widescreen</PresentationFormat>
  <Paragraphs>105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6</vt:i4>
      </vt:variant>
    </vt:vector>
  </HeadingPairs>
  <TitlesOfParts>
    <vt:vector size="23" baseType="lpstr">
      <vt:lpstr>Arial</vt:lpstr>
      <vt:lpstr>Bebas Neue Book</vt:lpstr>
      <vt:lpstr>linea-basic-10</vt:lpstr>
      <vt:lpstr>Source Sans Pro</vt:lpstr>
      <vt:lpstr>System Font Regular</vt:lpstr>
      <vt:lpstr>TeleNeo Office</vt:lpstr>
      <vt:lpstr>TeleNeo Office ExtraBold</vt:lpstr>
      <vt:lpstr>TeleNeo Office Medium</vt:lpstr>
      <vt:lpstr>Wingdings</vt:lpstr>
      <vt:lpstr>2024 AET New Logo Theme</vt:lpstr>
      <vt:lpstr>3 - Section Divider</vt:lpstr>
      <vt:lpstr>4 - Text Layouts</vt:lpstr>
      <vt:lpstr>5 - Timelines</vt:lpstr>
      <vt:lpstr>6 - Photo Layouts</vt:lpstr>
      <vt:lpstr>7 - Devices</vt:lpstr>
      <vt:lpstr>8 - Iconography</vt:lpstr>
      <vt:lpstr>9 - Closing Slides</vt:lpstr>
      <vt:lpstr>T-Mobile’s Overall Vision &amp; Priorities for Next Generation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Sellers, Woody</dc:creator>
  <cp:lastModifiedBy>Migaldi, Scott</cp:lastModifiedBy>
  <cp:revision>8</cp:revision>
  <cp:lastPrinted>2025-02-04T17:21:26Z</cp:lastPrinted>
  <dcterms:created xsi:type="dcterms:W3CDTF">2024-12-19T23:10:31Z</dcterms:created>
  <dcterms:modified xsi:type="dcterms:W3CDTF">2025-02-04T17:21:36Z</dcterms:modified>
</cp:coreProperties>
</file>