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tags/tag14.xml" ContentType="application/vnd.openxmlformats-officedocument.presentationml.tags+xml"/>
  <Default Extension="gif" ContentType="image/gi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19" r:id="rId4"/>
  </p:sldMasterIdLst>
  <p:notesMasterIdLst>
    <p:notesMasterId r:id="rId13"/>
  </p:notesMasterIdLst>
  <p:handoutMasterIdLst>
    <p:handoutMasterId r:id="rId14"/>
  </p:handoutMasterIdLst>
  <p:sldIdLst>
    <p:sldId id="1543" r:id="rId5"/>
    <p:sldId id="1541" r:id="rId6"/>
    <p:sldId id="1544" r:id="rId7"/>
    <p:sldId id="1545" r:id="rId8"/>
    <p:sldId id="1546" r:id="rId9"/>
    <p:sldId id="1547" r:id="rId10"/>
    <p:sldId id="1548" r:id="rId11"/>
    <p:sldId id="1549" r:id="rId12"/>
  </p:sldIdLst>
  <p:sldSz cx="9144000" cy="5143500" type="screen16x9"/>
  <p:notesSz cx="6934200" cy="92202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yan Zidar" initials="bz" lastIdx="9" clrIdx="0"/>
  <p:cmAuthor id="1" name="tfreise" initials="t" lastIdx="0" clrIdx="1"/>
  <p:cmAuthor id="2" name="dsmith153" initials="d" lastIdx="2" clrIdx="2"/>
  <p:cmAuthor id="3" name="cbrodma" initials="c" lastIdx="20" clrIdx="3"/>
  <p:cmAuthor id="4" name="kcolley" initials="kc" lastIdx="2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60078"/>
    <a:srgbClr val="E20074"/>
    <a:srgbClr val="FF00FF"/>
    <a:srgbClr val="438377"/>
    <a:srgbClr val="227946"/>
    <a:srgbClr val="008DA8"/>
    <a:srgbClr val="FFC000"/>
    <a:srgbClr val="FFFFFF"/>
    <a:srgbClr val="5BE4FF"/>
    <a:srgbClr val="00C6E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05" autoAdjust="0"/>
    <p:restoredTop sz="89165" autoAdjust="0"/>
  </p:normalViewPr>
  <p:slideViewPr>
    <p:cSldViewPr snapToGrid="0">
      <p:cViewPr varScale="1">
        <p:scale>
          <a:sx n="91" d="100"/>
          <a:sy n="91" d="100"/>
        </p:scale>
        <p:origin x="-114" y="-390"/>
      </p:cViewPr>
      <p:guideLst>
        <p:guide orient="horz" pos="2556"/>
        <p:guide orient="horz" pos="368"/>
        <p:guide orient="horz" pos="70"/>
        <p:guide pos="2364"/>
        <p:guide pos="1478"/>
        <p:guide pos="691"/>
        <p:guide pos="366"/>
        <p:guide pos="2872"/>
        <p:guide pos="3953"/>
      </p:guideLst>
    </p:cSldViewPr>
  </p:slideViewPr>
  <p:outlineViewPr>
    <p:cViewPr>
      <p:scale>
        <a:sx n="33" d="100"/>
        <a:sy n="33" d="100"/>
      </p:scale>
      <p:origin x="0" y="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584" y="498"/>
      </p:cViewPr>
      <p:guideLst>
        <p:guide orient="horz" pos="2904"/>
        <p:guide pos="218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6" y="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/>
          <a:lstStyle>
            <a:lvl1pPr algn="r">
              <a:defRPr sz="1200"/>
            </a:lvl1pPr>
          </a:lstStyle>
          <a:p>
            <a:fld id="{DD69D084-5281-C944-B94F-D4346B156427}" type="datetimeFigureOut">
              <a:rPr lang="en-US" smtClean="0">
                <a:latin typeface="Arial" pitchFamily="34" charset="0"/>
              </a:rPr>
              <a:pPr/>
              <a:t>6/4/2014</a:t>
            </a:fld>
            <a:endParaRPr lang="en-US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 anchor="b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6" y="875759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 anchor="b"/>
          <a:lstStyle>
            <a:lvl1pPr algn="r">
              <a:defRPr sz="1200"/>
            </a:lvl1pPr>
          </a:lstStyle>
          <a:p>
            <a:fld id="{0B9C61B8-79FE-9D4A-8ECE-E10B7CDE155B}" type="slidenum">
              <a:rPr lang="en-US" smtClean="0">
                <a:latin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2349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6" y="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0CEB6FD-A16A-CA45-8299-89FF741A86FE}" type="datetimeFigureOut">
              <a:rPr lang="en-US" smtClean="0"/>
              <a:pPr/>
              <a:t>6/4/2014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3700" y="690563"/>
            <a:ext cx="61468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1" tIns="46151" rIns="92301" bIns="4615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lIns="92301" tIns="46151" rIns="92301" bIns="46151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6" y="8757590"/>
            <a:ext cx="3004820" cy="461010"/>
          </a:xfrm>
          <a:prstGeom prst="rect">
            <a:avLst/>
          </a:prstGeom>
        </p:spPr>
        <p:txBody>
          <a:bodyPr vert="horz" lIns="92301" tIns="46151" rIns="92301" bIns="46151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38AC0175-F701-BA4B-A561-3462987DDE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189266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Justin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C0175-F701-BA4B-A561-3462987DDE4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6724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 userDrawn="1"/>
        </p:nvCxnSpPr>
        <p:spPr>
          <a:xfrm>
            <a:off x="595952" y="2752978"/>
            <a:ext cx="4539928" cy="0"/>
          </a:xfrm>
          <a:prstGeom prst="line">
            <a:avLst/>
          </a:prstGeom>
          <a:ln>
            <a:solidFill>
              <a:srgbClr val="E2007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594360" y="2849735"/>
            <a:ext cx="4541520" cy="358961"/>
          </a:xfrm>
        </p:spPr>
        <p:txBody>
          <a:bodyPr lIns="18288" tIns="18288" rIns="18288" bIns="18288" anchor="b">
            <a:normAutofit/>
          </a:bodyPr>
          <a:lstStyle>
            <a:lvl1pPr marL="0" indent="0">
              <a:buNone/>
              <a:defRPr sz="2000">
                <a:solidFill>
                  <a:srgbClr val="E20074">
                    <a:alpha val="99000"/>
                  </a:srgb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The Subtitle Goes Here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595952" y="746761"/>
            <a:ext cx="1995054" cy="1597716"/>
          </a:xfrm>
        </p:spPr>
        <p:txBody>
          <a:bodyPr anchor="b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+mj-lt"/>
                <a:cs typeface="TM AG Book Rounded Regular"/>
              </a:defRPr>
            </a:lvl1pPr>
          </a:lstStyle>
          <a:p>
            <a:pPr lvl="0"/>
            <a:r>
              <a:rPr lang="en-US" dirty="0" smtClean="0"/>
              <a:t>The Title Goes Here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595952" y="3244886"/>
            <a:ext cx="4541520" cy="269693"/>
          </a:xfrm>
        </p:spPr>
        <p:txBody>
          <a:bodyPr lIns="18288" tIns="18288" rIns="18288" bIns="18288" anchor="b">
            <a:normAutofit/>
          </a:bodyPr>
          <a:lstStyle>
            <a:lvl1pPr marL="0" indent="0">
              <a:buNone/>
              <a:defRPr sz="1400">
                <a:solidFill>
                  <a:srgbClr val="6A6A6A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The Subtitle Goes Here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595952" y="4177580"/>
            <a:ext cx="4541520" cy="202624"/>
          </a:xfrm>
        </p:spPr>
        <p:txBody>
          <a:bodyPr lIns="18288" tIns="18288" rIns="18288" bIns="18288" anchor="b">
            <a:noAutofit/>
          </a:bodyPr>
          <a:lstStyle>
            <a:lvl1pPr marL="0" indent="0">
              <a:buNone/>
              <a:defRPr sz="1100" i="1">
                <a:solidFill>
                  <a:srgbClr val="6A6A6A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The Subtitle Goes Here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937" y="1085185"/>
            <a:ext cx="758666" cy="1208723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5741091" y="1219459"/>
            <a:ext cx="2105330" cy="2636190"/>
            <a:chOff x="5741091" y="1219459"/>
            <a:chExt cx="2105330" cy="2636190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485" y="1219459"/>
              <a:ext cx="2003810" cy="263619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1091" y="2205391"/>
              <a:ext cx="758666" cy="1195864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8470" y="1304821"/>
              <a:ext cx="758666" cy="93440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2051" y="2270932"/>
              <a:ext cx="674370" cy="941070"/>
            </a:xfrm>
            <a:prstGeom prst="rect">
              <a:avLst/>
            </a:prstGeom>
          </p:spPr>
        </p:pic>
      </p:grpSp>
      <p:pic>
        <p:nvPicPr>
          <p:cNvPr id="15" name="Picture 14" descr="11596-15266-TMOLogo_MG.eps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53" t="21723" r="10237" b="21378"/>
          <a:stretch/>
        </p:blipFill>
        <p:spPr>
          <a:xfrm>
            <a:off x="5760273" y="519966"/>
            <a:ext cx="1977572" cy="6539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768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80652" y="729159"/>
            <a:ext cx="8663349" cy="0"/>
          </a:xfrm>
          <a:prstGeom prst="line">
            <a:avLst/>
          </a:prstGeom>
          <a:ln>
            <a:solidFill>
              <a:srgbClr val="E2007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11596-15266-TMOLogo_MG.eps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253" t="21723" r="10237" b="21378"/>
          <a:stretch/>
        </p:blipFill>
        <p:spPr>
          <a:xfrm>
            <a:off x="7643365" y="4702850"/>
            <a:ext cx="1087173" cy="359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5832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485" y="1219459"/>
            <a:ext cx="2003810" cy="2636190"/>
          </a:xfrm>
          <a:prstGeom prst="rect">
            <a:avLst/>
          </a:prstGeom>
        </p:spPr>
      </p:pic>
      <p:pic>
        <p:nvPicPr>
          <p:cNvPr id="6" name="Picture 5" descr="11596-15266-TMOLogo_MG.eps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253" t="21723" r="10237" b="21378"/>
          <a:stretch/>
        </p:blipFill>
        <p:spPr>
          <a:xfrm>
            <a:off x="7643365" y="4702850"/>
            <a:ext cx="1087173" cy="359522"/>
          </a:xfrm>
          <a:prstGeom prst="rect">
            <a:avLst/>
          </a:prstGeom>
        </p:spPr>
      </p:pic>
      <p:sp>
        <p:nvSpPr>
          <p:cNvPr id="7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600710" y="2360785"/>
            <a:ext cx="4541520" cy="358961"/>
          </a:xfrm>
        </p:spPr>
        <p:txBody>
          <a:bodyPr lIns="18288" tIns="18288" rIns="18288" bIns="18288" anchor="b">
            <a:noAutofit/>
          </a:bodyPr>
          <a:lstStyle>
            <a:lvl1pPr marL="0" indent="0">
              <a:buNone/>
              <a:defRPr sz="2400">
                <a:solidFill>
                  <a:srgbClr val="E20074">
                    <a:alpha val="99000"/>
                  </a:srgbClr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The Subtitle Goes Here</a:t>
            </a:r>
          </a:p>
        </p:txBody>
      </p:sp>
      <p:sp>
        <p:nvSpPr>
          <p:cNvPr id="8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02302" y="2819436"/>
            <a:ext cx="4541520" cy="269693"/>
          </a:xfrm>
        </p:spPr>
        <p:txBody>
          <a:bodyPr lIns="18288" tIns="18288" rIns="18288" bIns="18288" anchor="t">
            <a:noAutofit/>
          </a:bodyPr>
          <a:lstStyle>
            <a:lvl1pPr marL="0" indent="0">
              <a:buNone/>
              <a:defRPr sz="1800">
                <a:solidFill>
                  <a:srgbClr val="6A6A6A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The Subtitle Goes Here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595952" y="2752978"/>
            <a:ext cx="4539928" cy="0"/>
          </a:xfrm>
          <a:prstGeom prst="line">
            <a:avLst/>
          </a:prstGeom>
          <a:ln>
            <a:solidFill>
              <a:srgbClr val="E2007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091" y="2205391"/>
            <a:ext cx="758666" cy="119586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470" y="1304821"/>
            <a:ext cx="758666" cy="93440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937" y="1085185"/>
            <a:ext cx="758666" cy="120872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051" y="2270932"/>
            <a:ext cx="674370" cy="9410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7932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80652" y="729159"/>
            <a:ext cx="8663349" cy="0"/>
          </a:xfrm>
          <a:prstGeom prst="line">
            <a:avLst/>
          </a:prstGeom>
          <a:ln>
            <a:solidFill>
              <a:srgbClr val="E2007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11596-15266-TMOLogo_MG.eps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253" t="21723" r="10237" b="21378"/>
          <a:stretch/>
        </p:blipFill>
        <p:spPr>
          <a:xfrm>
            <a:off x="7643365" y="4702850"/>
            <a:ext cx="1087173" cy="359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2859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819150"/>
            <a:ext cx="8360797" cy="3886200"/>
          </a:xfrm>
        </p:spPr>
        <p:txBody>
          <a:bodyPr>
            <a:normAutofit/>
          </a:bodyPr>
          <a:lstStyle>
            <a:lvl1pPr>
              <a:defRPr sz="2400">
                <a:solidFill>
                  <a:srgbClr val="6A6A6A"/>
                </a:solidFill>
              </a:defRPr>
            </a:lvl1pPr>
            <a:lvl2pPr>
              <a:defRPr sz="2000">
                <a:solidFill>
                  <a:srgbClr val="6A6A6A"/>
                </a:solidFill>
              </a:defRPr>
            </a:lvl2pPr>
            <a:lvl3pPr>
              <a:defRPr sz="1800">
                <a:solidFill>
                  <a:srgbClr val="6A6A6A"/>
                </a:solidFill>
              </a:defRPr>
            </a:lvl3pPr>
            <a:lvl4pPr>
              <a:defRPr sz="1600">
                <a:solidFill>
                  <a:srgbClr val="6A6A6A"/>
                </a:solidFill>
              </a:defRPr>
            </a:lvl4pPr>
            <a:lvl5pPr>
              <a:defRPr sz="1600">
                <a:solidFill>
                  <a:srgbClr val="6A6A6A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1348" y="4787193"/>
            <a:ext cx="176330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D21A0E5-C178-40B5-8F44-6343D8A220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199" y="205740"/>
            <a:ext cx="8360797" cy="4692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200">
                <a:solidFill>
                  <a:srgbClr val="E2007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80652" y="729159"/>
            <a:ext cx="8663349" cy="0"/>
          </a:xfrm>
          <a:prstGeom prst="line">
            <a:avLst/>
          </a:prstGeom>
          <a:ln>
            <a:solidFill>
              <a:srgbClr val="E2007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11596-15266-TMOLogo_MG.eps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253" t="21723" r="10237" b="21378"/>
          <a:stretch/>
        </p:blipFill>
        <p:spPr>
          <a:xfrm>
            <a:off x="7828227" y="4702850"/>
            <a:ext cx="1087173" cy="359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7784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8497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68318"/>
            <a:ext cx="4040188" cy="2963466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1"/>
                </a:solidFill>
                <a:latin typeface="+mj-lt"/>
              </a:defRPr>
            </a:lvl2pPr>
            <a:lvl3pPr>
              <a:defRPr sz="1600">
                <a:solidFill>
                  <a:schemeClr val="tx1"/>
                </a:solidFill>
                <a:latin typeface="+mj-lt"/>
              </a:defRPr>
            </a:lvl3pPr>
            <a:lvl4pPr>
              <a:defRPr sz="1400">
                <a:solidFill>
                  <a:schemeClr val="tx1"/>
                </a:solidFill>
                <a:latin typeface="+mj-lt"/>
              </a:defRPr>
            </a:lvl4pPr>
            <a:lvl5pPr>
              <a:defRPr sz="1400">
                <a:solidFill>
                  <a:schemeClr val="tx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88497"/>
            <a:ext cx="4041775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68318"/>
            <a:ext cx="4041775" cy="2963466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1"/>
                </a:solidFill>
                <a:latin typeface="+mj-lt"/>
              </a:defRPr>
            </a:lvl2pPr>
            <a:lvl3pPr>
              <a:defRPr sz="1600">
                <a:solidFill>
                  <a:schemeClr val="tx1"/>
                </a:solidFill>
                <a:latin typeface="+mj-lt"/>
              </a:defRPr>
            </a:lvl3pPr>
            <a:lvl4pPr>
              <a:defRPr sz="1400">
                <a:solidFill>
                  <a:schemeClr val="tx1"/>
                </a:solidFill>
                <a:latin typeface="+mj-lt"/>
              </a:defRPr>
            </a:lvl4pPr>
            <a:lvl5pPr>
              <a:defRPr sz="1400">
                <a:solidFill>
                  <a:schemeClr val="tx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4692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80652" y="729159"/>
            <a:ext cx="8663349" cy="0"/>
          </a:xfrm>
          <a:prstGeom prst="line">
            <a:avLst/>
          </a:prstGeom>
          <a:ln>
            <a:solidFill>
              <a:srgbClr val="E2007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261348" y="4787193"/>
            <a:ext cx="176330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5D21A0E5-C178-40B5-8F44-6343D8A2203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 descr="11596-15266-TMOLogo_MG.eps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253" t="21723" r="10237" b="21378"/>
          <a:stretch/>
        </p:blipFill>
        <p:spPr>
          <a:xfrm>
            <a:off x="7828227" y="4702850"/>
            <a:ext cx="1087173" cy="359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2665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6862410" y="4736507"/>
            <a:ext cx="1800327" cy="217987"/>
          </a:xfrm>
          <a:prstGeom prst="rect">
            <a:avLst/>
          </a:prstGeom>
        </p:spPr>
        <p:txBody>
          <a:bodyPr lIns="72567" tIns="36283" rIns="72567" bIns="36283"/>
          <a:lstStyle>
            <a:lvl1pPr>
              <a:defRPr/>
            </a:lvl1pPr>
          </a:lstStyle>
          <a:p>
            <a:fld id="{5C9466F2-23BF-4F23-B97F-9C9BE1151E5D}" type="datetime1">
              <a:rPr lang="de-DE"/>
              <a:pPr/>
              <a:t>04.06.2014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598485" y="4736507"/>
            <a:ext cx="289766" cy="217987"/>
          </a:xfrm>
          <a:prstGeom prst="rect">
            <a:avLst/>
          </a:prstGeom>
        </p:spPr>
        <p:txBody>
          <a:bodyPr lIns="72567" tIns="36283" rIns="72567" bIns="36283"/>
          <a:lstStyle>
            <a:lvl1pPr>
              <a:defRPr/>
            </a:lvl1pPr>
          </a:lstStyle>
          <a:p>
            <a:fld id="{666EC5C2-D946-4A27-A4A7-AF5242DC38C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-5964"/>
            <a:ext cx="9144000" cy="25629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0" y="2531623"/>
            <a:ext cx="9144000" cy="256292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CCCFCE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69696"/>
              </a:solidFill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19150"/>
            <a:ext cx="82296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4692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5041107"/>
            <a:ext cx="9144000" cy="102394"/>
          </a:xfrm>
          <a:prstGeom prst="rect">
            <a:avLst/>
          </a:prstGeom>
          <a:solidFill>
            <a:srgbClr val="E20074"/>
          </a:solidFill>
          <a:ln w="9525" cap="flat" cmpd="sng" algn="ctr">
            <a:solidFill>
              <a:srgbClr val="E2007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74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8" r:id="rId1"/>
    <p:sldLayoutId id="2147484123" r:id="rId2"/>
    <p:sldLayoutId id="2147484137" r:id="rId3"/>
    <p:sldLayoutId id="2147484122" r:id="rId4"/>
    <p:sldLayoutId id="2147484124" r:id="rId5"/>
    <p:sldLayoutId id="2147484126" r:id="rId6"/>
    <p:sldLayoutId id="2147484139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E20074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9.e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oleObject" Target="../embeddings/oleObject1.bin"/><Relationship Id="rId5" Type="http://schemas.openxmlformats.org/officeDocument/2006/relationships/tags" Target="../tags/tag5.xml"/><Relationship Id="rId10" Type="http://schemas.openxmlformats.org/officeDocument/2006/relationships/image" Target="../media/image8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899" name="Picture 3"/>
          <p:cNvPicPr>
            <a:picLocks noChangeAspect="1" noChangeArrowheads="1"/>
          </p:cNvPicPr>
          <p:nvPr/>
        </p:nvPicPr>
        <p:blipFill>
          <a:blip r:embed="rId10"/>
          <a:srcRect t="15274"/>
          <a:stretch>
            <a:fillRect/>
          </a:stretch>
        </p:blipFill>
        <p:spPr bwMode="auto">
          <a:xfrm>
            <a:off x="0" y="0"/>
            <a:ext cx="9144000" cy="5164001"/>
          </a:xfrm>
          <a:prstGeom prst="rect">
            <a:avLst/>
          </a:prstGeom>
          <a:solidFill>
            <a:srgbClr val="E20074"/>
          </a:solidFill>
          <a:ln w="38100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7FDC-9EDA-4BC7-9558-3A1BADF7477F}" type="datetime1">
              <a:rPr lang="de-DE"/>
              <a:pPr/>
              <a:t>04.06.2014</a:t>
            </a:fld>
            <a:endParaRPr lang="de-DE"/>
          </a:p>
        </p:txBody>
      </p:sp>
      <p:sp>
        <p:nvSpPr>
          <p:cNvPr id="1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2582695" y="4736507"/>
            <a:ext cx="4102076" cy="217987"/>
          </a:xfrm>
          <a:prstGeom prst="rect">
            <a:avLst/>
          </a:prstGeom>
        </p:spPr>
        <p:txBody>
          <a:bodyPr/>
          <a:lstStyle/>
          <a:p>
            <a:r>
              <a:rPr lang="de-DE"/>
              <a:t>– Strictly confidential, Confidential, Internal –                         Author / Presentation title</a:t>
            </a:r>
          </a:p>
        </p:txBody>
      </p:sp>
      <p:sp>
        <p:nvSpPr>
          <p:cNvPr id="1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77B20-37DF-4979-BC8E-E0C57AB37B44}" type="slidenum">
              <a:rPr lang="de-DE"/>
              <a:pPr/>
              <a:t>1</a:t>
            </a:fld>
            <a:endParaRPr lang="de-DE"/>
          </a:p>
        </p:txBody>
      </p:sp>
      <p:graphicFrame>
        <p:nvGraphicFramePr>
          <p:cNvPr id="253975" name="Object 23" hidden="1"/>
          <p:cNvGraphicFramePr>
            <a:graphicFrameLocks noChangeAspect="1"/>
          </p:cNvGraphicFramePr>
          <p:nvPr/>
        </p:nvGraphicFramePr>
        <p:xfrm>
          <a:off x="1261" y="1261"/>
          <a:ext cx="1259" cy="1260"/>
        </p:xfrm>
        <a:graphic>
          <a:graphicData uri="http://schemas.openxmlformats.org/presentationml/2006/ole">
            <p:oleObj spid="_x0000_s1032" name="think-cell Slide" r:id="rId11" imgW="360" imgH="360" progId="">
              <p:embed/>
            </p:oleObj>
          </a:graphicData>
        </a:graphic>
      </p:graphicFrame>
      <p:grpSp>
        <p:nvGrpSpPr>
          <p:cNvPr id="2" name="Group 19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60789" y="2341162"/>
            <a:ext cx="8622422" cy="2545289"/>
            <a:chOff x="207" y="1858"/>
            <a:chExt cx="5361" cy="2020"/>
          </a:xfrm>
          <a:solidFill>
            <a:srgbClr val="E20074"/>
          </a:solidFill>
        </p:grpSpPr>
        <p:sp>
          <p:nvSpPr>
            <p:cNvPr id="253964" name="Titel 3"/>
            <p:cNvSpPr>
              <a:spLocks/>
            </p:cNvSpPr>
            <p:nvPr>
              <p:custDataLst>
                <p:tags r:id="rId6"/>
              </p:custDataLst>
            </p:nvPr>
          </p:nvSpPr>
          <p:spPr bwMode="ltGray">
            <a:xfrm>
              <a:off x="207" y="2527"/>
              <a:ext cx="5361" cy="135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457322">
                <a:lnSpc>
                  <a:spcPts val="3174"/>
                </a:lnSpc>
                <a:spcBef>
                  <a:spcPct val="0"/>
                </a:spcBef>
              </a:pPr>
              <a:endParaRPr lang="en-US" sz="3600" dirty="0">
                <a:solidFill>
                  <a:schemeClr val="tx2"/>
                </a:solidFill>
                <a:latin typeface="Tele-GroteskUlt" pitchFamily="2" charset="0"/>
              </a:endParaRPr>
            </a:p>
          </p:txBody>
        </p:sp>
        <p:sp>
          <p:nvSpPr>
            <p:cNvPr id="253965" name="Titel 3"/>
            <p:cNvSpPr>
              <a:spLocks/>
            </p:cNvSpPr>
            <p:nvPr>
              <p:custDataLst>
                <p:tags r:id="rId7"/>
              </p:custDataLst>
            </p:nvPr>
          </p:nvSpPr>
          <p:spPr bwMode="ltGray">
            <a:xfrm>
              <a:off x="207" y="1858"/>
              <a:ext cx="5157" cy="200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457322">
                <a:lnSpc>
                  <a:spcPts val="3174"/>
                </a:lnSpc>
                <a:spcBef>
                  <a:spcPct val="0"/>
                </a:spcBef>
              </a:pPr>
              <a:endParaRPr lang="en-US" sz="3600" dirty="0">
                <a:solidFill>
                  <a:schemeClr val="tx2"/>
                </a:solidFill>
                <a:latin typeface="Tele-GroteskUlt" pitchFamily="2" charset="0"/>
              </a:endParaRPr>
            </a:p>
          </p:txBody>
        </p:sp>
        <p:sp>
          <p:nvSpPr>
            <p:cNvPr id="253966" name="Rectangle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ltGray">
            <a:xfrm>
              <a:off x="210" y="2017"/>
              <a:ext cx="4873" cy="1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 anchor="ctr"/>
            <a:lstStyle/>
            <a:p>
              <a:pPr>
                <a:lnSpc>
                  <a:spcPts val="1428"/>
                </a:lnSpc>
                <a:buFont typeface="Wingdings" pitchFamily="2" charset="2"/>
                <a:buChar char="§"/>
              </a:pPr>
              <a:endParaRPr lang="en-US" sz="1400" dirty="0">
                <a:latin typeface="Tele-GroteskNor" pitchFamily="2" charset="0"/>
                <a:ea typeface="ＭＳ Ｐゴシック" pitchFamily="34" charset="-128"/>
              </a:endParaRPr>
            </a:p>
          </p:txBody>
        </p:sp>
      </p:grpSp>
      <p:sp>
        <p:nvSpPr>
          <p:cNvPr id="253967" name="Titel 3"/>
          <p:cNvSpPr>
            <a:spLocks/>
          </p:cNvSpPr>
          <p:nvPr>
            <p:custDataLst>
              <p:tags r:id="rId3"/>
            </p:custDataLst>
          </p:nvPr>
        </p:nvSpPr>
        <p:spPr bwMode="white">
          <a:xfrm>
            <a:off x="264569" y="2341163"/>
            <a:ext cx="7838588" cy="151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78" tIns="0" rIns="0" bIns="0"/>
          <a:lstStyle/>
          <a:p>
            <a:pPr>
              <a:lnSpc>
                <a:spcPts val="3174"/>
              </a:lnSpc>
              <a:spcBef>
                <a:spcPct val="0"/>
              </a:spcBef>
            </a:pPr>
            <a:endParaRPr lang="en-US" sz="3200" dirty="0" smtClean="0">
              <a:solidFill>
                <a:schemeClr val="bg1"/>
              </a:solidFill>
              <a:latin typeface="TeleGrotesk Headline Ultra" pitchFamily="2" charset="0"/>
            </a:endParaRPr>
          </a:p>
          <a:p>
            <a:pPr>
              <a:lnSpc>
                <a:spcPts val="3174"/>
              </a:lnSpc>
              <a:spcBef>
                <a:spcPct val="0"/>
              </a:spcBef>
            </a:pP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T-MOBILE </a:t>
            </a: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USA</a:t>
            </a:r>
            <a:b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</a:b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View </a:t>
            </a: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on LTE Carrier Aggregation with </a:t>
            </a: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Unlicensed </a:t>
            </a: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S</a:t>
            </a:r>
            <a:r>
              <a:rPr lang="en-US" sz="3200" dirty="0" smtClean="0">
                <a:solidFill>
                  <a:schemeClr val="bg1"/>
                </a:solidFill>
                <a:latin typeface="TeleGrotesk Headline Ultra" pitchFamily="2" charset="0"/>
              </a:rPr>
              <a:t>pectrum</a:t>
            </a:r>
            <a:endParaRPr lang="en-US" sz="3200" dirty="0" smtClean="0">
              <a:solidFill>
                <a:schemeClr val="bg1"/>
              </a:solidFill>
              <a:latin typeface="TeleGrotesk Headline Ultra" pitchFamily="2" charset="0"/>
            </a:endParaRPr>
          </a:p>
        </p:txBody>
      </p:sp>
      <p:sp>
        <p:nvSpPr>
          <p:cNvPr id="253968" name="Textplatzhalter 4"/>
          <p:cNvSpPr>
            <a:spLocks/>
          </p:cNvSpPr>
          <p:nvPr>
            <p:custDataLst>
              <p:tags r:id="rId4"/>
            </p:custDataLst>
          </p:nvPr>
        </p:nvSpPr>
        <p:spPr bwMode="gray">
          <a:xfrm>
            <a:off x="391815" y="4000045"/>
            <a:ext cx="7140837" cy="34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57139" rIns="0" bIns="57139"/>
          <a:lstStyle/>
          <a:p>
            <a:pPr>
              <a:lnSpc>
                <a:spcPts val="1905"/>
              </a:lnSpc>
              <a:spcBef>
                <a:spcPts val="397"/>
              </a:spcBef>
              <a:spcAft>
                <a:spcPts val="397"/>
              </a:spcAft>
            </a:pPr>
            <a:r>
              <a:rPr lang="en-US" sz="1900" dirty="0" smtClean="0">
                <a:solidFill>
                  <a:schemeClr val="bg1"/>
                </a:solidFill>
                <a:latin typeface="Tele-GroteskNor" pitchFamily="2" charset="0"/>
              </a:rPr>
              <a:t>3GPP Workshop on “LTE-U”, Sophia </a:t>
            </a:r>
            <a:r>
              <a:rPr lang="en-US" sz="1900" dirty="0" err="1" smtClean="0">
                <a:solidFill>
                  <a:schemeClr val="bg1"/>
                </a:solidFill>
                <a:latin typeface="Tele-GroteskNor" pitchFamily="2" charset="0"/>
              </a:rPr>
              <a:t>Antipolis</a:t>
            </a:r>
            <a:r>
              <a:rPr lang="en-US" sz="1900" dirty="0" smtClean="0">
                <a:solidFill>
                  <a:schemeClr val="bg1"/>
                </a:solidFill>
                <a:latin typeface="Tele-GroteskNor" pitchFamily="2" charset="0"/>
              </a:rPr>
              <a:t> (France), June 13</a:t>
            </a:r>
            <a:r>
              <a:rPr lang="en-US" sz="1900" baseline="30000" dirty="0" smtClean="0">
                <a:solidFill>
                  <a:schemeClr val="bg1"/>
                </a:solidFill>
                <a:latin typeface="Tele-GroteskNor" pitchFamily="2" charset="0"/>
              </a:rPr>
              <a:t>th</a:t>
            </a:r>
            <a:r>
              <a:rPr lang="en-US" sz="1900" dirty="0" smtClean="0">
                <a:solidFill>
                  <a:schemeClr val="bg1"/>
                </a:solidFill>
                <a:latin typeface="Tele-GroteskNor" pitchFamily="2" charset="0"/>
              </a:rPr>
              <a:t> 2014</a:t>
            </a:r>
          </a:p>
        </p:txBody>
      </p:sp>
      <p:pic>
        <p:nvPicPr>
          <p:cNvPr id="253978" name="Picture 26" descr="T_Logo_3c_Slogan_n_PL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/>
          <a:srcRect r="62157"/>
          <a:stretch>
            <a:fillRect/>
          </a:stretch>
        </p:blipFill>
        <p:spPr bwMode="black">
          <a:xfrm>
            <a:off x="391814" y="4425275"/>
            <a:ext cx="836541" cy="313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Only licensed assisted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LTE access to unlicensed spectrum 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to be considered.</a:t>
            </a:r>
          </a:p>
          <a:p>
            <a:pPr marL="271463" lvl="2" indent="-271463">
              <a:buSzPct val="100000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Global as well as national </a:t>
            </a: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regulation situation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should 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be analyzed.</a:t>
            </a:r>
          </a:p>
          <a:p>
            <a:pPr marL="271463" lvl="2" indent="-271463">
              <a:buSzPct val="100000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LTE-U technology </a:t>
            </a: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benefits over other state of the art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technologies (i.e. IEEE 802.11ac/ad) should be evaluated.</a:t>
            </a:r>
          </a:p>
          <a:p>
            <a:pPr marL="271463" lvl="2" indent="-271463">
              <a:buSzPct val="100000"/>
              <a:tabLst>
                <a:tab pos="2601913" algn="l"/>
              </a:tabLst>
            </a:pP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Co-Existence</a:t>
            </a:r>
            <a:r>
              <a:rPr lang="en-US" sz="2800" dirty="0" smtClean="0">
                <a:solidFill>
                  <a:schemeClr val="tx2"/>
                </a:solidFill>
                <a:latin typeface="+mn-lt"/>
                <a:sym typeface="Wingdings" pitchFamily="2" charset="2"/>
              </a:rPr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with other technologies (i.e. WiFi) using 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the same spectrum should be studied.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21A0E5-C178-40B5-8F44-6343D8A220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Our </a:t>
            </a:r>
            <a:r>
              <a:rPr lang="en-GB" dirty="0" smtClean="0">
                <a:solidFill>
                  <a:srgbClr val="E60078"/>
                </a:solidFill>
              </a:rPr>
              <a:t>objectives</a:t>
            </a:r>
            <a:r>
              <a:rPr lang="en-GB" dirty="0" smtClean="0"/>
              <a:t> for the RAN Study (1/2).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91013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1463" lvl="2" indent="-271463">
              <a:buSzPct val="100000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Study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of </a:t>
            </a: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required changes to LTE-A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to support unlicensed spectrum aggregation should be performed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Both </a:t>
            </a: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LBT-not-required and LBT-required cases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should be studied.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tandardization completion timelines for both cases should be independent.</a:t>
            </a:r>
          </a:p>
          <a:p>
            <a:pPr marL="271463" lvl="2" indent="-271463">
              <a:buSzPct val="100000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the study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should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aim for a </a:t>
            </a: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global harmonized solution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taking into account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regulation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differences in different regions,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including LBT,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to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foster a vibrant eco-system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</a:p>
          <a:p>
            <a:pPr marL="271463" lvl="2" indent="-271463">
              <a:buSzPct val="100000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Solutions should be </a:t>
            </a: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competitive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compared to other state of art technologies.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21A0E5-C178-40B5-8F44-6343D8A2203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Our </a:t>
            </a:r>
            <a:r>
              <a:rPr lang="en-GB" dirty="0" smtClean="0">
                <a:solidFill>
                  <a:srgbClr val="E60078"/>
                </a:solidFill>
              </a:rPr>
              <a:t>objectives</a:t>
            </a:r>
            <a:r>
              <a:rPr lang="en-GB" dirty="0" smtClean="0"/>
              <a:t> for the RAN Study (2/2).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998483"/>
            <a:ext cx="4040188" cy="3433301"/>
          </a:xfrm>
        </p:spPr>
        <p:txBody>
          <a:bodyPr>
            <a:normAutofit fontScale="77500" lnSpcReduction="20000"/>
          </a:bodyPr>
          <a:lstStyle/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“Supplemental downlink” </a:t>
            </a:r>
            <a:r>
              <a:rPr lang="en-US" sz="2800" dirty="0" smtClean="0">
                <a:solidFill>
                  <a:schemeClr val="tx2"/>
                </a:solidFill>
                <a:latin typeface="+mn-lt"/>
                <a:sym typeface="Wingdings" pitchFamily="2" charset="2"/>
              </a:rPr>
              <a:t/>
            </a:r>
            <a:br>
              <a:rPr lang="en-US" sz="2800" dirty="0" smtClean="0">
                <a:solidFill>
                  <a:schemeClr val="tx2"/>
                </a:solidFill>
                <a:latin typeface="+mn-lt"/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and </a:t>
            </a: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“Carrier Aggregation”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/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mode to be supported, both mandatory for terminals.</a:t>
            </a:r>
          </a:p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</a:rPr>
              <a:t>“Co-location” and “non </a:t>
            </a:r>
            <a:br>
              <a:rPr lang="en-US" sz="2800" b="1" dirty="0" smtClean="0">
                <a:solidFill>
                  <a:srgbClr val="E60078"/>
                </a:solidFill>
                <a:latin typeface="+mn-lt"/>
              </a:rPr>
            </a:br>
            <a:r>
              <a:rPr lang="en-US" sz="2800" b="1" dirty="0" smtClean="0">
                <a:solidFill>
                  <a:srgbClr val="E60078"/>
                </a:solidFill>
                <a:latin typeface="+mn-lt"/>
              </a:rPr>
              <a:t>co-location”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deployments should be possible.</a:t>
            </a:r>
          </a:p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</a:rPr>
              <a:t>Indoor and Outdoor</a:t>
            </a:r>
            <a:r>
              <a:rPr lang="en-US" sz="280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deployments to be supported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(Focus on operator planned deployment)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.</a:t>
            </a:r>
            <a:endParaRPr lang="en-US" dirty="0" smtClean="0">
              <a:solidFill>
                <a:schemeClr val="bg1">
                  <a:lumMod val="50000"/>
                </a:schemeClr>
              </a:solidFill>
              <a:latin typeface="+mn-lt"/>
              <a:sym typeface="Wingdings" pitchFamily="2" charset="2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 for potential realisation (1/3).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21A0E5-C178-40B5-8F44-6343D8A22036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4430507" y="818999"/>
            <a:ext cx="4261548" cy="3753001"/>
            <a:chOff x="4430507" y="818999"/>
            <a:chExt cx="5550374" cy="4749678"/>
          </a:xfrm>
        </p:grpSpPr>
        <p:pic>
          <p:nvPicPr>
            <p:cNvPr id="10" name="Picture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7489" y="1077639"/>
              <a:ext cx="2154699" cy="232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4019" y="1077639"/>
              <a:ext cx="2193232" cy="232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/>
            <a:srcRect l="9917" b="50067"/>
            <a:stretch>
              <a:fillRect/>
            </a:stretch>
          </p:blipFill>
          <p:spPr bwMode="auto">
            <a:xfrm>
              <a:off x="4430507" y="3694398"/>
              <a:ext cx="2784250" cy="140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5"/>
            <a:srcRect l="10537" t="49933"/>
            <a:stretch>
              <a:fillRect/>
            </a:stretch>
          </p:blipFill>
          <p:spPr bwMode="auto">
            <a:xfrm>
              <a:off x="7192892" y="3638625"/>
              <a:ext cx="2764543" cy="1413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Rectangle 6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441253" y="818999"/>
              <a:ext cx="5539628" cy="4749678"/>
            </a:xfrm>
            <a:prstGeom prst="rect">
              <a:avLst/>
            </a:prstGeom>
            <a:noFill/>
            <a:ln w="38100" algn="ctr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lIns="144000" tIns="540000" rIns="144000" bIns="54000"/>
            <a:lstStyle/>
            <a:p>
              <a:pPr defTabSz="1152525">
                <a:spcBef>
                  <a:spcPct val="25000"/>
                </a:spcBef>
              </a:pPr>
              <a:endParaRPr lang="en-US" sz="1800" dirty="0">
                <a:latin typeface="Tele-GroteskNor" pitchFamily="2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 for potential realisation (2/3).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21A0E5-C178-40B5-8F44-6343D8A220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6" name="Rectangle 4"/>
          <p:cNvSpPr>
            <a:spLocks noGrp="1"/>
          </p:cNvSpPr>
          <p:nvPr>
            <p:ph sz="half" idx="2"/>
            <p:custDataLst>
              <p:tags r:id="rId1"/>
            </p:custDataLst>
          </p:nvPr>
        </p:nvSpPr>
        <p:spPr>
          <a:xfrm>
            <a:off x="168166" y="1079436"/>
            <a:ext cx="4192587" cy="2963466"/>
          </a:xfrm>
        </p:spPr>
        <p:txBody>
          <a:bodyPr>
            <a:normAutofit fontScale="77500" lnSpcReduction="20000"/>
          </a:bodyPr>
          <a:lstStyle/>
          <a:p>
            <a:pPr marL="271463" lvl="2" indent="-271463">
              <a:buSzPct val="100000"/>
            </a:pPr>
            <a:endParaRPr lang="en-US" sz="28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271463" lvl="2" indent="-271463">
              <a:buSzPct val="100000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A </a:t>
            </a: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unified global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solution 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must be developed.</a:t>
            </a:r>
          </a:p>
          <a:p>
            <a:pPr marL="271463" lvl="2" indent="-271463">
              <a:buSzPct val="100000"/>
              <a:buNone/>
            </a:pPr>
            <a:endParaRPr lang="en-US" sz="28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sym typeface="Wingdings" pitchFamily="2" charset="2"/>
              </a:rPr>
              <a:t>Complete 5.x GHz band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(5150 – 5350, 5470 – 5725 and 5725 – 5875 MHz) </a:t>
            </a:r>
            <a:br>
              <a:rPr lang="en-US" sz="1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to be supported and 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mandatory for terminals</a:t>
            </a:r>
          </a:p>
          <a:p>
            <a:pPr marL="533400" lvl="4" indent="-261938">
              <a:buSzPct val="100000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Potential other bands should be </a:t>
            </a:r>
            <a:br>
              <a:rPr lang="en-US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identified during the study phase</a:t>
            </a:r>
          </a:p>
          <a:p>
            <a:pPr marL="271463" lvl="2" indent="-271463"/>
            <a:endParaRPr lang="en-US" sz="28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273089" y="850531"/>
            <a:ext cx="4513559" cy="3900146"/>
            <a:chOff x="5828619" y="1008185"/>
            <a:chExt cx="5556967" cy="4749678"/>
          </a:xfrm>
        </p:grpSpPr>
        <p:grpSp>
          <p:nvGrpSpPr>
            <p:cNvPr id="18" name="Gruppieren 16"/>
            <p:cNvGrpSpPr/>
            <p:nvPr/>
          </p:nvGrpSpPr>
          <p:grpSpPr>
            <a:xfrm>
              <a:off x="7625226" y="1163609"/>
              <a:ext cx="2214480" cy="1814650"/>
              <a:chOff x="7003907" y="1163609"/>
              <a:chExt cx="2214480" cy="1814650"/>
            </a:xfrm>
          </p:grpSpPr>
          <p:pic>
            <p:nvPicPr>
              <p:cNvPr id="21" name="Picture 3" descr="erde2"/>
              <p:cNvPicPr>
                <a:picLocks noChangeAspect="1" noChangeArrowheads="1"/>
              </p:cNvPicPr>
              <p:nvPr>
                <p:custDataLst>
                  <p:tags r:id="rId3"/>
                </p:custDataLst>
              </p:nvPr>
            </p:nvPicPr>
            <p:blipFill>
              <a:blip r:embed="rId5"/>
              <a:srcRect/>
              <a:stretch>
                <a:fillRect/>
              </a:stretch>
            </p:blipFill>
            <p:spPr bwMode="gray">
              <a:xfrm>
                <a:off x="7189195" y="1163609"/>
                <a:ext cx="1845948" cy="1814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Halbbogen 44"/>
              <p:cNvSpPr/>
              <p:nvPr/>
            </p:nvSpPr>
            <p:spPr>
              <a:xfrm flipV="1">
                <a:off x="7003907" y="1685699"/>
                <a:ext cx="2214480" cy="714236"/>
              </a:xfrm>
              <a:prstGeom prst="blockArc">
                <a:avLst/>
              </a:prstGeom>
              <a:solidFill>
                <a:srgbClr val="92D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Rectangle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828619" y="1008185"/>
              <a:ext cx="5539628" cy="4749678"/>
            </a:xfrm>
            <a:prstGeom prst="rect">
              <a:avLst/>
            </a:prstGeom>
            <a:noFill/>
            <a:ln w="38100" algn="ctr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lIns="144000" tIns="540000" rIns="144000" bIns="54000"/>
            <a:lstStyle/>
            <a:p>
              <a:pPr defTabSz="1152525">
                <a:spcBef>
                  <a:spcPct val="25000"/>
                </a:spcBef>
              </a:pPr>
              <a:endParaRPr lang="en-US" sz="1800" dirty="0">
                <a:latin typeface="Tele-GroteskNor" pitchFamily="2" charset="0"/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856898" y="3318629"/>
              <a:ext cx="5528688" cy="21537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 for potential realisation (3/3).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21A0E5-C178-40B5-8F44-6343D8A220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Rectangle 4"/>
          <p:cNvSpPr>
            <a:spLocks noGrp="1"/>
          </p:cNvSpPr>
          <p:nvPr>
            <p:ph sz="half" idx="2"/>
            <p:custDataLst>
              <p:tags r:id="rId1"/>
            </p:custDataLst>
          </p:nvPr>
        </p:nvSpPr>
        <p:spPr>
          <a:xfrm>
            <a:off x="352097" y="1289642"/>
            <a:ext cx="4040188" cy="2963466"/>
          </a:xfrm>
        </p:spPr>
        <p:txBody>
          <a:bodyPr>
            <a:normAutofit fontScale="70000" lnSpcReduction="20000"/>
          </a:bodyPr>
          <a:lstStyle/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Any LTE band can be used as the PCC to carrier aggregate with SCC in the unlicensed band.</a:t>
            </a:r>
            <a:endParaRPr lang="en-US" dirty="0" smtClean="0">
              <a:solidFill>
                <a:srgbClr val="E60078"/>
              </a:solidFill>
              <a:latin typeface="+mn-lt"/>
              <a:sym typeface="Wingdings" pitchFamily="2" charset="2"/>
            </a:endParaRPr>
          </a:p>
          <a:p>
            <a:pPr marL="271463" lvl="2" indent="-271463">
              <a:buSzPct val="100000"/>
            </a:pPr>
            <a:endParaRPr lang="en-US" dirty="0" smtClean="0">
              <a:solidFill>
                <a:schemeClr val="bg1">
                  <a:lumMod val="50000"/>
                </a:schemeClr>
              </a:solidFill>
              <a:latin typeface="+mn-lt"/>
              <a:sym typeface="Wingdings" pitchFamily="2" charset="2"/>
            </a:endParaRPr>
          </a:p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Min. 80MHz bandwidth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using unlicensed spectrum in addition to up to 5x 20 MHz </a:t>
            </a:r>
            <a:b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</a:b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CC in licensed spectrum.</a:t>
            </a:r>
          </a:p>
          <a:p>
            <a:pPr marL="271463" lvl="2" indent="-271463">
              <a:buSzPct val="100000"/>
            </a:pPr>
            <a:endParaRPr lang="en-US" dirty="0" smtClean="0">
              <a:solidFill>
                <a:schemeClr val="bg1">
                  <a:lumMod val="50000"/>
                </a:schemeClr>
              </a:solidFill>
              <a:latin typeface="+mn-lt"/>
              <a:sym typeface="Wingdings" pitchFamily="2" charset="2"/>
            </a:endParaRPr>
          </a:p>
          <a:p>
            <a:pPr marL="271463" lvl="2" indent="-271463">
              <a:buSzPct val="100000"/>
            </a:pPr>
            <a:r>
              <a:rPr lang="en-US" sz="2800" b="1" dirty="0" smtClean="0">
                <a:solidFill>
                  <a:srgbClr val="E60078"/>
                </a:solidFill>
                <a:latin typeface="+mn-lt"/>
                <a:sym typeface="Wingdings" pitchFamily="2" charset="2"/>
              </a:rPr>
              <a:t>4x4 MIMO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sym typeface="Wingdings" pitchFamily="2" charset="2"/>
              </a:rPr>
              <a:t>to be optionally  supported.</a:t>
            </a:r>
          </a:p>
          <a:p>
            <a:pPr marL="568325" lvl="2" indent="-342900"/>
            <a:endParaRPr lang="en-US" sz="2400" dirty="0" smtClean="0"/>
          </a:p>
          <a:p>
            <a:pPr marL="568325" lvl="2" indent="-342900"/>
            <a:endParaRPr lang="en-US" sz="2400" dirty="0" smtClean="0"/>
          </a:p>
        </p:txBody>
      </p:sp>
      <p:sp>
        <p:nvSpPr>
          <p:cNvPr id="74" name="Textfeld 106"/>
          <p:cNvSpPr txBox="1"/>
          <p:nvPr/>
        </p:nvSpPr>
        <p:spPr>
          <a:xfrm>
            <a:off x="5923112" y="1497568"/>
            <a:ext cx="189955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050" dirty="0" smtClean="0">
                <a:solidFill>
                  <a:srgbClr val="FF0000"/>
                </a:solidFill>
                <a:latin typeface="Tele-GroteskNor" pitchFamily="2" charset="0"/>
              </a:rPr>
              <a:t>&lt;Any LTE band as </a:t>
            </a:r>
            <a:r>
              <a:rPr lang="en-GB" sz="1200" dirty="0" smtClean="0">
                <a:solidFill>
                  <a:srgbClr val="FF0000"/>
                </a:solidFill>
                <a:latin typeface="Tele-GroteskNor" pitchFamily="2" charset="0"/>
              </a:rPr>
              <a:t>PCC</a:t>
            </a:r>
            <a:r>
              <a:rPr lang="en-GB" sz="1050" dirty="0" smtClean="0">
                <a:solidFill>
                  <a:srgbClr val="FF0000"/>
                </a:solidFill>
                <a:latin typeface="Tele-GroteskNor" pitchFamily="2" charset="0"/>
              </a:rPr>
              <a:t> + LTE-U SCC&gt;</a:t>
            </a:r>
          </a:p>
        </p:txBody>
      </p:sp>
      <p:sp>
        <p:nvSpPr>
          <p:cNvPr id="75" name="Abgerundetes Rechteck 107"/>
          <p:cNvSpPr/>
          <p:nvPr/>
        </p:nvSpPr>
        <p:spPr>
          <a:xfrm>
            <a:off x="7858531" y="1086427"/>
            <a:ext cx="341093" cy="1196272"/>
          </a:xfrm>
          <a:prstGeom prst="roundRect">
            <a:avLst/>
          </a:prstGeom>
          <a:solidFill>
            <a:srgbClr val="33CCFF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 smtClean="0">
              <a:solidFill>
                <a:schemeClr val="tx1"/>
              </a:solidFill>
            </a:endParaRPr>
          </a:p>
        </p:txBody>
      </p:sp>
      <p:sp>
        <p:nvSpPr>
          <p:cNvPr id="60" name="Trapezoid 59"/>
          <p:cNvSpPr/>
          <p:nvPr/>
        </p:nvSpPr>
        <p:spPr>
          <a:xfrm>
            <a:off x="7236947" y="2665646"/>
            <a:ext cx="1448267" cy="236292"/>
          </a:xfrm>
          <a:prstGeom prst="trapezoid">
            <a:avLst/>
          </a:prstGeom>
          <a:solidFill>
            <a:srgbClr val="33CC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100" strike="sngStrike" dirty="0" smtClean="0">
                <a:solidFill>
                  <a:srgbClr val="FF0000"/>
                </a:solidFill>
              </a:rPr>
              <a:t> </a:t>
            </a:r>
            <a:r>
              <a:rPr lang="de-DE" sz="1100" dirty="0" smtClean="0">
                <a:solidFill>
                  <a:srgbClr val="000000"/>
                </a:solidFill>
              </a:rPr>
              <a:t>4x </a:t>
            </a:r>
            <a:r>
              <a:rPr lang="de-DE" sz="1100" dirty="0" smtClean="0">
                <a:solidFill>
                  <a:srgbClr val="000000"/>
                </a:solidFill>
              </a:rPr>
              <a:t>20MHz</a:t>
            </a:r>
            <a:endParaRPr lang="de-DE" sz="1100" strike="sngStrike" dirty="0" smtClean="0">
              <a:solidFill>
                <a:srgbClr val="FF0000"/>
              </a:solidFill>
            </a:endParaRPr>
          </a:p>
        </p:txBody>
      </p:sp>
      <p:sp>
        <p:nvSpPr>
          <p:cNvPr id="65" name="Textfeld 119"/>
          <p:cNvSpPr txBox="1"/>
          <p:nvPr/>
        </p:nvSpPr>
        <p:spPr>
          <a:xfrm>
            <a:off x="6701951" y="2656470"/>
            <a:ext cx="140888" cy="3068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dirty="0" smtClean="0">
                <a:latin typeface="TeleGrotesk Headline Ultra" pitchFamily="2" charset="0"/>
              </a:rPr>
              <a:t>+</a:t>
            </a:r>
          </a:p>
        </p:txBody>
      </p:sp>
      <p:sp>
        <p:nvSpPr>
          <p:cNvPr id="67" name="Textfeld 121"/>
          <p:cNvSpPr txBox="1"/>
          <p:nvPr/>
        </p:nvSpPr>
        <p:spPr>
          <a:xfrm>
            <a:off x="6916108" y="2962006"/>
            <a:ext cx="1860031" cy="160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200" dirty="0" smtClean="0">
                <a:latin typeface="Tele-GroteskNor" pitchFamily="2" charset="0"/>
              </a:rPr>
              <a:t>min. 80MHz (4x 20MHz) unlicensed</a:t>
            </a:r>
          </a:p>
        </p:txBody>
      </p:sp>
      <p:grpSp>
        <p:nvGrpSpPr>
          <p:cNvPr id="17" name="Gruppieren 67"/>
          <p:cNvGrpSpPr/>
          <p:nvPr/>
        </p:nvGrpSpPr>
        <p:grpSpPr>
          <a:xfrm>
            <a:off x="5911089" y="3644971"/>
            <a:ext cx="1619251" cy="780223"/>
            <a:chOff x="7604343" y="4575174"/>
            <a:chExt cx="1985975" cy="987425"/>
          </a:xfrm>
        </p:grpSpPr>
        <p:grpSp>
          <p:nvGrpSpPr>
            <p:cNvPr id="23" name="Gruppieren 65"/>
            <p:cNvGrpSpPr/>
            <p:nvPr/>
          </p:nvGrpSpPr>
          <p:grpSpPr>
            <a:xfrm>
              <a:off x="7604343" y="4575174"/>
              <a:ext cx="1985975" cy="987425"/>
              <a:chOff x="7473711" y="4430142"/>
              <a:chExt cx="2333600" cy="1132458"/>
            </a:xfrm>
          </p:grpSpPr>
          <p:sp>
            <p:nvSpPr>
              <p:cNvPr id="25" name="Abgerundetes Rechteck 23"/>
              <p:cNvSpPr>
                <a:spLocks noChangeArrowheads="1"/>
              </p:cNvSpPr>
              <p:nvPr/>
            </p:nvSpPr>
            <p:spPr bwMode="auto">
              <a:xfrm>
                <a:off x="9273911" y="4502150"/>
                <a:ext cx="533400" cy="106025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B5005D"/>
                  </a:gs>
                  <a:gs pos="16000">
                    <a:srgbClr val="E20074"/>
                  </a:gs>
                  <a:gs pos="78000">
                    <a:srgbClr val="E20074"/>
                  </a:gs>
                  <a:gs pos="100000">
                    <a:srgbClr val="FFCCFF"/>
                  </a:gs>
                </a:gsLst>
                <a:lin ang="16200000"/>
              </a:gradFill>
              <a:ln w="12700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eaVert" lIns="36005" tIns="0" rIns="0" bIns="0"/>
              <a:lstStyle/>
              <a:p>
                <a:pPr algn="ctr">
                  <a:lnSpc>
                    <a:spcPct val="90000"/>
                  </a:lnSpc>
                  <a:buClr>
                    <a:schemeClr val="tx2"/>
                  </a:buClr>
                  <a:buSzPct val="75000"/>
                  <a:buFont typeface="Wingdings" pitchFamily="2" charset="2"/>
                  <a:buNone/>
                </a:pPr>
                <a:r>
                  <a:rPr lang="de-DE" sz="1200" dirty="0" smtClean="0">
                    <a:solidFill>
                      <a:schemeClr val="bg1"/>
                    </a:solidFill>
                    <a:latin typeface="+mn-lt"/>
                    <a:cs typeface="+mn-cs"/>
                  </a:rPr>
                  <a:t>UE</a:t>
                </a:r>
              </a:p>
            </p:txBody>
          </p:sp>
          <p:grpSp>
            <p:nvGrpSpPr>
              <p:cNvPr id="26" name="Group 152"/>
              <p:cNvGrpSpPr>
                <a:grpSpLocks/>
              </p:cNvGrpSpPr>
              <p:nvPr/>
            </p:nvGrpSpPr>
            <p:grpSpPr bwMode="auto">
              <a:xfrm>
                <a:off x="8985879" y="4430142"/>
                <a:ext cx="287338" cy="217488"/>
                <a:chOff x="1610" y="2341"/>
                <a:chExt cx="181" cy="137"/>
              </a:xfrm>
            </p:grpSpPr>
            <p:sp>
              <p:nvSpPr>
                <p:cNvPr id="56" name="AutoShape 153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427BAB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57" name="Line 154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8" name="Line 155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27" name="Group 156"/>
              <p:cNvGrpSpPr>
                <a:grpSpLocks/>
              </p:cNvGrpSpPr>
              <p:nvPr/>
            </p:nvGrpSpPr>
            <p:grpSpPr bwMode="auto">
              <a:xfrm>
                <a:off x="8985879" y="4719067"/>
                <a:ext cx="287338" cy="217488"/>
                <a:chOff x="1610" y="2341"/>
                <a:chExt cx="181" cy="137"/>
              </a:xfrm>
            </p:grpSpPr>
            <p:sp>
              <p:nvSpPr>
                <p:cNvPr id="53" name="AutoShape 157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BABD5A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54" name="Line 158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5" name="Line 159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28" name="Group 300"/>
              <p:cNvGrpSpPr>
                <a:grpSpLocks/>
              </p:cNvGrpSpPr>
              <p:nvPr/>
            </p:nvGrpSpPr>
            <p:grpSpPr bwMode="auto">
              <a:xfrm flipH="1">
                <a:off x="7976949" y="4430713"/>
                <a:ext cx="287337" cy="217487"/>
                <a:chOff x="1610" y="2341"/>
                <a:chExt cx="181" cy="137"/>
              </a:xfrm>
            </p:grpSpPr>
            <p:sp>
              <p:nvSpPr>
                <p:cNvPr id="50" name="AutoShape 301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51" name="Line 302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2" name="Line 303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29" name="Group 405"/>
              <p:cNvGrpSpPr>
                <a:grpSpLocks/>
              </p:cNvGrpSpPr>
              <p:nvPr/>
            </p:nvGrpSpPr>
            <p:grpSpPr bwMode="auto">
              <a:xfrm flipH="1">
                <a:off x="7976949" y="4718050"/>
                <a:ext cx="287337" cy="217488"/>
                <a:chOff x="1610" y="2341"/>
                <a:chExt cx="181" cy="137"/>
              </a:xfrm>
            </p:grpSpPr>
            <p:sp>
              <p:nvSpPr>
                <p:cNvPr id="47" name="AutoShape 406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48" name="Line 407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9" name="Line 408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30" name="Group 409"/>
              <p:cNvGrpSpPr>
                <a:grpSpLocks/>
              </p:cNvGrpSpPr>
              <p:nvPr/>
            </p:nvGrpSpPr>
            <p:grpSpPr bwMode="auto">
              <a:xfrm flipH="1">
                <a:off x="7976949" y="5006975"/>
                <a:ext cx="287337" cy="217488"/>
                <a:chOff x="1610" y="2341"/>
                <a:chExt cx="181" cy="137"/>
              </a:xfrm>
            </p:grpSpPr>
            <p:sp>
              <p:nvSpPr>
                <p:cNvPr id="44" name="AutoShape 410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45" name="Line 411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6" name="Line 412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31" name="Group 413"/>
              <p:cNvGrpSpPr>
                <a:grpSpLocks/>
              </p:cNvGrpSpPr>
              <p:nvPr/>
            </p:nvGrpSpPr>
            <p:grpSpPr bwMode="auto">
              <a:xfrm flipH="1">
                <a:off x="7976949" y="5294313"/>
                <a:ext cx="287337" cy="217487"/>
                <a:chOff x="1610" y="2341"/>
                <a:chExt cx="181" cy="137"/>
              </a:xfrm>
            </p:grpSpPr>
            <p:sp>
              <p:nvSpPr>
                <p:cNvPr id="41" name="AutoShape 414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42" name="Line 415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3" name="Line 416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32" name="Abgerundetes Rechteck 23"/>
              <p:cNvSpPr>
                <a:spLocks noChangeArrowheads="1"/>
              </p:cNvSpPr>
              <p:nvPr/>
            </p:nvSpPr>
            <p:spPr bwMode="auto">
              <a:xfrm>
                <a:off x="7473711" y="4502150"/>
                <a:ext cx="533400" cy="106045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B5005D"/>
                  </a:gs>
                  <a:gs pos="16000">
                    <a:srgbClr val="E20074"/>
                  </a:gs>
                  <a:gs pos="78000">
                    <a:srgbClr val="E20074"/>
                  </a:gs>
                  <a:gs pos="100000">
                    <a:srgbClr val="FFCCFF"/>
                  </a:gs>
                </a:gsLst>
                <a:lin ang="16200000"/>
              </a:gradFill>
              <a:ln w="12700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eaVert" lIns="36005" tIns="0" rIns="0" bIns="0"/>
              <a:lstStyle/>
              <a:p>
                <a:pPr algn="ctr">
                  <a:lnSpc>
                    <a:spcPct val="90000"/>
                  </a:lnSpc>
                  <a:buClr>
                    <a:schemeClr val="tx2"/>
                  </a:buClr>
                  <a:buSzPct val="75000"/>
                  <a:buFont typeface="Wingdings" pitchFamily="2" charset="2"/>
                  <a:buNone/>
                </a:pPr>
                <a:r>
                  <a:rPr lang="de-DE" sz="1200" dirty="0" err="1" smtClean="0">
                    <a:solidFill>
                      <a:schemeClr val="bg1"/>
                    </a:solidFill>
                    <a:latin typeface="+mn-lt"/>
                    <a:cs typeface="+mn-cs"/>
                  </a:rPr>
                  <a:t>eNodeB</a:t>
                </a:r>
                <a:endParaRPr lang="de-DE" sz="1200" dirty="0" smtClean="0">
                  <a:solidFill>
                    <a:schemeClr val="bg1"/>
                  </a:solidFill>
                  <a:latin typeface="+mn-lt"/>
                  <a:cs typeface="+mn-cs"/>
                </a:endParaRPr>
              </a:p>
            </p:txBody>
          </p:sp>
          <p:grpSp>
            <p:nvGrpSpPr>
              <p:cNvPr id="33" name="Group 156"/>
              <p:cNvGrpSpPr>
                <a:grpSpLocks/>
              </p:cNvGrpSpPr>
              <p:nvPr/>
            </p:nvGrpSpPr>
            <p:grpSpPr bwMode="auto">
              <a:xfrm>
                <a:off x="8985879" y="5006206"/>
                <a:ext cx="287338" cy="217488"/>
                <a:chOff x="1610" y="2341"/>
                <a:chExt cx="181" cy="137"/>
              </a:xfrm>
            </p:grpSpPr>
            <p:sp>
              <p:nvSpPr>
                <p:cNvPr id="38" name="AutoShape 157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DD167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39" name="Line 158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0" name="Line 159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34" name="Group 156"/>
              <p:cNvGrpSpPr>
                <a:grpSpLocks/>
              </p:cNvGrpSpPr>
              <p:nvPr/>
            </p:nvGrpSpPr>
            <p:grpSpPr bwMode="auto">
              <a:xfrm>
                <a:off x="8985879" y="5293345"/>
                <a:ext cx="287338" cy="217488"/>
                <a:chOff x="1610" y="2341"/>
                <a:chExt cx="181" cy="137"/>
              </a:xfrm>
            </p:grpSpPr>
            <p:sp>
              <p:nvSpPr>
                <p:cNvPr id="35" name="AutoShape 157"/>
                <p:cNvSpPr>
                  <a:spLocks noChangeArrowheads="1"/>
                </p:cNvSpPr>
                <p:nvPr/>
              </p:nvSpPr>
              <p:spPr bwMode="auto">
                <a:xfrm flipV="1">
                  <a:off x="1610" y="2341"/>
                  <a:ext cx="91" cy="91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B0F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36" name="Line 158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37" name="Line 159"/>
                <p:cNvSpPr>
                  <a:spLocks noChangeShapeType="1"/>
                </p:cNvSpPr>
                <p:nvPr/>
              </p:nvSpPr>
              <p:spPr bwMode="auto">
                <a:xfrm>
                  <a:off x="1655" y="2478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</p:grpSp>
        <p:sp>
          <p:nvSpPr>
            <p:cNvPr id="24" name="Textfeld 66"/>
            <p:cNvSpPr txBox="1"/>
            <p:nvPr/>
          </p:nvSpPr>
          <p:spPr>
            <a:xfrm>
              <a:off x="8473001" y="4953058"/>
              <a:ext cx="274114" cy="1938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de-DE" sz="1400" dirty="0" smtClean="0">
                  <a:latin typeface="TeleGrotesk Headline Ultra" pitchFamily="2" charset="0"/>
                </a:rPr>
                <a:t>4x4</a:t>
              </a:r>
              <a:endParaRPr lang="de-DE" dirty="0" smtClean="0">
                <a:latin typeface="TeleGrotesk Headline Ultra" pitchFamily="2" charset="0"/>
              </a:endParaRPr>
            </a:p>
          </p:txBody>
        </p:sp>
      </p:grpSp>
      <p:sp>
        <p:nvSpPr>
          <p:cNvPr id="1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67682" y="882061"/>
            <a:ext cx="4516697" cy="3753001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44000" tIns="540000" rIns="144000" bIns="54000"/>
          <a:lstStyle/>
          <a:p>
            <a:pPr defTabSz="1152525">
              <a:spcBef>
                <a:spcPct val="25000"/>
              </a:spcBef>
            </a:pPr>
            <a:endParaRPr lang="en-US" sz="1800" dirty="0">
              <a:latin typeface="Tele-GroteskNor" pitchFamily="2" charset="0"/>
            </a:endParaRPr>
          </a:p>
        </p:txBody>
      </p:sp>
      <p:sp>
        <p:nvSpPr>
          <p:cNvPr id="76" name="Trapezoid 75"/>
          <p:cNvSpPr/>
          <p:nvPr/>
        </p:nvSpPr>
        <p:spPr>
          <a:xfrm>
            <a:off x="4452552" y="2645322"/>
            <a:ext cx="444067" cy="287040"/>
          </a:xfrm>
          <a:prstGeom prst="trapezoid">
            <a:avLst/>
          </a:prstGeom>
          <a:solidFill>
            <a:srgbClr val="E2007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200" dirty="0" smtClean="0">
                <a:solidFill>
                  <a:schemeClr val="bg1"/>
                </a:solidFill>
              </a:rPr>
              <a:t>20</a:t>
            </a:r>
            <a:endParaRPr lang="de-DE" sz="700" dirty="0" smtClean="0">
              <a:solidFill>
                <a:schemeClr val="bg1"/>
              </a:solidFill>
            </a:endParaRPr>
          </a:p>
        </p:txBody>
      </p:sp>
      <p:sp>
        <p:nvSpPr>
          <p:cNvPr id="77" name="Trapezoid 76"/>
          <p:cNvSpPr/>
          <p:nvPr/>
        </p:nvSpPr>
        <p:spPr>
          <a:xfrm>
            <a:off x="4896619" y="2645322"/>
            <a:ext cx="444067" cy="287040"/>
          </a:xfrm>
          <a:prstGeom prst="trapezoid">
            <a:avLst/>
          </a:prstGeom>
          <a:solidFill>
            <a:srgbClr val="E2007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200" dirty="0" smtClean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78" name="Trapezoid 77"/>
          <p:cNvSpPr/>
          <p:nvPr/>
        </p:nvSpPr>
        <p:spPr>
          <a:xfrm>
            <a:off x="5340685" y="2645322"/>
            <a:ext cx="444067" cy="287040"/>
          </a:xfrm>
          <a:prstGeom prst="trapezoid">
            <a:avLst/>
          </a:prstGeom>
          <a:solidFill>
            <a:srgbClr val="E2007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200" dirty="0" smtClean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79" name="Trapezoid 78"/>
          <p:cNvSpPr/>
          <p:nvPr/>
        </p:nvSpPr>
        <p:spPr>
          <a:xfrm>
            <a:off x="5784752" y="2645322"/>
            <a:ext cx="444067" cy="287040"/>
          </a:xfrm>
          <a:prstGeom prst="trapezoid">
            <a:avLst/>
          </a:prstGeom>
          <a:solidFill>
            <a:srgbClr val="E2007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200" dirty="0" smtClean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80" name="Trapezoid 79"/>
          <p:cNvSpPr/>
          <p:nvPr/>
        </p:nvSpPr>
        <p:spPr>
          <a:xfrm>
            <a:off x="6228819" y="2645322"/>
            <a:ext cx="444067" cy="287040"/>
          </a:xfrm>
          <a:prstGeom prst="trapezoid">
            <a:avLst/>
          </a:prstGeom>
          <a:solidFill>
            <a:srgbClr val="E20074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200" dirty="0" smtClean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81" name="Textfeld 120"/>
          <p:cNvSpPr txBox="1"/>
          <p:nvPr/>
        </p:nvSpPr>
        <p:spPr>
          <a:xfrm>
            <a:off x="4815291" y="3033688"/>
            <a:ext cx="1580099" cy="2026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200" dirty="0" smtClean="0">
                <a:latin typeface="Tele-GroteskNor" pitchFamily="2" charset="0"/>
              </a:rPr>
              <a:t>up to 5x 20MHz licensed</a:t>
            </a:r>
          </a:p>
        </p:txBody>
      </p:sp>
      <p:sp>
        <p:nvSpPr>
          <p:cNvPr id="82" name="Abgerundetes Rechteck 99"/>
          <p:cNvSpPr/>
          <p:nvPr/>
        </p:nvSpPr>
        <p:spPr>
          <a:xfrm>
            <a:off x="5219634" y="1004065"/>
            <a:ext cx="580213" cy="230387"/>
          </a:xfrm>
          <a:prstGeom prst="round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Band 1</a:t>
            </a:r>
          </a:p>
        </p:txBody>
      </p:sp>
      <p:sp>
        <p:nvSpPr>
          <p:cNvPr id="83" name="Abgerundetes Rechteck 100"/>
          <p:cNvSpPr/>
          <p:nvPr/>
        </p:nvSpPr>
        <p:spPr>
          <a:xfrm>
            <a:off x="5219634" y="1261094"/>
            <a:ext cx="580213" cy="230387"/>
          </a:xfrm>
          <a:prstGeom prst="round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Band 3</a:t>
            </a:r>
          </a:p>
        </p:txBody>
      </p:sp>
      <p:sp>
        <p:nvSpPr>
          <p:cNvPr id="84" name="Abgerundetes Rechteck 101"/>
          <p:cNvSpPr/>
          <p:nvPr/>
        </p:nvSpPr>
        <p:spPr>
          <a:xfrm>
            <a:off x="5218668" y="1524391"/>
            <a:ext cx="580213" cy="230387"/>
          </a:xfrm>
          <a:prstGeom prst="round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Band 7</a:t>
            </a:r>
          </a:p>
        </p:txBody>
      </p:sp>
      <p:sp>
        <p:nvSpPr>
          <p:cNvPr id="85" name="Abgerundetes Rechteck 102"/>
          <p:cNvSpPr/>
          <p:nvPr/>
        </p:nvSpPr>
        <p:spPr>
          <a:xfrm>
            <a:off x="5217703" y="1781420"/>
            <a:ext cx="580213" cy="230387"/>
          </a:xfrm>
          <a:prstGeom prst="round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Band 8</a:t>
            </a:r>
          </a:p>
        </p:txBody>
      </p:sp>
      <p:sp>
        <p:nvSpPr>
          <p:cNvPr id="86" name="Abgerundetes Rechteck 103"/>
          <p:cNvSpPr/>
          <p:nvPr/>
        </p:nvSpPr>
        <p:spPr>
          <a:xfrm>
            <a:off x="5219636" y="2038449"/>
            <a:ext cx="580213" cy="230387"/>
          </a:xfrm>
          <a:prstGeom prst="round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Band 20</a:t>
            </a:r>
          </a:p>
        </p:txBody>
      </p:sp>
      <p:sp>
        <p:nvSpPr>
          <p:cNvPr id="87" name="Abgerundetes Rechteck 105"/>
          <p:cNvSpPr/>
          <p:nvPr/>
        </p:nvSpPr>
        <p:spPr>
          <a:xfrm>
            <a:off x="5217703" y="2287641"/>
            <a:ext cx="580213" cy="230387"/>
          </a:xfrm>
          <a:prstGeom prst="round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 smtClean="0">
                <a:solidFill>
                  <a:schemeClr val="bg1"/>
                </a:solidFill>
              </a:rPr>
              <a:t>…</a:t>
            </a:r>
            <a:endParaRPr lang="de-DE" sz="7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21A0E5-C178-40B5-8F44-6343D8A2203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Supported </a:t>
            </a:r>
            <a:r>
              <a:rPr lang="en-GB" dirty="0" smtClean="0"/>
              <a:t>Spectrum for Global Solution</a:t>
            </a:r>
            <a:endParaRPr lang="en-US" dirty="0"/>
          </a:p>
        </p:txBody>
      </p:sp>
      <p:sp>
        <p:nvSpPr>
          <p:cNvPr id="6" name="Abgerundetes Rechteck 608"/>
          <p:cNvSpPr/>
          <p:nvPr/>
        </p:nvSpPr>
        <p:spPr>
          <a:xfrm>
            <a:off x="7104075" y="1154138"/>
            <a:ext cx="1737560" cy="2823676"/>
          </a:xfrm>
          <a:prstGeom prst="roundRect">
            <a:avLst/>
          </a:prstGeom>
          <a:solidFill>
            <a:srgbClr val="FDD167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de-DE" sz="1400" dirty="0" err="1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bgerundetes Rechteck 607"/>
          <p:cNvSpPr/>
          <p:nvPr/>
        </p:nvSpPr>
        <p:spPr>
          <a:xfrm>
            <a:off x="4126601" y="1154138"/>
            <a:ext cx="2977474" cy="2823676"/>
          </a:xfrm>
          <a:prstGeom prst="roundRect">
            <a:avLst/>
          </a:prstGeom>
          <a:solidFill>
            <a:srgbClr val="FDD167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de-DE" sz="1400" dirty="0" err="1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bgerundetes Rechteck 606"/>
          <p:cNvSpPr/>
          <p:nvPr/>
        </p:nvSpPr>
        <p:spPr>
          <a:xfrm>
            <a:off x="489889" y="1154138"/>
            <a:ext cx="2294285" cy="2823676"/>
          </a:xfrm>
          <a:prstGeom prst="roundRect">
            <a:avLst/>
          </a:prstGeom>
          <a:solidFill>
            <a:srgbClr val="FDD167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</a:pPr>
            <a:endParaRPr lang="de-DE" sz="1400" dirty="0" err="1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hteck 24"/>
          <p:cNvSpPr/>
          <p:nvPr/>
        </p:nvSpPr>
        <p:spPr>
          <a:xfrm>
            <a:off x="489889" y="3388630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</a:p>
        </p:txBody>
      </p:sp>
      <p:sp>
        <p:nvSpPr>
          <p:cNvPr id="16" name="Rechteck 25"/>
          <p:cNvSpPr/>
          <p:nvPr/>
        </p:nvSpPr>
        <p:spPr>
          <a:xfrm>
            <a:off x="1643850" y="3388630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  <a:endParaRPr lang="de-DE" sz="1400" dirty="0" smtClean="0">
              <a:solidFill>
                <a:srgbClr val="FFFFFF"/>
              </a:solidFill>
              <a:latin typeface="Tele-GroteskFet" pitchFamily="2" charset="0"/>
            </a:endParaRPr>
          </a:p>
        </p:txBody>
      </p:sp>
      <p:sp>
        <p:nvSpPr>
          <p:cNvPr id="17" name="Rechteck 28"/>
          <p:cNvSpPr/>
          <p:nvPr/>
        </p:nvSpPr>
        <p:spPr>
          <a:xfrm>
            <a:off x="4126602" y="3388630"/>
            <a:ext cx="2977474" cy="364536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255 MHz</a:t>
            </a:r>
          </a:p>
        </p:txBody>
      </p:sp>
      <p:pic>
        <p:nvPicPr>
          <p:cNvPr id="29" name="Picture 6" descr="Fahne Südkorea rechteckig mit weissem Rand, 90x60 Pixel, 1.96KB von flaggenbilder.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55" y="1587975"/>
            <a:ext cx="385730" cy="2388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8" descr="Fahne Japan  rechteckig mit weissem Rand, 90x60 Pixel, 755Byte von flaggenbilder.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5" y="2411456"/>
            <a:ext cx="382564" cy="236851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10" descr="Fahne China, Volksrepublik rechteckig mit weissem Rand, 90x60 Pixel, 864Byte von flaggenbilder.d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99346"/>
            <a:ext cx="385730" cy="2388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12" descr="Fahne Vereinigte Staaten rechteckig mit weissem Rand, 85x45 Pixel, 1.7KB von flaggenbilder.d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786" y="3160742"/>
            <a:ext cx="385730" cy="21620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14" descr="http://www.stuttgarter-weiterbildungstag.de/images/EU-Flagge_128.jpg"/>
          <p:cNvPicPr>
            <a:picLocks noChangeAspect="1" noChangeArrowheads="1"/>
          </p:cNvPicPr>
          <p:nvPr/>
        </p:nvPicPr>
        <p:blipFill>
          <a:blip r:embed="rId6"/>
          <a:srcRect t="16168" b="18864"/>
          <a:stretch>
            <a:fillRect/>
          </a:stretch>
        </p:blipFill>
        <p:spPr bwMode="auto">
          <a:xfrm>
            <a:off x="92786" y="3679992"/>
            <a:ext cx="385730" cy="23272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4" name="Rechteck 39"/>
          <p:cNvSpPr/>
          <p:nvPr/>
        </p:nvSpPr>
        <p:spPr>
          <a:xfrm>
            <a:off x="489889" y="2886824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</a:p>
        </p:txBody>
      </p:sp>
      <p:sp>
        <p:nvSpPr>
          <p:cNvPr id="35" name="Rechteck 47"/>
          <p:cNvSpPr/>
          <p:nvPr/>
        </p:nvSpPr>
        <p:spPr>
          <a:xfrm>
            <a:off x="1643850" y="2886824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  <a:endParaRPr lang="de-DE" sz="1400" dirty="0" smtClean="0">
              <a:solidFill>
                <a:srgbClr val="FFFFFF"/>
              </a:solidFill>
              <a:latin typeface="Tele-GroteskFet" pitchFamily="2" charset="0"/>
            </a:endParaRPr>
          </a:p>
        </p:txBody>
      </p:sp>
      <p:sp>
        <p:nvSpPr>
          <p:cNvPr id="36" name="Rechteck 50"/>
          <p:cNvSpPr/>
          <p:nvPr/>
        </p:nvSpPr>
        <p:spPr>
          <a:xfrm>
            <a:off x="4126602" y="2886824"/>
            <a:ext cx="2977474" cy="364536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255 MHz</a:t>
            </a:r>
          </a:p>
        </p:txBody>
      </p:sp>
      <p:sp>
        <p:nvSpPr>
          <p:cNvPr id="37" name="Rechteck 51"/>
          <p:cNvSpPr/>
          <p:nvPr/>
        </p:nvSpPr>
        <p:spPr>
          <a:xfrm>
            <a:off x="7114200" y="2879773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100 MHz</a:t>
            </a:r>
          </a:p>
        </p:txBody>
      </p:sp>
      <p:sp>
        <p:nvSpPr>
          <p:cNvPr id="38" name="Rechteck 52"/>
          <p:cNvSpPr/>
          <p:nvPr/>
        </p:nvSpPr>
        <p:spPr>
          <a:xfrm>
            <a:off x="485317" y="2349912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</a:p>
        </p:txBody>
      </p:sp>
      <p:sp>
        <p:nvSpPr>
          <p:cNvPr id="39" name="Rechteck 53"/>
          <p:cNvSpPr/>
          <p:nvPr/>
        </p:nvSpPr>
        <p:spPr>
          <a:xfrm>
            <a:off x="1639278" y="2349912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  <a:endParaRPr lang="de-DE" sz="1400" dirty="0" smtClean="0">
              <a:solidFill>
                <a:srgbClr val="FFFFFF"/>
              </a:solidFill>
              <a:latin typeface="Tele-GroteskFet" pitchFamily="2" charset="0"/>
            </a:endParaRPr>
          </a:p>
        </p:txBody>
      </p:sp>
      <p:sp>
        <p:nvSpPr>
          <p:cNvPr id="40" name="Rechteck 54"/>
          <p:cNvSpPr/>
          <p:nvPr/>
        </p:nvSpPr>
        <p:spPr>
          <a:xfrm>
            <a:off x="4137217" y="2349912"/>
            <a:ext cx="2977474" cy="364536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255 MHz</a:t>
            </a:r>
          </a:p>
        </p:txBody>
      </p:sp>
      <p:sp>
        <p:nvSpPr>
          <p:cNvPr id="41" name="Rechteck 55"/>
          <p:cNvSpPr/>
          <p:nvPr/>
        </p:nvSpPr>
        <p:spPr>
          <a:xfrm>
            <a:off x="485317" y="1837294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</a:p>
        </p:txBody>
      </p:sp>
      <p:sp>
        <p:nvSpPr>
          <p:cNvPr id="42" name="Rechteck 56"/>
          <p:cNvSpPr/>
          <p:nvPr/>
        </p:nvSpPr>
        <p:spPr>
          <a:xfrm>
            <a:off x="1639278" y="1837294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  <a:endParaRPr lang="de-DE" sz="1400" dirty="0" smtClean="0">
              <a:solidFill>
                <a:srgbClr val="FFFFFF"/>
              </a:solidFill>
              <a:latin typeface="Tele-GroteskFet" pitchFamily="2" charset="0"/>
            </a:endParaRPr>
          </a:p>
        </p:txBody>
      </p:sp>
      <p:sp>
        <p:nvSpPr>
          <p:cNvPr id="43" name="Rechteck 59"/>
          <p:cNvSpPr/>
          <p:nvPr/>
        </p:nvSpPr>
        <p:spPr>
          <a:xfrm>
            <a:off x="485317" y="1315716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</a:p>
        </p:txBody>
      </p:sp>
      <p:sp>
        <p:nvSpPr>
          <p:cNvPr id="44" name="Rechteck 60"/>
          <p:cNvSpPr/>
          <p:nvPr/>
        </p:nvSpPr>
        <p:spPr>
          <a:xfrm>
            <a:off x="1639278" y="1315716"/>
            <a:ext cx="1143346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chemeClr val="bg1"/>
                </a:solidFill>
                <a:latin typeface="Tele-GroteskFet" pitchFamily="2" charset="0"/>
              </a:rPr>
              <a:t>100 MHz</a:t>
            </a:r>
            <a:endParaRPr lang="de-DE" sz="1400" dirty="0" smtClean="0">
              <a:solidFill>
                <a:srgbClr val="FFFFFF"/>
              </a:solidFill>
              <a:latin typeface="Tele-GroteskFet" pitchFamily="2" charset="0"/>
            </a:endParaRPr>
          </a:p>
        </p:txBody>
      </p:sp>
      <p:sp>
        <p:nvSpPr>
          <p:cNvPr id="45" name="Rechteck 61"/>
          <p:cNvSpPr/>
          <p:nvPr/>
        </p:nvSpPr>
        <p:spPr>
          <a:xfrm>
            <a:off x="4137217" y="1315715"/>
            <a:ext cx="2275885" cy="364536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180 MHz</a:t>
            </a:r>
          </a:p>
        </p:txBody>
      </p:sp>
      <p:sp>
        <p:nvSpPr>
          <p:cNvPr id="46" name="Rechteck 62"/>
          <p:cNvSpPr/>
          <p:nvPr/>
        </p:nvSpPr>
        <p:spPr>
          <a:xfrm>
            <a:off x="7124814" y="1308664"/>
            <a:ext cx="1711758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150 MHz</a:t>
            </a:r>
          </a:p>
        </p:txBody>
      </p:sp>
      <p:sp>
        <p:nvSpPr>
          <p:cNvPr id="51" name="Rechteck 604"/>
          <p:cNvSpPr/>
          <p:nvPr/>
        </p:nvSpPr>
        <p:spPr>
          <a:xfrm>
            <a:off x="7124814" y="1830242"/>
            <a:ext cx="1411687" cy="371587"/>
          </a:xfrm>
          <a:prstGeom prst="rect">
            <a:avLst/>
          </a:prstGeom>
          <a:solidFill>
            <a:srgbClr val="E200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E20074"/>
              </a:buClr>
            </a:pPr>
            <a: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  <a:t>125 MHz</a:t>
            </a:r>
            <a:br>
              <a:rPr lang="de-DE" sz="1400" dirty="0" smtClean="0">
                <a:solidFill>
                  <a:srgbClr val="FFFFFF"/>
                </a:solidFill>
                <a:latin typeface="Tele-GroteskFet" pitchFamily="2" charset="0"/>
              </a:rPr>
            </a:br>
            <a:r>
              <a:rPr lang="de-DE" sz="1000" dirty="0" smtClean="0">
                <a:solidFill>
                  <a:srgbClr val="FFFFFF"/>
                </a:solidFill>
                <a:latin typeface="Tele-GroteskFet" pitchFamily="2" charset="0"/>
              </a:rPr>
              <a:t>(</a:t>
            </a:r>
            <a:r>
              <a:rPr lang="de-DE" sz="1000" dirty="0" err="1" smtClean="0">
                <a:solidFill>
                  <a:srgbClr val="FFFFFF"/>
                </a:solidFill>
                <a:latin typeface="Tele-GroteskFet" pitchFamily="2" charset="0"/>
              </a:rPr>
              <a:t>operators</a:t>
            </a:r>
            <a:r>
              <a:rPr lang="de-DE" sz="1000" dirty="0" smtClean="0">
                <a:solidFill>
                  <a:srgbClr val="FFFFFF"/>
                </a:solidFill>
                <a:latin typeface="Tele-GroteskFet" pitchFamily="2" charset="0"/>
              </a:rPr>
              <a:t> </a:t>
            </a:r>
            <a:r>
              <a:rPr lang="de-DE" sz="1000" dirty="0" err="1" smtClean="0">
                <a:solidFill>
                  <a:srgbClr val="FFFFFF"/>
                </a:solidFill>
                <a:latin typeface="Tele-GroteskFet" pitchFamily="2" charset="0"/>
              </a:rPr>
              <a:t>only</a:t>
            </a:r>
            <a:r>
              <a:rPr lang="de-DE" sz="1000" dirty="0" smtClean="0">
                <a:solidFill>
                  <a:srgbClr val="FFFFFF"/>
                </a:solidFill>
                <a:latin typeface="Tele-GroteskFet" pitchFamily="2" charset="0"/>
              </a:rPr>
              <a:t>)</a:t>
            </a:r>
          </a:p>
        </p:txBody>
      </p:sp>
      <p:sp>
        <p:nvSpPr>
          <p:cNvPr id="52" name="Textfeld 605"/>
          <p:cNvSpPr txBox="1"/>
          <p:nvPr/>
        </p:nvSpPr>
        <p:spPr>
          <a:xfrm>
            <a:off x="5460978" y="1974105"/>
            <a:ext cx="302857" cy="1640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600" dirty="0" smtClean="0">
                <a:latin typeface="Tele-GroteskNor" pitchFamily="2" charset="0"/>
              </a:rPr>
              <a:t>N / A</a:t>
            </a:r>
          </a:p>
        </p:txBody>
      </p:sp>
      <p:sp>
        <p:nvSpPr>
          <p:cNvPr id="53" name="Textfeld 609"/>
          <p:cNvSpPr txBox="1"/>
          <p:nvPr/>
        </p:nvSpPr>
        <p:spPr>
          <a:xfrm>
            <a:off x="1362250" y="877642"/>
            <a:ext cx="652996" cy="1845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800" dirty="0" smtClean="0"/>
              <a:t>„Band </a:t>
            </a:r>
            <a:r>
              <a:rPr lang="de-DE" sz="1800" dirty="0" smtClean="0"/>
              <a:t>A“</a:t>
            </a:r>
          </a:p>
        </p:txBody>
      </p:sp>
      <p:sp>
        <p:nvSpPr>
          <p:cNvPr id="54" name="Textfeld 610"/>
          <p:cNvSpPr txBox="1"/>
          <p:nvPr/>
        </p:nvSpPr>
        <p:spPr>
          <a:xfrm>
            <a:off x="5402986" y="876765"/>
            <a:ext cx="652996" cy="1845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800" dirty="0" smtClean="0"/>
              <a:t>„Band B“</a:t>
            </a:r>
          </a:p>
        </p:txBody>
      </p:sp>
      <p:sp>
        <p:nvSpPr>
          <p:cNvPr id="55" name="Textfeld 611"/>
          <p:cNvSpPr txBox="1"/>
          <p:nvPr/>
        </p:nvSpPr>
        <p:spPr>
          <a:xfrm>
            <a:off x="7742774" y="880375"/>
            <a:ext cx="656830" cy="1845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800" dirty="0" smtClean="0"/>
              <a:t>„Band C“</a:t>
            </a:r>
          </a:p>
        </p:txBody>
      </p:sp>
      <p:sp>
        <p:nvSpPr>
          <p:cNvPr id="56" name="Rechteck 612"/>
          <p:cNvSpPr/>
          <p:nvPr/>
        </p:nvSpPr>
        <p:spPr>
          <a:xfrm>
            <a:off x="7114690" y="3388630"/>
            <a:ext cx="1726945" cy="371587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E20074"/>
              </a:buClr>
            </a:pPr>
            <a:r>
              <a:rPr lang="de-DE" sz="1400" dirty="0" err="1" smtClean="0">
                <a:solidFill>
                  <a:srgbClr val="E60078"/>
                </a:solidFill>
                <a:latin typeface="Tele-GroteskFet" pitchFamily="2" charset="0"/>
              </a:rPr>
              <a:t>up</a:t>
            </a:r>
            <a:r>
              <a:rPr lang="de-DE" sz="1400" dirty="0" smtClean="0">
                <a:solidFill>
                  <a:srgbClr val="E60078"/>
                </a:solidFill>
                <a:latin typeface="Tele-GroteskFet" pitchFamily="2" charset="0"/>
              </a:rPr>
              <a:t> to150MHz BWFA </a:t>
            </a:r>
            <a:br>
              <a:rPr lang="de-DE" sz="1400" dirty="0" smtClean="0">
                <a:solidFill>
                  <a:srgbClr val="E60078"/>
                </a:solidFill>
                <a:latin typeface="Tele-GroteskFet" pitchFamily="2" charset="0"/>
              </a:rPr>
            </a:br>
            <a:r>
              <a:rPr lang="de-DE" sz="1400" dirty="0" smtClean="0">
                <a:solidFill>
                  <a:srgbClr val="E60078"/>
                </a:solidFill>
                <a:latin typeface="Tele-GroteskFet" pitchFamily="2" charset="0"/>
              </a:rPr>
              <a:t>[ECC </a:t>
            </a:r>
            <a:r>
              <a:rPr lang="de-DE" sz="1400" dirty="0" err="1" smtClean="0">
                <a:solidFill>
                  <a:srgbClr val="E60078"/>
                </a:solidFill>
                <a:latin typeface="Tele-GroteskFet" pitchFamily="2" charset="0"/>
              </a:rPr>
              <a:t>Rec</a:t>
            </a:r>
            <a:r>
              <a:rPr lang="de-DE" sz="1400" dirty="0" smtClean="0">
                <a:solidFill>
                  <a:srgbClr val="E60078"/>
                </a:solidFill>
                <a:latin typeface="Tele-GroteskFet" pitchFamily="2" charset="0"/>
              </a:rPr>
              <a:t>. (06)04]</a:t>
            </a:r>
          </a:p>
        </p:txBody>
      </p:sp>
      <p:sp>
        <p:nvSpPr>
          <p:cNvPr id="58" name="Textfeld 16"/>
          <p:cNvSpPr txBox="1"/>
          <p:nvPr/>
        </p:nvSpPr>
        <p:spPr>
          <a:xfrm rot="16200000">
            <a:off x="277799" y="4244748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5150</a:t>
            </a:r>
          </a:p>
        </p:txBody>
      </p:sp>
      <p:sp>
        <p:nvSpPr>
          <p:cNvPr id="59" name="Textfeld 17"/>
          <p:cNvSpPr txBox="1"/>
          <p:nvPr/>
        </p:nvSpPr>
        <p:spPr>
          <a:xfrm rot="16200000">
            <a:off x="1434056" y="4248840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5250</a:t>
            </a:r>
          </a:p>
        </p:txBody>
      </p:sp>
      <p:sp>
        <p:nvSpPr>
          <p:cNvPr id="60" name="Textfeld 18"/>
          <p:cNvSpPr txBox="1"/>
          <p:nvPr/>
        </p:nvSpPr>
        <p:spPr>
          <a:xfrm rot="16200000">
            <a:off x="2589155" y="4240264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5350</a:t>
            </a:r>
          </a:p>
        </p:txBody>
      </p:sp>
      <p:sp>
        <p:nvSpPr>
          <p:cNvPr id="61" name="Textfeld 19"/>
          <p:cNvSpPr txBox="1"/>
          <p:nvPr/>
        </p:nvSpPr>
        <p:spPr>
          <a:xfrm rot="16200000">
            <a:off x="3945940" y="4240957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5470</a:t>
            </a:r>
          </a:p>
        </p:txBody>
      </p:sp>
      <p:sp>
        <p:nvSpPr>
          <p:cNvPr id="62" name="Textfeld 22"/>
          <p:cNvSpPr txBox="1"/>
          <p:nvPr/>
        </p:nvSpPr>
        <p:spPr>
          <a:xfrm rot="16200000">
            <a:off x="7352977" y="4249598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5755</a:t>
            </a:r>
          </a:p>
        </p:txBody>
      </p:sp>
      <p:sp>
        <p:nvSpPr>
          <p:cNvPr id="63" name="Textfeld 23"/>
          <p:cNvSpPr txBox="1"/>
          <p:nvPr/>
        </p:nvSpPr>
        <p:spPr>
          <a:xfrm rot="16200000">
            <a:off x="8650855" y="4260814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5875</a:t>
            </a:r>
          </a:p>
        </p:txBody>
      </p:sp>
      <p:cxnSp>
        <p:nvCxnSpPr>
          <p:cNvPr id="64" name="Gerade Verbindung 38"/>
          <p:cNvCxnSpPr/>
          <p:nvPr/>
        </p:nvCxnSpPr>
        <p:spPr>
          <a:xfrm>
            <a:off x="421735" y="4106591"/>
            <a:ext cx="0" cy="92256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40"/>
          <p:cNvCxnSpPr/>
          <p:nvPr/>
        </p:nvCxnSpPr>
        <p:spPr>
          <a:xfrm>
            <a:off x="1570302" y="4082620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41"/>
          <p:cNvCxnSpPr/>
          <p:nvPr/>
        </p:nvCxnSpPr>
        <p:spPr>
          <a:xfrm>
            <a:off x="2728279" y="4082620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42"/>
          <p:cNvCxnSpPr/>
          <p:nvPr/>
        </p:nvCxnSpPr>
        <p:spPr>
          <a:xfrm>
            <a:off x="3886256" y="4082620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Gerade Verbindung 43"/>
          <p:cNvCxnSpPr/>
          <p:nvPr/>
        </p:nvCxnSpPr>
        <p:spPr>
          <a:xfrm>
            <a:off x="5044234" y="4082620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44"/>
          <p:cNvCxnSpPr/>
          <p:nvPr/>
        </p:nvCxnSpPr>
        <p:spPr>
          <a:xfrm>
            <a:off x="6196482" y="4082620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45"/>
          <p:cNvCxnSpPr/>
          <p:nvPr/>
        </p:nvCxnSpPr>
        <p:spPr>
          <a:xfrm>
            <a:off x="7348730" y="4082620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46"/>
          <p:cNvCxnSpPr/>
          <p:nvPr/>
        </p:nvCxnSpPr>
        <p:spPr>
          <a:xfrm>
            <a:off x="8505105" y="4087767"/>
            <a:ext cx="0" cy="116228"/>
          </a:xfrm>
          <a:prstGeom prst="line">
            <a:avLst/>
          </a:prstGeom>
          <a:ln w="12700">
            <a:solidFill>
              <a:schemeClr val="tx1"/>
            </a:solidFill>
            <a:headEnd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feld 48"/>
          <p:cNvSpPr txBox="1"/>
          <p:nvPr/>
        </p:nvSpPr>
        <p:spPr>
          <a:xfrm>
            <a:off x="8204012" y="4296803"/>
            <a:ext cx="43222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f (MHz)</a:t>
            </a:r>
          </a:p>
        </p:txBody>
      </p:sp>
      <p:cxnSp>
        <p:nvCxnSpPr>
          <p:cNvPr id="73" name="Gerade Verbindung mit Pfeil 12"/>
          <p:cNvCxnSpPr/>
          <p:nvPr/>
        </p:nvCxnSpPr>
        <p:spPr>
          <a:xfrm>
            <a:off x="104781" y="4072164"/>
            <a:ext cx="8712909" cy="0"/>
          </a:xfrm>
          <a:prstGeom prst="straightConnector1">
            <a:avLst/>
          </a:prstGeom>
          <a:ln w="63500">
            <a:solidFill>
              <a:schemeClr val="bg2"/>
            </a:solidFill>
            <a:headEnd w="lg" len="lg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feld 36"/>
          <p:cNvSpPr txBox="1"/>
          <p:nvPr/>
        </p:nvSpPr>
        <p:spPr>
          <a:xfrm rot="16200000">
            <a:off x="6938588" y="4246510"/>
            <a:ext cx="288541" cy="171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/>
              <a:t>5725</a:t>
            </a:r>
          </a:p>
        </p:txBody>
      </p:sp>
      <p:cxnSp>
        <p:nvCxnSpPr>
          <p:cNvPr id="75" name="Gerade Verbindung 619"/>
          <p:cNvCxnSpPr/>
          <p:nvPr/>
        </p:nvCxnSpPr>
        <p:spPr>
          <a:xfrm>
            <a:off x="419964" y="4573067"/>
            <a:ext cx="2311356" cy="0"/>
          </a:xfrm>
          <a:prstGeom prst="line">
            <a:avLst/>
          </a:prstGeom>
          <a:ln w="12700">
            <a:solidFill>
              <a:srgbClr val="0070C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Textfeld 620"/>
          <p:cNvSpPr txBox="1"/>
          <p:nvPr/>
        </p:nvSpPr>
        <p:spPr>
          <a:xfrm>
            <a:off x="1014758" y="4505412"/>
            <a:ext cx="1054552" cy="16927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>
                <a:solidFill>
                  <a:srgbClr val="0070C0"/>
                </a:solidFill>
              </a:rPr>
              <a:t> typ. 23 </a:t>
            </a:r>
            <a:r>
              <a:rPr lang="de-DE" sz="1100" dirty="0" err="1" smtClean="0">
                <a:solidFill>
                  <a:srgbClr val="0070C0"/>
                </a:solidFill>
              </a:rPr>
              <a:t>dBm</a:t>
            </a:r>
            <a:r>
              <a:rPr lang="de-DE" sz="1100" dirty="0" smtClean="0">
                <a:solidFill>
                  <a:srgbClr val="0070C0"/>
                </a:solidFill>
              </a:rPr>
              <a:t> EIRP </a:t>
            </a:r>
          </a:p>
        </p:txBody>
      </p:sp>
      <p:cxnSp>
        <p:nvCxnSpPr>
          <p:cNvPr id="99" name="Gerade Verbindung 621"/>
          <p:cNvCxnSpPr/>
          <p:nvPr/>
        </p:nvCxnSpPr>
        <p:spPr>
          <a:xfrm flipV="1">
            <a:off x="4046161" y="4540470"/>
            <a:ext cx="4750676" cy="10510"/>
          </a:xfrm>
          <a:prstGeom prst="line">
            <a:avLst/>
          </a:prstGeom>
          <a:ln w="12700">
            <a:solidFill>
              <a:srgbClr val="0070C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feld 622"/>
          <p:cNvSpPr txBox="1"/>
          <p:nvPr/>
        </p:nvSpPr>
        <p:spPr>
          <a:xfrm>
            <a:off x="5624075" y="4434998"/>
            <a:ext cx="1343316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270000" indent="-270000" algn="ctr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100" dirty="0" smtClean="0">
                <a:solidFill>
                  <a:srgbClr val="0070C0"/>
                </a:solidFill>
              </a:rPr>
              <a:t> typ. &gt;30 </a:t>
            </a:r>
            <a:r>
              <a:rPr lang="de-DE" sz="1100" dirty="0" err="1" smtClean="0">
                <a:solidFill>
                  <a:srgbClr val="0070C0"/>
                </a:solidFill>
              </a:rPr>
              <a:t>dBm</a:t>
            </a:r>
            <a:r>
              <a:rPr lang="de-DE" sz="1100" dirty="0" smtClean="0">
                <a:solidFill>
                  <a:srgbClr val="0070C0"/>
                </a:solidFill>
              </a:rPr>
              <a:t> EIRP </a:t>
            </a:r>
          </a:p>
        </p:txBody>
      </p:sp>
      <p:sp>
        <p:nvSpPr>
          <p:cNvPr id="57" name="Rectangle 56"/>
          <p:cNvSpPr/>
          <p:nvPr/>
        </p:nvSpPr>
        <p:spPr>
          <a:xfrm>
            <a:off x="430924" y="4748182"/>
            <a:ext cx="746234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/>
              <a:t>Preference for  </a:t>
            </a:r>
            <a:r>
              <a:rPr lang="en-US" sz="1050" dirty="0" smtClean="0"/>
              <a:t>5.8GHz Wi-Fi bands that do not have DFS and LTB requirements (band A, 5150-5250MHz and band D, 5725-5825MHz)</a:t>
            </a:r>
            <a:endParaRPr lang="en-US" sz="1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594360" y="2124521"/>
            <a:ext cx="4541520" cy="358961"/>
          </a:xfrm>
        </p:spPr>
        <p:txBody>
          <a:bodyPr>
            <a:noAutofit/>
          </a:bodyPr>
          <a:lstStyle/>
          <a:p>
            <a:r>
              <a:rPr lang="en-US" sz="3600" dirty="0" smtClean="0"/>
              <a:t>Thank You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58603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1207&quot;/&gt;&lt;/object&gt;&lt;object type=&quot;3&quot; unique_id=&quot;10005&quot;&gt;&lt;property id=&quot;20148&quot; value=&quot;5&quot;/&gt;&lt;property id=&quot;20300&quot; value=&quot;Slide 2 - &amp;quot;2012 CMB Process Flow - Modernization&amp;quot;&quot;/&gt;&lt;property id=&quot;20307&quot; value=&quot;1206&quot;/&gt;&lt;/object&gt;&lt;object type=&quot;3&quot; unique_id=&quot;10006&quot;&gt;&lt;property id=&quot;20148&quot; value=&quot;5&quot;/&gt;&lt;property id=&quot;20300&quot; value=&quot;Slide 3 - &amp;quot;Template for Submission to Region POC&amp;quot;&quot;/&gt;&lt;property id=&quot;20307&quot; value=&quot;1205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T9sNxdGN0esRnkJ5rkoG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PiixPoGskWa3To8H_CwA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SP53oQeD0a7bTvtLglJk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T9sNxdGN0esRnkJ5rko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PiixPoGskWa3To8H_CwA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gAi1MXXCUCTsvDhuBhZL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9ust7au6UaPRYEWAdpAK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JMqYoa_eE6weRJRE8GoB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UtQ0irQEqU8babJzLUX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k.JfWbgkqBZAtIq43uE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7qWvEB4Tka0J13yOaczV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XMxcyk3UC597fJ_rjkr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PiixPoGskWa3To8H_CwAQ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1">
    <a:dk1>
      <a:srgbClr val="6A6A6A"/>
    </a:dk1>
    <a:lt1>
      <a:srgbClr val="FFFFFF"/>
    </a:lt1>
    <a:dk2>
      <a:srgbClr val="000000"/>
    </a:dk2>
    <a:lt2>
      <a:srgbClr val="E8E8E8"/>
    </a:lt2>
    <a:accent1>
      <a:srgbClr val="E20074"/>
    </a:accent1>
    <a:accent2>
      <a:srgbClr val="008DA8"/>
    </a:accent2>
    <a:accent3>
      <a:srgbClr val="6DB33F"/>
    </a:accent3>
    <a:accent4>
      <a:srgbClr val="C6D82F"/>
    </a:accent4>
    <a:accent5>
      <a:srgbClr val="6A6A6A"/>
    </a:accent5>
    <a:accent6>
      <a:srgbClr val="9B9B9B"/>
    </a:accent6>
    <a:hlink>
      <a:srgbClr val="6DB33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rgbClr val="6A6A6A"/>
    </a:dk1>
    <a:lt1>
      <a:srgbClr val="FFFFFF"/>
    </a:lt1>
    <a:dk2>
      <a:srgbClr val="000000"/>
    </a:dk2>
    <a:lt2>
      <a:srgbClr val="E8E8E8"/>
    </a:lt2>
    <a:accent1>
      <a:srgbClr val="E20074"/>
    </a:accent1>
    <a:accent2>
      <a:srgbClr val="008DA8"/>
    </a:accent2>
    <a:accent3>
      <a:srgbClr val="6DB33F"/>
    </a:accent3>
    <a:accent4>
      <a:srgbClr val="C6D82F"/>
    </a:accent4>
    <a:accent5>
      <a:srgbClr val="6A6A6A"/>
    </a:accent5>
    <a:accent6>
      <a:srgbClr val="9B9B9B"/>
    </a:accent6>
    <a:hlink>
      <a:srgbClr val="6DB33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19B602E113CC4EADA3482439C9BFB4" ma:contentTypeVersion="0" ma:contentTypeDescription="Create a new document." ma:contentTypeScope="" ma:versionID="535ab5c1156aff8972b414e4a15028a0">
  <xsd:schema xmlns:xsd="http://www.w3.org/2001/XMLSchema" xmlns:p="http://schemas.microsoft.com/office/2006/metadata/properties" targetNamespace="http://schemas.microsoft.com/office/2006/metadata/properties" ma:root="true" ma:fieldsID="acadde12cbab4c37a59deab50be544d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BD15FCC-0131-44AF-82F4-B2FE90E42C5F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2E3F7B6-B8B4-4C26-AE86-5A1933EB8E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E68E96-150A-4920-858F-E0F0EBBC14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26332</TotalTime>
  <Words>353</Words>
  <Application>Microsoft Office PowerPoint</Application>
  <PresentationFormat>On-screen Show (16:9)</PresentationFormat>
  <Paragraphs>94</Paragraphs>
  <Slides>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1_Office Theme</vt:lpstr>
      <vt:lpstr>think-cell Slide</vt:lpstr>
      <vt:lpstr>Slide 1</vt:lpstr>
      <vt:lpstr>Our objectives for the RAN Study (1/2).</vt:lpstr>
      <vt:lpstr>Our objectives for the RAN Study (2/2).</vt:lpstr>
      <vt:lpstr>Requirements for potential realisation (1/3).</vt:lpstr>
      <vt:lpstr>Requirements for potential realisation (2/3).</vt:lpstr>
      <vt:lpstr>Requirements for potential realisation (3/3).</vt:lpstr>
      <vt:lpstr>Supported Spectrum for Global Solution</vt:lpstr>
      <vt:lpstr>Slide 8</vt:lpstr>
    </vt:vector>
  </TitlesOfParts>
  <Company>Publicis Groupe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RFD IPP Integration Strategy</dc:title>
  <dc:creator>Publicis Groupe</dc:creator>
  <cp:lastModifiedBy>Gary Jones1</cp:lastModifiedBy>
  <cp:revision>2634</cp:revision>
  <cp:lastPrinted>2013-05-06T19:21:42Z</cp:lastPrinted>
  <dcterms:created xsi:type="dcterms:W3CDTF">2011-05-24T15:31:20Z</dcterms:created>
  <dcterms:modified xsi:type="dcterms:W3CDTF">2014-06-05T01:58:49Z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0x0101007819B602E113CC4EADA3482439C9BFB4</vt:lpwstr>
  </property>
  <property fmtid="{D5CDD505-2E9C-101B-9397-08002B2CF9AE}" pid="3" name="Leadership Resources Catagory">
    <vt:lpwstr>Challenger Strategy</vt:lpwstr>
  </property>
</Properties>
</file>