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5" r:id="rId3"/>
    <p:sldId id="262" r:id="rId4"/>
    <p:sldId id="257" r:id="rId5"/>
    <p:sldId id="263" r:id="rId6"/>
    <p:sldId id="261" r:id="rId7"/>
    <p:sldId id="258" r:id="rId8"/>
    <p:sldId id="260" r:id="rId9"/>
    <p:sldId id="264" r:id="rId10"/>
  </p:sldIdLst>
  <p:sldSz cx="9144000" cy="6858000" type="screen4x3"/>
  <p:notesSz cx="6858000" cy="9144000"/>
  <p:defaultTextStyle>
    <a:defPPr>
      <a:defRPr lang="sv-SE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6F70"/>
    <a:srgbClr val="FFFFFF"/>
    <a:srgbClr val="0083BE"/>
    <a:srgbClr val="F9DC00"/>
    <a:srgbClr val="9E23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7" autoAdjust="0"/>
    <p:restoredTop sz="93529" autoAdjust="0"/>
  </p:normalViewPr>
  <p:slideViewPr>
    <p:cSldViewPr snapToObjects="1">
      <p:cViewPr varScale="1">
        <p:scale>
          <a:sx n="67" d="100"/>
          <a:sy n="67" d="100"/>
        </p:scale>
        <p:origin x="-3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3" name="Group 13"/>
          <p:cNvGrpSpPr>
            <a:grpSpLocks/>
          </p:cNvGrpSpPr>
          <p:nvPr/>
        </p:nvGrpSpPr>
        <p:grpSpPr bwMode="auto">
          <a:xfrm>
            <a:off x="0" y="8661400"/>
            <a:ext cx="6858000" cy="365125"/>
            <a:chOff x="1" y="6141"/>
            <a:chExt cx="4472" cy="238"/>
          </a:xfrm>
        </p:grpSpPr>
        <p:pic>
          <p:nvPicPr>
            <p:cNvPr id="92174" name="Picture 14" descr="1_TeliaSonera_Full_R rätt färg 20mm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6" y="6206"/>
              <a:ext cx="847" cy="1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175" name="Line 15"/>
            <p:cNvSpPr>
              <a:spLocks noChangeShapeType="1"/>
            </p:cNvSpPr>
            <p:nvPr/>
          </p:nvSpPr>
          <p:spPr bwMode="auto">
            <a:xfrm>
              <a:off x="1" y="6141"/>
              <a:ext cx="4472" cy="0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921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6C6F70"/>
                </a:solidFill>
              </a:defRPr>
            </a:lvl1pPr>
          </a:lstStyle>
          <a:p>
            <a:fld id="{B87C3349-169B-4603-9A06-398CCED7A448}" type="slidenum">
              <a:rPr lang="sv-SE"/>
              <a:pPr/>
              <a:t>‹#›</a:t>
            </a:fld>
            <a:endParaRPr lang="sv-SE"/>
          </a:p>
        </p:txBody>
      </p:sp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6C6F70"/>
                </a:solidFill>
              </a:defRPr>
            </a:lvl1pPr>
          </a:lstStyle>
          <a:p>
            <a:endParaRPr lang="sv-SE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2324100" y="8674100"/>
            <a:ext cx="22034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6C6F70"/>
                </a:solidFill>
              </a:defRPr>
            </a:lvl1pPr>
          </a:lstStyle>
          <a:p>
            <a:fld id="{C8EA81AB-812F-47C4-B582-BEDDE4311019}" type="datetime4">
              <a:rPr lang="en-GB"/>
              <a:pPr/>
              <a:t>01 June 2012</a:t>
            </a:fld>
            <a:endParaRPr lang="sv-SE"/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74100"/>
            <a:ext cx="2528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6C6F70"/>
                </a:solidFill>
              </a:defRPr>
            </a:lvl1pPr>
          </a:lstStyle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7891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6" name="Group 10"/>
          <p:cNvGrpSpPr>
            <a:grpSpLocks/>
          </p:cNvGrpSpPr>
          <p:nvPr/>
        </p:nvGrpSpPr>
        <p:grpSpPr bwMode="auto">
          <a:xfrm>
            <a:off x="0" y="8661400"/>
            <a:ext cx="6858000" cy="365125"/>
            <a:chOff x="1" y="6141"/>
            <a:chExt cx="4472" cy="238"/>
          </a:xfrm>
        </p:grpSpPr>
        <p:pic>
          <p:nvPicPr>
            <p:cNvPr id="4107" name="Picture 11" descr="1_TeliaSonera_Full_R rätt färg 20mm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6" y="6206"/>
              <a:ext cx="847" cy="1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08" name="Line 12"/>
            <p:cNvSpPr>
              <a:spLocks noChangeShapeType="1"/>
            </p:cNvSpPr>
            <p:nvPr/>
          </p:nvSpPr>
          <p:spPr bwMode="auto">
            <a:xfrm>
              <a:off x="1" y="6141"/>
              <a:ext cx="4472" cy="0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6C6F70"/>
                </a:solidFill>
              </a:defRPr>
            </a:lvl1pPr>
          </a:lstStyle>
          <a:p>
            <a:endParaRPr lang="sv-S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943100" y="8712200"/>
            <a:ext cx="29718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6C6F70"/>
                </a:solidFill>
              </a:defRPr>
            </a:lvl1pPr>
          </a:lstStyle>
          <a:p>
            <a:fld id="{F7D489F3-5E5E-489E-AAA7-7EA4B84BA8A2}" type="datetime4">
              <a:rPr lang="en-GB"/>
              <a:pPr/>
              <a:t>01 June 2012</a:t>
            </a:fld>
            <a:endParaRPr lang="sv-SE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12200"/>
            <a:ext cx="29718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6C6F70"/>
                </a:solidFill>
              </a:defRPr>
            </a:lvl1pPr>
          </a:lstStyle>
          <a:p>
            <a:endParaRPr lang="sv-S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267200" y="0"/>
            <a:ext cx="25908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6C6F70"/>
                </a:solidFill>
              </a:defRPr>
            </a:lvl1pPr>
          </a:lstStyle>
          <a:p>
            <a:fld id="{A523A4DC-8744-4837-BBEB-585BED0CC113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80306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241300" indent="-131763" algn="l" rtl="0" fontAlgn="base">
      <a:spcBef>
        <a:spcPct val="30000"/>
      </a:spcBef>
      <a:spcAft>
        <a:spcPct val="0"/>
      </a:spcAft>
      <a:buClr>
        <a:schemeClr val="accent1"/>
      </a:buClr>
      <a:buChar char="•"/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493713" indent="-142875" algn="l" rtl="0" fontAlgn="base">
      <a:spcBef>
        <a:spcPct val="30000"/>
      </a:spcBef>
      <a:spcAft>
        <a:spcPct val="0"/>
      </a:spcAft>
      <a:buClr>
        <a:schemeClr val="tx1"/>
      </a:buClr>
      <a:buFont typeface="Arial" charset="0"/>
      <a:buChar char="–"/>
      <a:defRPr sz="1100" kern="1200">
        <a:solidFill>
          <a:schemeClr val="tx1"/>
        </a:solidFill>
        <a:latin typeface="Arial" charset="0"/>
        <a:ea typeface="+mn-ea"/>
        <a:cs typeface="+mn-cs"/>
      </a:defRPr>
    </a:lvl3pPr>
    <a:lvl4pPr marL="709613" indent="-146050" algn="l" rtl="0" fontAlgn="base">
      <a:spcBef>
        <a:spcPct val="30000"/>
      </a:spcBef>
      <a:spcAft>
        <a:spcPct val="0"/>
      </a:spcAft>
      <a:buClr>
        <a:schemeClr val="tx1"/>
      </a:buClr>
      <a:buFont typeface="Arial" charset="0"/>
      <a:buChar char="–"/>
      <a:defRPr sz="1100" kern="1200">
        <a:solidFill>
          <a:schemeClr val="tx1"/>
        </a:solidFill>
        <a:latin typeface="Arial" charset="0"/>
        <a:ea typeface="+mn-ea"/>
        <a:cs typeface="+mn-cs"/>
      </a:defRPr>
    </a:lvl4pPr>
    <a:lvl5pPr marL="987425" indent="-139700" algn="l" rtl="0" fontAlgn="base">
      <a:spcBef>
        <a:spcPct val="30000"/>
      </a:spcBef>
      <a:spcAft>
        <a:spcPct val="0"/>
      </a:spcAft>
      <a:buClr>
        <a:schemeClr val="tx1"/>
      </a:buClr>
      <a:buFont typeface="Arial" charset="0"/>
      <a:buChar char="–"/>
      <a:defRPr sz="11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F7D489F3-5E5E-489E-AAA7-7EA4B84BA8A2}" type="datetime4">
              <a:rPr lang="en-GB" smtClean="0"/>
              <a:pPr/>
              <a:t>01 June 2012</a:t>
            </a:fld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23A4DC-8744-4837-BBEB-585BED0CC113}" type="slidenum">
              <a:rPr lang="sv-SE" smtClean="0"/>
              <a:pPr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210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F7D489F3-5E5E-489E-AAA7-7EA4B84BA8A2}" type="datetime4">
              <a:rPr lang="en-GB" smtClean="0"/>
              <a:pPr/>
              <a:t>01 June 2012</a:t>
            </a:fld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23A4DC-8744-4837-BBEB-585BED0CC113}" type="slidenum">
              <a:rPr lang="sv-SE" smtClean="0"/>
              <a:pPr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5532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DC66E57-50AB-4D8C-B52E-E43CB7E6C0B6}" type="datetime4">
              <a:rPr lang="en-GB"/>
              <a:pPr/>
              <a:t>01 June 2012</a:t>
            </a:fld>
            <a:endParaRPr lang="sv-SE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4407E9-59AC-4A49-AE7D-0C589E087FB5}" type="slidenum">
              <a:rPr lang="sv-SE"/>
              <a:pPr/>
              <a:t>4</a:t>
            </a:fld>
            <a:endParaRPr lang="sv-SE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F7D489F3-5E5E-489E-AAA7-7EA4B84BA8A2}" type="datetime4">
              <a:rPr lang="en-GB" smtClean="0"/>
              <a:pPr/>
              <a:t>01 June 2012</a:t>
            </a:fld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23A4DC-8744-4837-BBEB-585BED0CC113}" type="slidenum">
              <a:rPr lang="sv-SE" smtClean="0"/>
              <a:pPr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68067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F7D489F3-5E5E-489E-AAA7-7EA4B84BA8A2}" type="datetime4">
              <a:rPr lang="en-GB" smtClean="0"/>
              <a:pPr/>
              <a:t>01 June 2012</a:t>
            </a:fld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23A4DC-8744-4837-BBEB-585BED0CC113}" type="slidenum">
              <a:rPr lang="sv-SE" smtClean="0"/>
              <a:pPr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04503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F7D489F3-5E5E-489E-AAA7-7EA4B84BA8A2}" type="datetime4">
              <a:rPr lang="en-GB" smtClean="0"/>
              <a:pPr/>
              <a:t>01 June 2012</a:t>
            </a:fld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23A4DC-8744-4837-BBEB-585BED0CC113}" type="slidenum">
              <a:rPr lang="sv-SE" smtClean="0"/>
              <a:pPr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08937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8131" name="Picture 3" descr="2_TeliaSonera_Full_R 30m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5" y="5851525"/>
            <a:ext cx="2982913" cy="60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2" name="AutoShape 4"/>
          <p:cNvSpPr>
            <a:spLocks noGrp="1" noChangeArrowheads="1"/>
          </p:cNvSpPr>
          <p:nvPr>
            <p:ph type="ctrTitle"/>
          </p:nvPr>
        </p:nvSpPr>
        <p:spPr>
          <a:xfrm>
            <a:off x="631825" y="152400"/>
            <a:ext cx="7086600" cy="2235200"/>
          </a:xfrm>
          <a:prstGeom prst="roundRect">
            <a:avLst>
              <a:gd name="adj" fmla="val 4903"/>
            </a:avLst>
          </a:prstGeom>
        </p:spPr>
        <p:txBody>
          <a:bodyPr anchor="b"/>
          <a:lstStyle>
            <a:lvl1pPr>
              <a:lnSpc>
                <a:spcPct val="95000"/>
              </a:lnSpc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sv-SE" noProof="0" smtClean="0"/>
          </a:p>
        </p:txBody>
      </p:sp>
      <p:sp>
        <p:nvSpPr>
          <p:cNvPr id="48133" name="AutoShape 5"/>
          <p:cNvSpPr>
            <a:spLocks noGrp="1" noChangeArrowheads="1"/>
          </p:cNvSpPr>
          <p:nvPr>
            <p:ph type="subTitle" idx="1"/>
          </p:nvPr>
        </p:nvSpPr>
        <p:spPr>
          <a:xfrm>
            <a:off x="668338" y="2513013"/>
            <a:ext cx="7086600" cy="1752600"/>
          </a:xfrm>
          <a:prstGeom prst="roundRect">
            <a:avLst>
              <a:gd name="adj" fmla="val 5977"/>
            </a:avLst>
          </a:prstGeom>
        </p:spPr>
        <p:txBody>
          <a:bodyPr/>
          <a:lstStyle>
            <a:lvl1pPr marL="0" indent="0">
              <a:spcBef>
                <a:spcPct val="10000"/>
              </a:spcBef>
              <a:spcAft>
                <a:spcPct val="20000"/>
              </a:spcAft>
              <a:buFontTx/>
              <a:buNone/>
              <a:defRPr sz="2400">
                <a:solidFill>
                  <a:srgbClr val="D8D4CE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dt" sz="half" idx="2"/>
          </p:nvPr>
        </p:nvSpPr>
        <p:spPr>
          <a:xfrm>
            <a:off x="876300" y="6421438"/>
            <a:ext cx="1441450" cy="38258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11-12 June, 2012</a:t>
            </a:r>
            <a:endParaRPr lang="en-GB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ftr" sz="quarter" idx="3"/>
          </p:nvPr>
        </p:nvSpPr>
        <p:spPr>
          <a:xfrm>
            <a:off x="2319338" y="6421438"/>
            <a:ext cx="3984625" cy="382587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RWS-120017</a:t>
            </a:r>
            <a:endParaRPr lang="en-GB"/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D45700E-E061-47EF-B7C6-7EDECB06E68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11-12 June, 2012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RWS-120017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66A162-96A5-4697-8E2A-1C036002AB2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8395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0050" y="306388"/>
            <a:ext cx="2098675" cy="58197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9263" y="306388"/>
            <a:ext cx="6148387" cy="58197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11-12 June, 2012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RWS-120017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5CE78-8E4B-4717-8644-68D91A40D20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5448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11-12 June, 2012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RWS-120017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683FB3-C390-4ADD-B315-1CDE65B2048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2849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11-12 June, 2012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RWS-120017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BDC1EC-4BAC-402B-8431-5D71DF1AD98D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6217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9263" y="1600200"/>
            <a:ext cx="41227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41243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11-12 June, 2012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RWS-120017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942B5-FC7B-422C-BDFB-3E15E7608F3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4152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11-12 June, 2012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RWS-120017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DF5C5-532E-40D5-9D40-57A0D3136AB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5557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11-12 June, 2012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RWS-120017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C61F95-F707-4902-BEF3-039EB7CFF46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0428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11-12 June, 2012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RWS-120017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904E77-5CAD-4505-BE4E-471185C84AEB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422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11-12 June, 2012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RWS-120017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74A62F-A562-4134-95D3-21A24A2B1C4C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83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11-12 June, 2012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RWS-120017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5F4D4-63EC-4195-83B7-354487DACDF6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10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Purple stream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2213"/>
            <a:ext cx="9144000" cy="58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07" name="Line 3"/>
          <p:cNvSpPr>
            <a:spLocks noChangeShapeType="1"/>
          </p:cNvSpPr>
          <p:nvPr/>
        </p:nvSpPr>
        <p:spPr bwMode="auto">
          <a:xfrm>
            <a:off x="0" y="6280150"/>
            <a:ext cx="91440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47108" name="Line 4"/>
          <p:cNvSpPr>
            <a:spLocks noChangeShapeType="1"/>
          </p:cNvSpPr>
          <p:nvPr/>
        </p:nvSpPr>
        <p:spPr bwMode="auto">
          <a:xfrm>
            <a:off x="0" y="6280150"/>
            <a:ext cx="91440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47112" name="AutoShape 8"/>
          <p:cNvSpPr>
            <a:spLocks noGrp="1" noChangeArrowheads="1"/>
          </p:cNvSpPr>
          <p:nvPr>
            <p:ph type="title"/>
          </p:nvPr>
        </p:nvSpPr>
        <p:spPr bwMode="auto">
          <a:xfrm>
            <a:off x="449263" y="306388"/>
            <a:ext cx="8399462" cy="1143000"/>
          </a:xfrm>
          <a:prstGeom prst="roundRect">
            <a:avLst>
              <a:gd name="adj" fmla="val 7778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sv-SE" smtClean="0"/>
          </a:p>
        </p:txBody>
      </p:sp>
      <p:sp>
        <p:nvSpPr>
          <p:cNvPr id="47113" name="AutoShap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9263" y="1600200"/>
            <a:ext cx="8399462" cy="4525963"/>
          </a:xfrm>
          <a:prstGeom prst="roundRect">
            <a:avLst>
              <a:gd name="adj" fmla="val 2278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47114" name="Picture 10" descr="2_TeliaSonera_Full_R 20mm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6400800"/>
            <a:ext cx="1662112" cy="33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6300" y="6421438"/>
            <a:ext cx="1798638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11-12 June, 2012</a:t>
            </a:r>
            <a:endParaRPr lang="en-GB"/>
          </a:p>
        </p:txBody>
      </p:sp>
      <p:sp>
        <p:nvSpPr>
          <p:cNvPr id="4711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74938" y="6421438"/>
            <a:ext cx="3984625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r>
              <a:rPr lang="en-GB" smtClean="0"/>
              <a:t>RWS-120017</a:t>
            </a:r>
            <a:endParaRPr lang="en-GB"/>
          </a:p>
        </p:txBody>
      </p:sp>
      <p:sp>
        <p:nvSpPr>
          <p:cNvPr id="4711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27038" y="6421438"/>
            <a:ext cx="449262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7E321879-6564-408F-A26F-D15EA7DE75EA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Arial" charset="0"/>
        </a:defRPr>
      </a:lvl9pPr>
    </p:titleStyle>
    <p:bodyStyle>
      <a:lvl1pPr marL="241300" indent="-241300" algn="l" rtl="0" eaLnBrk="1" fontAlgn="base" hangingPunct="1">
        <a:lnSpc>
          <a:spcPct val="95000"/>
        </a:lnSpc>
        <a:spcBef>
          <a:spcPct val="40000"/>
        </a:spcBef>
        <a:spcAft>
          <a:spcPct val="30000"/>
        </a:spcAft>
        <a:buClr>
          <a:srgbClr val="9E237A"/>
        </a:buClr>
        <a:buSzPct val="110000"/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600075" indent="-244475" algn="l" rtl="0" eaLnBrk="1" fontAlgn="base" hangingPunct="1">
        <a:lnSpc>
          <a:spcPct val="95000"/>
        </a:lnSpc>
        <a:spcBef>
          <a:spcPct val="0"/>
        </a:spcBef>
        <a:spcAft>
          <a:spcPct val="10000"/>
        </a:spcAft>
        <a:buClr>
          <a:srgbClr val="7F7F7F"/>
        </a:buClr>
        <a:buFont typeface="Arial" charset="0"/>
        <a:buChar char="–"/>
        <a:defRPr>
          <a:solidFill>
            <a:srgbClr val="6C6F70"/>
          </a:solidFill>
          <a:latin typeface="+mn-lt"/>
        </a:defRPr>
      </a:lvl2pPr>
      <a:lvl3pPr marL="1038225" indent="-200025" algn="l" rtl="0" eaLnBrk="1" fontAlgn="base" hangingPunct="1">
        <a:lnSpc>
          <a:spcPct val="95000"/>
        </a:lnSpc>
        <a:spcBef>
          <a:spcPct val="10000"/>
        </a:spcBef>
        <a:spcAft>
          <a:spcPct val="10000"/>
        </a:spcAft>
        <a:buClr>
          <a:srgbClr val="7F7F7F"/>
        </a:buClr>
        <a:buFont typeface="Arial" charset="0"/>
        <a:buChar char="–"/>
        <a:defRPr sz="1400">
          <a:solidFill>
            <a:srgbClr val="6C6F70"/>
          </a:solidFill>
          <a:latin typeface="+mn-lt"/>
        </a:defRPr>
      </a:lvl3pPr>
      <a:lvl4pPr marL="1474788" indent="-228600" algn="l" rtl="0" eaLnBrk="1" fontAlgn="base" hangingPunct="1">
        <a:lnSpc>
          <a:spcPct val="95000"/>
        </a:lnSpc>
        <a:spcBef>
          <a:spcPct val="10000"/>
        </a:spcBef>
        <a:spcAft>
          <a:spcPct val="10000"/>
        </a:spcAft>
        <a:buClr>
          <a:srgbClr val="7F7F7F"/>
        </a:buClr>
        <a:buFont typeface="Arial" charset="0"/>
        <a:buChar char="–"/>
        <a:defRPr sz="1400">
          <a:solidFill>
            <a:srgbClr val="6C6F70"/>
          </a:solidFill>
          <a:latin typeface="+mn-lt"/>
        </a:defRPr>
      </a:lvl4pPr>
      <a:lvl5pPr marL="1843088" indent="-188913" algn="l" rtl="0" eaLnBrk="1" fontAlgn="base" hangingPunct="1">
        <a:lnSpc>
          <a:spcPct val="95000"/>
        </a:lnSpc>
        <a:spcBef>
          <a:spcPct val="10000"/>
        </a:spcBef>
        <a:spcAft>
          <a:spcPct val="10000"/>
        </a:spcAft>
        <a:buClr>
          <a:srgbClr val="7F7F7F"/>
        </a:buClr>
        <a:buFont typeface="Arial" charset="0"/>
        <a:buChar char="–"/>
        <a:defRPr sz="1400">
          <a:solidFill>
            <a:srgbClr val="6C6F70"/>
          </a:solidFill>
          <a:latin typeface="+mn-lt"/>
        </a:defRPr>
      </a:lvl5pPr>
      <a:lvl6pPr marL="2300288" indent="-188913" algn="l" rtl="0" eaLnBrk="1" fontAlgn="base" hangingPunct="1">
        <a:lnSpc>
          <a:spcPct val="95000"/>
        </a:lnSpc>
        <a:spcBef>
          <a:spcPct val="10000"/>
        </a:spcBef>
        <a:spcAft>
          <a:spcPct val="10000"/>
        </a:spcAft>
        <a:buClr>
          <a:srgbClr val="7F7F7F"/>
        </a:buClr>
        <a:buFont typeface="Arial" charset="0"/>
        <a:buChar char="–"/>
        <a:defRPr sz="1400">
          <a:solidFill>
            <a:srgbClr val="6C6F70"/>
          </a:solidFill>
          <a:latin typeface="+mn-lt"/>
        </a:defRPr>
      </a:lvl6pPr>
      <a:lvl7pPr marL="2757488" indent="-188913" algn="l" rtl="0" eaLnBrk="1" fontAlgn="base" hangingPunct="1">
        <a:lnSpc>
          <a:spcPct val="95000"/>
        </a:lnSpc>
        <a:spcBef>
          <a:spcPct val="10000"/>
        </a:spcBef>
        <a:spcAft>
          <a:spcPct val="10000"/>
        </a:spcAft>
        <a:buClr>
          <a:srgbClr val="7F7F7F"/>
        </a:buClr>
        <a:buFont typeface="Arial" charset="0"/>
        <a:buChar char="–"/>
        <a:defRPr sz="1400">
          <a:solidFill>
            <a:srgbClr val="6C6F70"/>
          </a:solidFill>
          <a:latin typeface="+mn-lt"/>
        </a:defRPr>
      </a:lvl7pPr>
      <a:lvl8pPr marL="3214688" indent="-188913" algn="l" rtl="0" eaLnBrk="1" fontAlgn="base" hangingPunct="1">
        <a:lnSpc>
          <a:spcPct val="95000"/>
        </a:lnSpc>
        <a:spcBef>
          <a:spcPct val="10000"/>
        </a:spcBef>
        <a:spcAft>
          <a:spcPct val="10000"/>
        </a:spcAft>
        <a:buClr>
          <a:srgbClr val="7F7F7F"/>
        </a:buClr>
        <a:buFont typeface="Arial" charset="0"/>
        <a:buChar char="–"/>
        <a:defRPr sz="1400">
          <a:solidFill>
            <a:srgbClr val="6C6F70"/>
          </a:solidFill>
          <a:latin typeface="+mn-lt"/>
        </a:defRPr>
      </a:lvl8pPr>
      <a:lvl9pPr marL="3671888" indent="-188913" algn="l" rtl="0" eaLnBrk="1" fontAlgn="base" hangingPunct="1">
        <a:lnSpc>
          <a:spcPct val="95000"/>
        </a:lnSpc>
        <a:spcBef>
          <a:spcPct val="10000"/>
        </a:spcBef>
        <a:spcAft>
          <a:spcPct val="10000"/>
        </a:spcAft>
        <a:buClr>
          <a:srgbClr val="7F7F7F"/>
        </a:buClr>
        <a:buFont typeface="Arial" charset="0"/>
        <a:buChar char="–"/>
        <a:defRPr sz="1400">
          <a:solidFill>
            <a:srgbClr val="6C6F7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3GPP RAN Rel-12 &amp; Beyond Workshop</a:t>
            </a:r>
            <a:endParaRPr lang="en-GB" dirty="0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June, 2012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60200" y="6014358"/>
            <a:ext cx="1565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chemeClr val="bg1"/>
                </a:solidFill>
              </a:rPr>
              <a:t>RWS-120017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Trends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 trend of large traffic increase likely to continue</a:t>
            </a:r>
          </a:p>
          <a:p>
            <a:pPr lvl="1"/>
            <a:r>
              <a:rPr lang="en-US" dirty="0" smtClean="0"/>
              <a:t>The user demand for capacity and connections will rise</a:t>
            </a:r>
          </a:p>
          <a:p>
            <a:pPr lvl="1"/>
            <a:r>
              <a:rPr lang="en-GB" dirty="0"/>
              <a:t>Neither spectrum availability nor operator revenues will increase at a similar </a:t>
            </a:r>
            <a:r>
              <a:rPr lang="en-GB" dirty="0" smtClean="0"/>
              <a:t>rate</a:t>
            </a:r>
          </a:p>
          <a:p>
            <a:pPr lvl="1"/>
            <a:r>
              <a:rPr lang="en-GB" dirty="0" smtClean="0"/>
              <a:t>“Cost </a:t>
            </a:r>
            <a:r>
              <a:rPr lang="en-GB" dirty="0"/>
              <a:t>per bit</a:t>
            </a:r>
            <a:r>
              <a:rPr lang="en-GB" dirty="0" smtClean="0"/>
              <a:t>” must decrease</a:t>
            </a:r>
            <a:endParaRPr lang="en-GB" dirty="0"/>
          </a:p>
          <a:p>
            <a:pPr lvl="1"/>
            <a:endParaRPr lang="en-US" dirty="0" smtClean="0"/>
          </a:p>
          <a:p>
            <a:r>
              <a:rPr lang="en-US" dirty="0" smtClean="0"/>
              <a:t>The use of smartphones creates new traffic patterns </a:t>
            </a:r>
          </a:p>
          <a:p>
            <a:pPr lvl="1"/>
            <a:r>
              <a:rPr lang="en-US" dirty="0" smtClean="0"/>
              <a:t>New user behavior (Apps, etc., …)</a:t>
            </a:r>
          </a:p>
          <a:p>
            <a:pPr lvl="1"/>
            <a:r>
              <a:rPr lang="en-US" dirty="0" smtClean="0"/>
              <a:t>This type of phones increase signaling</a:t>
            </a:r>
          </a:p>
          <a:p>
            <a:r>
              <a:rPr lang="en-US" dirty="0" smtClean="0"/>
              <a:t>Increased use of shared networks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RWS-120017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66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Topics for </a:t>
            </a:r>
            <a:r>
              <a:rPr lang="en-GB" dirty="0"/>
              <a:t>Rel-12 and beyond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Increased </a:t>
            </a:r>
            <a:r>
              <a:rPr lang="en-GB" smtClean="0"/>
              <a:t>spectral </a:t>
            </a:r>
            <a:r>
              <a:rPr lang="en-GB" smtClean="0"/>
              <a:t>efficiency for LTE</a:t>
            </a:r>
            <a:endParaRPr lang="en-GB" dirty="0" smtClean="0"/>
          </a:p>
          <a:p>
            <a:r>
              <a:rPr lang="en-GB" dirty="0" smtClean="0"/>
              <a:t>Support for </a:t>
            </a:r>
            <a:r>
              <a:rPr lang="en-GB" dirty="0" err="1" smtClean="0"/>
              <a:t>HetNet</a:t>
            </a:r>
            <a:r>
              <a:rPr lang="en-GB" dirty="0" smtClean="0"/>
              <a:t> </a:t>
            </a:r>
            <a:r>
              <a:rPr lang="en-GB" dirty="0"/>
              <a:t>for </a:t>
            </a:r>
            <a:r>
              <a:rPr lang="en-GB" dirty="0" smtClean="0"/>
              <a:t>HSPA</a:t>
            </a:r>
            <a:endParaRPr lang="en-GB" dirty="0"/>
          </a:p>
          <a:p>
            <a:r>
              <a:rPr lang="en-GB" dirty="0" smtClean="0"/>
              <a:t>Enhancement of SON </a:t>
            </a:r>
            <a:r>
              <a:rPr lang="en-GB" dirty="0"/>
              <a:t>and </a:t>
            </a:r>
            <a:r>
              <a:rPr lang="en-GB" dirty="0" smtClean="0"/>
              <a:t>MDT</a:t>
            </a:r>
          </a:p>
          <a:p>
            <a:r>
              <a:rPr lang="en-GB" dirty="0" smtClean="0"/>
              <a:t>Increased performance for very </a:t>
            </a:r>
            <a:r>
              <a:rPr lang="en-GB" dirty="0"/>
              <a:t>high traffic (and signalling) </a:t>
            </a:r>
            <a:r>
              <a:rPr lang="en-GB" dirty="0" smtClean="0"/>
              <a:t>scenarios</a:t>
            </a:r>
          </a:p>
          <a:p>
            <a:r>
              <a:rPr lang="en-GB" dirty="0" smtClean="0"/>
              <a:t>Improved WiFi integration</a:t>
            </a:r>
          </a:p>
          <a:p>
            <a:r>
              <a:rPr lang="en-GB" dirty="0" smtClean="0"/>
              <a:t>Low-Cost MTC UE</a:t>
            </a:r>
          </a:p>
          <a:p>
            <a:endParaRPr lang="en-GB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RWS-120017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302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Spectral </a:t>
            </a:r>
            <a:r>
              <a:rPr lang="en-GB" dirty="0" smtClean="0"/>
              <a:t>efficiency for LTE</a:t>
            </a:r>
            <a:endParaRPr lang="en-GB" dirty="0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 smtClean="0"/>
              <a:t>Increased spectral efficiency needed</a:t>
            </a:r>
          </a:p>
          <a:p>
            <a:pPr lvl="1"/>
            <a:r>
              <a:rPr lang="en-GB" dirty="0" smtClean="0"/>
              <a:t>Increased capacity per cell</a:t>
            </a:r>
          </a:p>
          <a:p>
            <a:pPr lvl="1"/>
            <a:r>
              <a:rPr lang="en-GB" dirty="0" smtClean="0"/>
              <a:t>Increased cell average and cell edge user bit rate</a:t>
            </a:r>
          </a:p>
          <a:p>
            <a:pPr lvl="1"/>
            <a:r>
              <a:rPr lang="en-GB" dirty="0" smtClean="0"/>
              <a:t>Increased</a:t>
            </a:r>
            <a:r>
              <a:rPr lang="en-GB" baseline="0" dirty="0" smtClean="0"/>
              <a:t> peak bit rate of lower importance</a:t>
            </a:r>
          </a:p>
          <a:p>
            <a:r>
              <a:rPr lang="en-GB" dirty="0" smtClean="0"/>
              <a:t>Development of Hetnet concept </a:t>
            </a:r>
          </a:p>
          <a:p>
            <a:r>
              <a:rPr lang="en-GB" dirty="0" smtClean="0"/>
              <a:t>Additional CA functionality and combinations</a:t>
            </a:r>
          </a:p>
          <a:p>
            <a:pPr lvl="1"/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RWS-120017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HetNet</a:t>
            </a:r>
            <a:r>
              <a:rPr lang="en-US" dirty="0" smtClean="0"/>
              <a:t> for HSPA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HSPA networks will live for very long time</a:t>
            </a:r>
          </a:p>
          <a:p>
            <a:r>
              <a:rPr lang="en-US" dirty="0" smtClean="0"/>
              <a:t>Need to use all bands efficiently</a:t>
            </a:r>
          </a:p>
          <a:p>
            <a:r>
              <a:rPr lang="en-US" dirty="0" smtClean="0"/>
              <a:t>HSPA small cells difficult without </a:t>
            </a:r>
            <a:r>
              <a:rPr lang="en-US" dirty="0" err="1" smtClean="0"/>
              <a:t>HetNet</a:t>
            </a:r>
            <a:r>
              <a:rPr lang="en-US" dirty="0" smtClean="0"/>
              <a:t> functionality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RWS-120017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36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SON and MDT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Easier network rollout and operation</a:t>
            </a:r>
          </a:p>
          <a:p>
            <a:r>
              <a:rPr lang="en-GB" dirty="0" smtClean="0"/>
              <a:t>SON</a:t>
            </a:r>
          </a:p>
          <a:p>
            <a:pPr lvl="1"/>
            <a:r>
              <a:rPr lang="en-GB" dirty="0" smtClean="0"/>
              <a:t>Network</a:t>
            </a:r>
            <a:r>
              <a:rPr lang="en-GB" baseline="0" dirty="0" smtClean="0"/>
              <a:t> o</a:t>
            </a:r>
            <a:r>
              <a:rPr lang="en-GB" dirty="0" smtClean="0"/>
              <a:t>perator</a:t>
            </a:r>
            <a:r>
              <a:rPr lang="en-GB" baseline="0" dirty="0" smtClean="0"/>
              <a:t> OPEX needs to be reduced</a:t>
            </a:r>
          </a:p>
          <a:p>
            <a:pPr lvl="1"/>
            <a:r>
              <a:rPr lang="en-GB" dirty="0" smtClean="0"/>
              <a:t>Reduced need for manual planning and optimisation</a:t>
            </a:r>
            <a:r>
              <a:rPr lang="en-GB" baseline="0" dirty="0" smtClean="0"/>
              <a:t> required</a:t>
            </a:r>
          </a:p>
          <a:p>
            <a:r>
              <a:rPr lang="en-GB" dirty="0" smtClean="0"/>
              <a:t>MDT</a:t>
            </a:r>
          </a:p>
          <a:p>
            <a:pPr lvl="1"/>
            <a:r>
              <a:rPr lang="en-GB" dirty="0" smtClean="0"/>
              <a:t>Simplified </a:t>
            </a:r>
            <a:r>
              <a:rPr lang="en-GB" dirty="0"/>
              <a:t>network diagnostics</a:t>
            </a:r>
            <a:endParaRPr lang="en-US" dirty="0"/>
          </a:p>
          <a:p>
            <a:pPr lvl="2"/>
            <a:r>
              <a:rPr lang="en-GB" dirty="0"/>
              <a:t>Latency, Access failures, </a:t>
            </a:r>
            <a:r>
              <a:rPr lang="en-GB" dirty="0" smtClean="0"/>
              <a:t>etc.</a:t>
            </a:r>
            <a:endParaRPr lang="en-US" dirty="0"/>
          </a:p>
          <a:p>
            <a:pPr lvl="1"/>
            <a:r>
              <a:rPr lang="en-GB" dirty="0"/>
              <a:t>Continuous measurements</a:t>
            </a:r>
            <a:endParaRPr lang="en-US" dirty="0"/>
          </a:p>
          <a:p>
            <a:pPr lvl="2"/>
            <a:r>
              <a:rPr lang="en-GB" dirty="0"/>
              <a:t>E.g. Inter-RAT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RWS-120017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41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Very high traffic (and signalling)</a:t>
            </a:r>
            <a:r>
              <a:rPr lang="en-GB" baseline="0" dirty="0" smtClean="0"/>
              <a:t> scenarios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Mobile networks need to cope with new scenarios of very large traffic as well as signalling load</a:t>
            </a:r>
          </a:p>
          <a:p>
            <a:r>
              <a:rPr lang="en-GB" dirty="0" smtClean="0"/>
              <a:t>The</a:t>
            </a:r>
            <a:r>
              <a:rPr lang="en-GB" baseline="0" dirty="0" smtClean="0"/>
              <a:t> n</a:t>
            </a:r>
            <a:r>
              <a:rPr lang="en-GB" dirty="0" smtClean="0"/>
              <a:t>etwork</a:t>
            </a:r>
            <a:r>
              <a:rPr lang="en-GB" baseline="0" dirty="0" smtClean="0"/>
              <a:t> needs to cope with new user behaviour (smartphones, applications that cause a lot of signalling, …)</a:t>
            </a:r>
          </a:p>
          <a:p>
            <a:r>
              <a:rPr lang="en-GB" baseline="0" dirty="0" smtClean="0"/>
              <a:t>As well as with events and extraordinary situations (arenas, large gathering of people, etc.)</a:t>
            </a:r>
            <a:endParaRPr lang="en-GB" dirty="0"/>
          </a:p>
          <a:p>
            <a:r>
              <a:rPr lang="en-GB" baseline="0" dirty="0" smtClean="0"/>
              <a:t>Both</a:t>
            </a:r>
            <a:r>
              <a:rPr lang="en-GB" dirty="0" smtClean="0"/>
              <a:t> on RF and RRM levels</a:t>
            </a:r>
            <a:endParaRPr lang="en-GB" dirty="0"/>
          </a:p>
          <a:p>
            <a:r>
              <a:rPr lang="en-GB" dirty="0" smtClean="0"/>
              <a:t>Both HSPA and LTE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RWS-120017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50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WiFi integration</a:t>
            </a:r>
            <a:br>
              <a:rPr lang="en-GB" dirty="0" smtClean="0"/>
            </a:br>
            <a:r>
              <a:rPr lang="en-GB" sz="2800" i="1" dirty="0" smtClean="0"/>
              <a:t>For Beyond Rel-12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Advantages with WLAN</a:t>
            </a:r>
          </a:p>
          <a:p>
            <a:pPr lvl="1"/>
            <a:r>
              <a:rPr lang="en-GB" dirty="0"/>
              <a:t>Offload of macro network</a:t>
            </a:r>
          </a:p>
          <a:p>
            <a:pPr lvl="1"/>
            <a:r>
              <a:rPr lang="en-GB" dirty="0"/>
              <a:t>Reduced production cost</a:t>
            </a:r>
          </a:p>
          <a:p>
            <a:pPr lvl="1"/>
            <a:r>
              <a:rPr lang="en-GB" dirty="0"/>
              <a:t>WLAN available in very many terminals (laptops, tablets, smartphones)</a:t>
            </a:r>
          </a:p>
          <a:p>
            <a:pPr lvl="0"/>
            <a:r>
              <a:rPr lang="en-GB" dirty="0"/>
              <a:t>For a good user experience, a good integration of WLAN with the cellular network is needed</a:t>
            </a:r>
          </a:p>
          <a:p>
            <a:pPr lvl="1"/>
            <a:r>
              <a:rPr lang="en-GB" dirty="0"/>
              <a:t>Several initiatives taken within SA2</a:t>
            </a:r>
          </a:p>
          <a:p>
            <a:pPr lvl="1"/>
            <a:r>
              <a:rPr lang="en-GB" dirty="0"/>
              <a:t>For Rel-12: No RAN WI is needed</a:t>
            </a:r>
          </a:p>
          <a:p>
            <a:pPr lvl="1"/>
            <a:r>
              <a:rPr lang="en-GB" dirty="0"/>
              <a:t>Beyond Rel-12: FFS whether RAN specification is required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RWS-120017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033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Low-Cost MTC UE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Huge business opportunities for M2M</a:t>
            </a:r>
          </a:p>
          <a:p>
            <a:r>
              <a:rPr lang="en-US" dirty="0" smtClean="0"/>
              <a:t>Need to migrate from GSM to LTE</a:t>
            </a:r>
          </a:p>
          <a:p>
            <a:r>
              <a:rPr lang="en-US" dirty="0" smtClean="0"/>
              <a:t>Low-cost UE might seem appealing</a:t>
            </a:r>
          </a:p>
          <a:p>
            <a:r>
              <a:rPr lang="en-US" dirty="0" smtClean="0"/>
              <a:t>However, </a:t>
            </a:r>
          </a:p>
          <a:p>
            <a:pPr lvl="1"/>
            <a:r>
              <a:rPr lang="en-US" dirty="0" smtClean="0"/>
              <a:t>MTC services have varying traffic demand</a:t>
            </a:r>
          </a:p>
          <a:p>
            <a:pPr lvl="1"/>
            <a:r>
              <a:rPr lang="en-US" dirty="0" smtClean="0"/>
              <a:t>reduced capabilities might be counterproductive if traffic from low-cost UEs increase beyond expectations</a:t>
            </a:r>
          </a:p>
          <a:p>
            <a:r>
              <a:rPr lang="en-US" dirty="0" smtClean="0"/>
              <a:t>Cost of UE chipsets decrease mainly due to volume increase</a:t>
            </a:r>
          </a:p>
          <a:p>
            <a:r>
              <a:rPr lang="en-US" dirty="0" smtClean="0"/>
              <a:t>Currently skeptical to creating low-cost UE with reduced capabilities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RWS-120017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103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_Basic_Presentation">
  <a:themeElements>
    <a:clrScheme name="">
      <a:dk1>
        <a:srgbClr val="000000"/>
      </a:dk1>
      <a:lt1>
        <a:srgbClr val="FFFFFF"/>
      </a:lt1>
      <a:dk2>
        <a:srgbClr val="BED600"/>
      </a:dk2>
      <a:lt2>
        <a:srgbClr val="C7C2BA"/>
      </a:lt2>
      <a:accent1>
        <a:srgbClr val="652D86"/>
      </a:accent1>
      <a:accent2>
        <a:srgbClr val="C41B79"/>
      </a:accent2>
      <a:accent3>
        <a:srgbClr val="FFFFFF"/>
      </a:accent3>
      <a:accent4>
        <a:srgbClr val="000000"/>
      </a:accent4>
      <a:accent5>
        <a:srgbClr val="B8ADC3"/>
      </a:accent5>
      <a:accent6>
        <a:srgbClr val="B1176D"/>
      </a:accent6>
      <a:hlink>
        <a:srgbClr val="FF6319"/>
      </a:hlink>
      <a:folHlink>
        <a:srgbClr val="00B48C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>
            <a:alpha val="80000"/>
          </a:srgbClr>
        </a:soli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>
            <a:alpha val="80000"/>
          </a:srgbClr>
        </a:soli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484742"/>
        </a:dk1>
        <a:lt1>
          <a:srgbClr val="FFFFFF"/>
        </a:lt1>
        <a:dk2>
          <a:srgbClr val="00667F"/>
        </a:dk2>
        <a:lt2>
          <a:srgbClr val="CCCCCC"/>
        </a:lt2>
        <a:accent1>
          <a:srgbClr val="00AFD8"/>
        </a:accent1>
        <a:accent2>
          <a:srgbClr val="D3007B"/>
        </a:accent2>
        <a:accent3>
          <a:srgbClr val="FFFFFF"/>
        </a:accent3>
        <a:accent4>
          <a:srgbClr val="3C3B37"/>
        </a:accent4>
        <a:accent5>
          <a:srgbClr val="AAD4E9"/>
        </a:accent5>
        <a:accent6>
          <a:srgbClr val="BF006F"/>
        </a:accent6>
        <a:hlink>
          <a:srgbClr val="FFB612"/>
        </a:hlink>
        <a:folHlink>
          <a:srgbClr val="DD48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4">
        <a:dk1>
          <a:srgbClr val="484742"/>
        </a:dk1>
        <a:lt1>
          <a:srgbClr val="FFFFFF"/>
        </a:lt1>
        <a:dk2>
          <a:srgbClr val="00667F"/>
        </a:dk2>
        <a:lt2>
          <a:srgbClr val="CCCCCC"/>
        </a:lt2>
        <a:accent1>
          <a:srgbClr val="00AFD8"/>
        </a:accent1>
        <a:accent2>
          <a:srgbClr val="D3007B"/>
        </a:accent2>
        <a:accent3>
          <a:srgbClr val="FFFFFF"/>
        </a:accent3>
        <a:accent4>
          <a:srgbClr val="3C3B37"/>
        </a:accent4>
        <a:accent5>
          <a:srgbClr val="AAD4E9"/>
        </a:accent5>
        <a:accent6>
          <a:srgbClr val="BF006F"/>
        </a:accent6>
        <a:hlink>
          <a:srgbClr val="DD4814"/>
        </a:hlink>
        <a:folHlink>
          <a:srgbClr val="FFB6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5">
        <a:dk1>
          <a:srgbClr val="484742"/>
        </a:dk1>
        <a:lt1>
          <a:srgbClr val="FFFFFF"/>
        </a:lt1>
        <a:dk2>
          <a:srgbClr val="DD4814"/>
        </a:dk2>
        <a:lt2>
          <a:srgbClr val="CCCCCC"/>
        </a:lt2>
        <a:accent1>
          <a:srgbClr val="00AFD8"/>
        </a:accent1>
        <a:accent2>
          <a:srgbClr val="D3007B"/>
        </a:accent2>
        <a:accent3>
          <a:srgbClr val="FFFFFF"/>
        </a:accent3>
        <a:accent4>
          <a:srgbClr val="3C3B37"/>
        </a:accent4>
        <a:accent5>
          <a:srgbClr val="AAD4E9"/>
        </a:accent5>
        <a:accent6>
          <a:srgbClr val="BF006F"/>
        </a:accent6>
        <a:hlink>
          <a:srgbClr val="00667F"/>
        </a:hlink>
        <a:folHlink>
          <a:srgbClr val="FFB6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6">
        <a:dk1>
          <a:srgbClr val="484847"/>
        </a:dk1>
        <a:lt1>
          <a:srgbClr val="FFFFFF"/>
        </a:lt1>
        <a:dk2>
          <a:srgbClr val="DD4814"/>
        </a:dk2>
        <a:lt2>
          <a:srgbClr val="CCCCCC"/>
        </a:lt2>
        <a:accent1>
          <a:srgbClr val="00AFD8"/>
        </a:accent1>
        <a:accent2>
          <a:srgbClr val="D3007B"/>
        </a:accent2>
        <a:accent3>
          <a:srgbClr val="FFFFFF"/>
        </a:accent3>
        <a:accent4>
          <a:srgbClr val="3C3C3B"/>
        </a:accent4>
        <a:accent5>
          <a:srgbClr val="AAD4E9"/>
        </a:accent5>
        <a:accent6>
          <a:srgbClr val="BF006F"/>
        </a:accent6>
        <a:hlink>
          <a:srgbClr val="00667F"/>
        </a:hlink>
        <a:folHlink>
          <a:srgbClr val="FFB61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BED600"/>
      </a:dk2>
      <a:lt2>
        <a:srgbClr val="C7C2BA"/>
      </a:lt2>
      <a:accent1>
        <a:srgbClr val="652D86"/>
      </a:accent1>
      <a:accent2>
        <a:srgbClr val="C41B79"/>
      </a:accent2>
      <a:accent3>
        <a:srgbClr val="FFFFFF"/>
      </a:accent3>
      <a:accent4>
        <a:srgbClr val="000000"/>
      </a:accent4>
      <a:accent5>
        <a:srgbClr val="B8ADC3"/>
      </a:accent5>
      <a:accent6>
        <a:srgbClr val="B1176D"/>
      </a:accent6>
      <a:hlink>
        <a:srgbClr val="FF6319"/>
      </a:hlink>
      <a:folHlink>
        <a:srgbClr val="00B48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BED600"/>
      </a:dk2>
      <a:lt2>
        <a:srgbClr val="C7C2BA"/>
      </a:lt2>
      <a:accent1>
        <a:srgbClr val="652D86"/>
      </a:accent1>
      <a:accent2>
        <a:srgbClr val="C41B79"/>
      </a:accent2>
      <a:accent3>
        <a:srgbClr val="FFFFFF"/>
      </a:accent3>
      <a:accent4>
        <a:srgbClr val="000000"/>
      </a:accent4>
      <a:accent5>
        <a:srgbClr val="B8ADC3"/>
      </a:accent5>
      <a:accent6>
        <a:srgbClr val="B1176D"/>
      </a:accent6>
      <a:hlink>
        <a:srgbClr val="FF6319"/>
      </a:hlink>
      <a:folHlink>
        <a:srgbClr val="00B48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TS_Basic_Presentation</Template>
  <TotalTime>3682</TotalTime>
  <Words>432</Words>
  <Application>Microsoft Office PowerPoint</Application>
  <PresentationFormat>On-screen Show (4:3)</PresentationFormat>
  <Paragraphs>85</Paragraphs>
  <Slides>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TS_Basic_Presentation</vt:lpstr>
      <vt:lpstr>3GPP RAN Rel-12 &amp; Beyond Workshop</vt:lpstr>
      <vt:lpstr>Trends</vt:lpstr>
      <vt:lpstr>Topics for Rel-12 and beyond</vt:lpstr>
      <vt:lpstr>Spectral efficiency for LTE</vt:lpstr>
      <vt:lpstr>HetNet for HSPA</vt:lpstr>
      <vt:lpstr>SON and MDT</vt:lpstr>
      <vt:lpstr>Very high traffic (and signalling) scenarios</vt:lpstr>
      <vt:lpstr>WiFi integration For Beyond Rel-12</vt:lpstr>
      <vt:lpstr>Low-Cost MTC UE 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 WS in June, 2012</dc:title>
  <dc:creator>Emanuelsson, Per J.</dc:creator>
  <cp:lastModifiedBy>Henrik Persson</cp:lastModifiedBy>
  <cp:revision>41</cp:revision>
  <dcterms:created xsi:type="dcterms:W3CDTF">2012-05-08T09:33:57Z</dcterms:created>
  <dcterms:modified xsi:type="dcterms:W3CDTF">2012-06-01T09:58:06Z</dcterms:modified>
</cp:coreProperties>
</file>