
<file path=[Content_Types].xml><?xml version="1.0" encoding="utf-8"?>
<Types xmlns="http://schemas.openxmlformats.org/package/2006/content-types">
  <Override PartName="/ppt/embeddings/oleObject5.bin" ContentType="application/vnd.openxmlformats-officedocument.oleObject"/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embeddings/oleObject3.bin" ContentType="application/vnd.openxmlformats-officedocument.oleObject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Default Extension="pict" ContentType="image/pict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embeddings/oleObject4.bin" ContentType="application/vnd.openxmlformats-officedocument.oleObject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embeddings/oleObject2.bin" ContentType="application/vnd.openxmlformats-officedocument.oleObject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vml" ContentType="application/vnd.openxmlformats-officedocument.vmlDrawing"/>
  <Default Extension="pdf" ContentType="application/pdf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63" r:id="rId3"/>
    <p:sldId id="257" r:id="rId4"/>
    <p:sldId id="259" r:id="rId5"/>
    <p:sldId id="258" r:id="rId6"/>
    <p:sldId id="264" r:id="rId7"/>
    <p:sldId id="260" r:id="rId8"/>
    <p:sldId id="266" r:id="rId9"/>
    <p:sldId id="261" r:id="rId10"/>
    <p:sldId id="265" r:id="rId11"/>
    <p:sldId id="267" r:id="rId12"/>
    <p:sldId id="269" r:id="rId13"/>
    <p:sldId id="270" r:id="rId14"/>
    <p:sldId id="271" r:id="rId15"/>
    <p:sldId id="262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620"/>
    <p:restoredTop sz="94660"/>
  </p:normalViewPr>
  <p:slideViewPr>
    <p:cSldViewPr snapToGrid="0" snapToObjects="1">
      <p:cViewPr varScale="1">
        <p:scale>
          <a:sx n="122" d="100"/>
          <a:sy n="122" d="100"/>
        </p:scale>
        <p:origin x="-4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ict"/><Relationship Id="rId2" Type="http://schemas.openxmlformats.org/officeDocument/2006/relationships/image" Target="../media/image4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2AA39-A3C4-BB47-917E-0D42217E5F7E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544A4-3C0C-554C-8E7F-A09108A627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544A4-3C0C-554C-8E7F-A09108A627D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NSNrgb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black">
          <a:xfrm>
            <a:off x="7772400" y="5268483"/>
            <a:ext cx="1055687" cy="444500"/>
          </a:xfrm>
          <a:prstGeom prst="rect">
            <a:avLst/>
          </a:prstGeom>
          <a:noFill/>
        </p:spPr>
      </p:pic>
      <p:grpSp>
        <p:nvGrpSpPr>
          <p:cNvPr id="8" name="Group 6"/>
          <p:cNvGrpSpPr>
            <a:grpSpLocks/>
          </p:cNvGrpSpPr>
          <p:nvPr userDrawn="1"/>
        </p:nvGrpSpPr>
        <p:grpSpPr bwMode="auto">
          <a:xfrm>
            <a:off x="100228" y="5099230"/>
            <a:ext cx="1749425" cy="746125"/>
            <a:chOff x="5138" y="3850"/>
            <a:chExt cx="1102" cy="470"/>
          </a:xfrm>
        </p:grpSpPr>
        <p:pic>
          <p:nvPicPr>
            <p:cNvPr id="9" name="Picture 7" descr="Logotype_RGB_33mm300dpi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14" y="4025"/>
              <a:ext cx="749" cy="119"/>
            </a:xfrm>
            <a:prstGeom prst="rect">
              <a:avLst/>
            </a:prstGeom>
            <a:noFill/>
          </p:spPr>
        </p:pic>
        <p:sp>
          <p:nvSpPr>
            <p:cNvPr id="10" name="Rectangle 8"/>
            <p:cNvSpPr>
              <a:spLocks noChangeArrowheads="1"/>
            </p:cNvSpPr>
            <p:nvPr userDrawn="1"/>
          </p:nvSpPr>
          <p:spPr bwMode="auto">
            <a:xfrm>
              <a:off x="5138" y="3850"/>
              <a:ext cx="1102" cy="47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4DEED-D207-E840-8CE6-DCBE3E203BA4}" type="datetimeFigureOut">
              <a:rPr lang="en-US" smtClean="0"/>
              <a:pPr/>
              <a:t>3/1/10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7E58-21EB-314E-9876-553570421B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df"/><Relationship Id="rId5" Type="http://schemas.openxmlformats.org/officeDocument/2006/relationships/image" Target="../media/image7.png"/><Relationship Id="rId6" Type="http://schemas.openxmlformats.org/officeDocument/2006/relationships/image" Target="../media/image8.jpeg"/><Relationship Id="rId7" Type="http://schemas.openxmlformats.org/officeDocument/2006/relationships/oleObject" Target="../embeddings/oleObject1.bin"/><Relationship Id="rId8" Type="http://schemas.openxmlformats.org/officeDocument/2006/relationships/oleObject" Target="../embeddings/oleObject2.bin"/><Relationship Id="rId9" Type="http://schemas.openxmlformats.org/officeDocument/2006/relationships/oleObject" Target="../embeddings/oleObject3.bin"/><Relationship Id="rId10" Type="http://schemas.openxmlformats.org/officeDocument/2006/relationships/oleObject" Target="../embeddings/oleObject4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ople.nokia.net/~patil/Nokia/N900-IPv6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df"/><Relationship Id="rId5" Type="http://schemas.openxmlformats.org/officeDocument/2006/relationships/image" Target="../media/image7.png"/><Relationship Id="rId6" Type="http://schemas.openxmlformats.org/officeDocument/2006/relationships/oleObject" Target="../embeddings/oleObject5.bin"/><Relationship Id="rId7" Type="http://schemas.openxmlformats.org/officeDocument/2006/relationships/image" Target="../media/image9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IPv6 in 3GPP Evolved Packet System</a:t>
            </a:r>
            <a:br>
              <a:rPr lang="en-US" sz="4000" dirty="0" smtClean="0"/>
            </a:br>
            <a:r>
              <a:rPr lang="en-US" sz="3200" i="1" dirty="0" smtClean="0">
                <a:solidFill>
                  <a:srgbClr val="0000FF"/>
                </a:solidFill>
              </a:rPr>
              <a:t>I-D: draft-korhonen-v6ops-3gpp-eps</a:t>
            </a:r>
            <a:endParaRPr lang="en-US" sz="4000" i="1" dirty="0">
              <a:solidFill>
                <a:srgbClr val="0000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Siemens Networks</a:t>
            </a:r>
          </a:p>
          <a:p>
            <a:r>
              <a:rPr lang="en-US" dirty="0" smtClean="0"/>
              <a:t>Nokia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Dual-Stack Approach for IP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Networks prior to Release-8</a:t>
            </a:r>
          </a:p>
          <a:p>
            <a:pPr lvl="1"/>
            <a:r>
              <a:rPr lang="en-US" dirty="0" smtClean="0"/>
              <a:t>Dual-stack connectivity possible by opening two parallel PDP Contexts of types IPv4 and IPv6.</a:t>
            </a:r>
          </a:p>
          <a:p>
            <a:pPr lvl="1"/>
            <a:r>
              <a:rPr lang="en-US" dirty="0" smtClean="0"/>
              <a:t>Shows up as two separate interfaces to the IP stack.</a:t>
            </a:r>
          </a:p>
          <a:p>
            <a:r>
              <a:rPr lang="en-US" dirty="0" smtClean="0"/>
              <a:t>Networks from Release-8 onwards.</a:t>
            </a:r>
          </a:p>
          <a:p>
            <a:pPr lvl="1"/>
            <a:r>
              <a:rPr lang="en-US" dirty="0" smtClean="0"/>
              <a:t>A single IPv4v6 PDN Connection in addition to having separate v4 and v6 PDN connections.</a:t>
            </a:r>
          </a:p>
          <a:p>
            <a:pPr lvl="1"/>
            <a:r>
              <a:rPr lang="en-US" dirty="0" smtClean="0"/>
              <a:t>Shows up as one interface with both IPv4 and IPv6 addresses to the IP stack (with v4v6 type).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4"/>
          <p:cNvGrpSpPr>
            <a:grpSpLocks/>
          </p:cNvGrpSpPr>
          <p:nvPr/>
        </p:nvGrpSpPr>
        <p:grpSpPr bwMode="auto">
          <a:xfrm>
            <a:off x="1080931" y="1603896"/>
            <a:ext cx="5016890" cy="152400"/>
            <a:chOff x="1344" y="528"/>
            <a:chExt cx="2544" cy="96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392" y="528"/>
              <a:ext cx="244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3792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4040"/>
          </a:xfrm>
        </p:spPr>
        <p:txBody>
          <a:bodyPr>
            <a:normAutofit fontScale="90000"/>
          </a:bodyPr>
          <a:lstStyle/>
          <a:p>
            <a:r>
              <a:rPr lang="en-US"/>
              <a:t>Dual-stack approach</a:t>
            </a:r>
          </a:p>
        </p:txBody>
      </p:sp>
      <p:pic>
        <p:nvPicPr>
          <p:cNvPr id="4" name="Picture 11" descr="cloud_P120"/>
          <p:cNvPicPr>
            <a:picLocks noChangeAspect="1" noChangeArrowheads="1"/>
          </p:cNvPicPr>
          <p:nvPr/>
        </p:nvPicPr>
        <p:blipFill>
          <a:blip r:embed="rId3"/>
          <a:srcRect l="8696" t="9238" r="8696" b="13164"/>
          <a:stretch>
            <a:fillRect/>
          </a:stretch>
        </p:blipFill>
        <p:spPr bwMode="auto">
          <a:xfrm>
            <a:off x="7498958" y="1317067"/>
            <a:ext cx="1379538" cy="785813"/>
          </a:xfrm>
          <a:prstGeom prst="rect">
            <a:avLst/>
          </a:prstGeom>
          <a:noFill/>
        </p:spPr>
      </p:pic>
      <p:pic>
        <p:nvPicPr>
          <p:cNvPr id="6" name="Picture 66"/>
          <p:cNvPicPr>
            <a:picLocks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6012981" y="1113712"/>
            <a:ext cx="1071988" cy="110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5" descr="compaqes4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9F9"/>
              </a:clrFrom>
              <a:clrTo>
                <a:srgbClr val="F7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70692" y="2417896"/>
            <a:ext cx="469900" cy="635000"/>
          </a:xfrm>
          <a:prstGeom prst="rect">
            <a:avLst/>
          </a:prstGeom>
          <a:noFill/>
        </p:spPr>
      </p:pic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3017441" y="1409711"/>
            <a:ext cx="722868" cy="693169"/>
            <a:chOff x="2470" y="1412"/>
            <a:chExt cx="442" cy="268"/>
          </a:xfrm>
        </p:grpSpPr>
        <p:grpSp>
          <p:nvGrpSpPr>
            <p:cNvPr id="9" name="Group 38"/>
            <p:cNvGrpSpPr>
              <a:grpSpLocks/>
            </p:cNvGrpSpPr>
            <p:nvPr/>
          </p:nvGrpSpPr>
          <p:grpSpPr bwMode="auto">
            <a:xfrm>
              <a:off x="2470" y="1473"/>
              <a:ext cx="442" cy="207"/>
              <a:chOff x="2470" y="1473"/>
              <a:chExt cx="442" cy="207"/>
            </a:xfrm>
          </p:grpSpPr>
          <p:sp>
            <p:nvSpPr>
              <p:cNvPr id="35" name="Oval 39"/>
              <p:cNvSpPr>
                <a:spLocks noChangeArrowheads="1"/>
              </p:cNvSpPr>
              <p:nvPr/>
            </p:nvSpPr>
            <p:spPr bwMode="auto">
              <a:xfrm>
                <a:off x="2470" y="1563"/>
                <a:ext cx="440" cy="117"/>
              </a:xfrm>
              <a:prstGeom prst="ellipse">
                <a:avLst/>
              </a:prstGeom>
              <a:solidFill>
                <a:srgbClr val="1981FF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Rectangle 40"/>
              <p:cNvSpPr>
                <a:spLocks noChangeArrowheads="1"/>
              </p:cNvSpPr>
              <p:nvPr/>
            </p:nvSpPr>
            <p:spPr bwMode="auto">
              <a:xfrm>
                <a:off x="2471" y="1473"/>
                <a:ext cx="441" cy="143"/>
              </a:xfrm>
              <a:prstGeom prst="rect">
                <a:avLst/>
              </a:prstGeom>
              <a:solidFill>
                <a:srgbClr val="1981FF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2471" y="1412"/>
              <a:ext cx="440" cy="117"/>
            </a:xfrm>
            <a:prstGeom prst="ellipse">
              <a:avLst/>
            </a:prstGeom>
            <a:solidFill>
              <a:srgbClr val="8CC0FF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2554" y="1429"/>
              <a:ext cx="272" cy="83"/>
              <a:chOff x="2554" y="1429"/>
              <a:chExt cx="272" cy="83"/>
            </a:xfrm>
          </p:grpSpPr>
          <p:sp>
            <p:nvSpPr>
              <p:cNvPr id="31" name="AutoShape 43"/>
              <p:cNvSpPr>
                <a:spLocks noChangeArrowheads="1"/>
              </p:cNvSpPr>
              <p:nvPr/>
            </p:nvSpPr>
            <p:spPr bwMode="auto">
              <a:xfrm flipH="1">
                <a:off x="2554" y="1461"/>
                <a:ext cx="119" cy="18"/>
              </a:xfrm>
              <a:prstGeom prst="rightArrow">
                <a:avLst>
                  <a:gd name="adj1" fmla="val 50000"/>
                  <a:gd name="adj2" fmla="val 383934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AutoShape 44"/>
              <p:cNvSpPr>
                <a:spLocks noChangeArrowheads="1"/>
              </p:cNvSpPr>
              <p:nvPr/>
            </p:nvSpPr>
            <p:spPr bwMode="auto">
              <a:xfrm rot="16200000" flipH="1">
                <a:off x="2655" y="1422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AutoShape 45"/>
              <p:cNvSpPr>
                <a:spLocks noChangeArrowheads="1"/>
              </p:cNvSpPr>
              <p:nvPr/>
            </p:nvSpPr>
            <p:spPr bwMode="auto">
              <a:xfrm>
                <a:off x="2707" y="1462"/>
                <a:ext cx="119" cy="17"/>
              </a:xfrm>
              <a:prstGeom prst="rightArrow">
                <a:avLst>
                  <a:gd name="adj1" fmla="val 50000"/>
                  <a:gd name="adj2" fmla="val 4065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AutoShape 46"/>
              <p:cNvSpPr>
                <a:spLocks noChangeArrowheads="1"/>
              </p:cNvSpPr>
              <p:nvPr/>
            </p:nvSpPr>
            <p:spPr bwMode="auto">
              <a:xfrm rot="16200000">
                <a:off x="2699" y="1479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47"/>
            <p:cNvGrpSpPr>
              <a:grpSpLocks/>
            </p:cNvGrpSpPr>
            <p:nvPr/>
          </p:nvGrpSpPr>
          <p:grpSpPr bwMode="auto">
            <a:xfrm>
              <a:off x="2553" y="1418"/>
              <a:ext cx="281" cy="92"/>
              <a:chOff x="2553" y="1418"/>
              <a:chExt cx="281" cy="92"/>
            </a:xfrm>
          </p:grpSpPr>
          <p:sp>
            <p:nvSpPr>
              <p:cNvPr id="27" name="AutoShape 48"/>
              <p:cNvSpPr>
                <a:spLocks noChangeArrowheads="1"/>
              </p:cNvSpPr>
              <p:nvPr/>
            </p:nvSpPr>
            <p:spPr bwMode="auto">
              <a:xfrm flipH="1">
                <a:off x="2553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AutoShape 49"/>
              <p:cNvSpPr>
                <a:spLocks noChangeArrowheads="1"/>
              </p:cNvSpPr>
              <p:nvPr/>
            </p:nvSpPr>
            <p:spPr bwMode="auto">
              <a:xfrm rot="16200000" flipH="1">
                <a:off x="2654" y="1411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AutoShape 50"/>
              <p:cNvSpPr>
                <a:spLocks noChangeArrowheads="1"/>
              </p:cNvSpPr>
              <p:nvPr/>
            </p:nvSpPr>
            <p:spPr bwMode="auto">
              <a:xfrm>
                <a:off x="2706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AutoShape 51"/>
              <p:cNvSpPr>
                <a:spLocks noChangeArrowheads="1"/>
              </p:cNvSpPr>
              <p:nvPr/>
            </p:nvSpPr>
            <p:spPr bwMode="auto">
              <a:xfrm rot="16200000">
                <a:off x="2698" y="1469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52"/>
            <p:cNvGrpSpPr>
              <a:grpSpLocks/>
            </p:cNvGrpSpPr>
            <p:nvPr/>
          </p:nvGrpSpPr>
          <p:grpSpPr bwMode="auto">
            <a:xfrm>
              <a:off x="2544" y="1545"/>
              <a:ext cx="290" cy="114"/>
              <a:chOff x="2544" y="1545"/>
              <a:chExt cx="290" cy="114"/>
            </a:xfrm>
          </p:grpSpPr>
          <p:sp>
            <p:nvSpPr>
              <p:cNvPr id="21" name="AutoShape 53"/>
              <p:cNvSpPr>
                <a:spLocks noChangeArrowheads="1"/>
              </p:cNvSpPr>
              <p:nvPr/>
            </p:nvSpPr>
            <p:spPr bwMode="auto">
              <a:xfrm>
                <a:off x="2722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AutoShape 54"/>
              <p:cNvSpPr>
                <a:spLocks noChangeArrowheads="1"/>
              </p:cNvSpPr>
              <p:nvPr/>
            </p:nvSpPr>
            <p:spPr bwMode="auto">
              <a:xfrm flipH="1">
                <a:off x="2544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AutoShape 55"/>
              <p:cNvSpPr>
                <a:spLocks noChangeArrowheads="1"/>
              </p:cNvSpPr>
              <p:nvPr/>
            </p:nvSpPr>
            <p:spPr bwMode="auto">
              <a:xfrm>
                <a:off x="2725" y="1612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AutoShape 56"/>
              <p:cNvSpPr>
                <a:spLocks noChangeArrowheads="1"/>
              </p:cNvSpPr>
              <p:nvPr/>
            </p:nvSpPr>
            <p:spPr bwMode="auto">
              <a:xfrm flipH="1">
                <a:off x="2546" y="1611"/>
                <a:ext cx="109" cy="48"/>
              </a:xfrm>
              <a:prstGeom prst="rightArrow">
                <a:avLst>
                  <a:gd name="adj1" fmla="val 50000"/>
                  <a:gd name="adj2" fmla="val 113594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2654" y="1557"/>
                <a:ext cx="73" cy="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7"/>
                  </a:cxn>
                  <a:cxn ang="0">
                    <a:pos x="72" y="90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1">
                    <a:moveTo>
                      <a:pt x="1" y="0"/>
                    </a:moveTo>
                    <a:lnTo>
                      <a:pt x="72" y="67"/>
                    </a:lnTo>
                    <a:lnTo>
                      <a:pt x="72" y="90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2653" y="1556"/>
                <a:ext cx="73" cy="91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7"/>
                  </a:cxn>
                  <a:cxn ang="0">
                    <a:pos x="0" y="90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1">
                    <a:moveTo>
                      <a:pt x="71" y="0"/>
                    </a:moveTo>
                    <a:lnTo>
                      <a:pt x="0" y="67"/>
                    </a:lnTo>
                    <a:lnTo>
                      <a:pt x="0" y="90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59"/>
            <p:cNvGrpSpPr>
              <a:grpSpLocks/>
            </p:cNvGrpSpPr>
            <p:nvPr/>
          </p:nvGrpSpPr>
          <p:grpSpPr bwMode="auto">
            <a:xfrm>
              <a:off x="2557" y="1542"/>
              <a:ext cx="290" cy="114"/>
              <a:chOff x="2557" y="1542"/>
              <a:chExt cx="290" cy="114"/>
            </a:xfrm>
          </p:grpSpPr>
          <p:sp>
            <p:nvSpPr>
              <p:cNvPr id="15" name="AutoShape 60"/>
              <p:cNvSpPr>
                <a:spLocks noChangeArrowheads="1"/>
              </p:cNvSpPr>
              <p:nvPr/>
            </p:nvSpPr>
            <p:spPr bwMode="auto">
              <a:xfrm>
                <a:off x="2736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AutoShape 61"/>
              <p:cNvSpPr>
                <a:spLocks noChangeArrowheads="1"/>
              </p:cNvSpPr>
              <p:nvPr/>
            </p:nvSpPr>
            <p:spPr bwMode="auto">
              <a:xfrm flipH="1">
                <a:off x="2557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AutoShape 62"/>
              <p:cNvSpPr>
                <a:spLocks noChangeArrowheads="1"/>
              </p:cNvSpPr>
              <p:nvPr/>
            </p:nvSpPr>
            <p:spPr bwMode="auto">
              <a:xfrm>
                <a:off x="2738" y="1609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AutoShape 63"/>
              <p:cNvSpPr>
                <a:spLocks noChangeArrowheads="1"/>
              </p:cNvSpPr>
              <p:nvPr/>
            </p:nvSpPr>
            <p:spPr bwMode="auto">
              <a:xfrm flipH="1">
                <a:off x="2559" y="1609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64"/>
              <p:cNvSpPr>
                <a:spLocks/>
              </p:cNvSpPr>
              <p:nvPr/>
            </p:nvSpPr>
            <p:spPr bwMode="auto">
              <a:xfrm>
                <a:off x="2667" y="1555"/>
                <a:ext cx="73" cy="9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6"/>
                  </a:cxn>
                  <a:cxn ang="0">
                    <a:pos x="72" y="89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0">
                    <a:moveTo>
                      <a:pt x="1" y="0"/>
                    </a:moveTo>
                    <a:lnTo>
                      <a:pt x="72" y="66"/>
                    </a:lnTo>
                    <a:lnTo>
                      <a:pt x="72" y="89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65"/>
              <p:cNvSpPr>
                <a:spLocks/>
              </p:cNvSpPr>
              <p:nvPr/>
            </p:nvSpPr>
            <p:spPr bwMode="auto">
              <a:xfrm>
                <a:off x="2667" y="1554"/>
                <a:ext cx="73" cy="9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6"/>
                  </a:cxn>
                  <a:cxn ang="0">
                    <a:pos x="0" y="89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0">
                    <a:moveTo>
                      <a:pt x="71" y="0"/>
                    </a:moveTo>
                    <a:lnTo>
                      <a:pt x="0" y="66"/>
                    </a:lnTo>
                    <a:lnTo>
                      <a:pt x="0" y="89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364337" y="1362067"/>
          <a:ext cx="914400" cy="647700"/>
        </p:xfrm>
        <a:graphic>
          <a:graphicData uri="http://schemas.openxmlformats.org/presentationml/2006/ole">
            <p:oleObj spid="_x0000_s26627" name="Clip" r:id="rId7" imgW="3034894" imgH="2147011" progId="">
              <p:embed/>
            </p:oleObj>
          </a:graphicData>
        </a:graphic>
      </p:graphicFrame>
      <p:grpSp>
        <p:nvGrpSpPr>
          <p:cNvPr id="43" name="Group 42"/>
          <p:cNvGrpSpPr/>
          <p:nvPr/>
        </p:nvGrpSpPr>
        <p:grpSpPr>
          <a:xfrm>
            <a:off x="1305761" y="1141079"/>
            <a:ext cx="924244" cy="1367387"/>
            <a:chOff x="1305761" y="1600419"/>
            <a:chExt cx="924244" cy="1367387"/>
          </a:xfrm>
        </p:grpSpPr>
        <p:graphicFrame>
          <p:nvGraphicFramePr>
            <p:cNvPr id="5" name="Object 30"/>
            <p:cNvGraphicFramePr>
              <a:graphicFrameLocks noChangeAspect="1"/>
            </p:cNvGraphicFramePr>
            <p:nvPr/>
          </p:nvGraphicFramePr>
          <p:xfrm>
            <a:off x="1440514" y="1600419"/>
            <a:ext cx="694907" cy="1155701"/>
          </p:xfrm>
          <a:graphic>
            <a:graphicData uri="http://schemas.openxmlformats.org/presentationml/2006/ole">
              <p:oleObj spid="_x0000_s26626" name="VISIO" r:id="rId8" imgW="594360" imgH="990600" progId="">
                <p:embed/>
              </p:oleObj>
            </a:graphicData>
          </a:graphic>
        </p:graphicFrame>
        <p:sp>
          <p:nvSpPr>
            <p:cNvPr id="42" name="TextBox 41"/>
            <p:cNvSpPr txBox="1"/>
            <p:nvPr/>
          </p:nvSpPr>
          <p:spPr>
            <a:xfrm>
              <a:off x="1305761" y="2598474"/>
              <a:ext cx="924244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eNodeB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030191" y="204856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S-GW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93042" y="3052896"/>
            <a:ext cx="692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MME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097821" y="213335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P-GW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65418" y="1513170"/>
            <a:ext cx="912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DS-PDN</a:t>
            </a:r>
          </a:p>
        </p:txBody>
      </p:sp>
      <p:cxnSp>
        <p:nvCxnSpPr>
          <p:cNvPr id="49" name="Straight Connector 48"/>
          <p:cNvCxnSpPr>
            <a:stCxn id="7" idx="0"/>
          </p:cNvCxnSpPr>
          <p:nvPr/>
        </p:nvCxnSpPr>
        <p:spPr>
          <a:xfrm rot="16200000" flipV="1">
            <a:off x="3738179" y="1950433"/>
            <a:ext cx="466323" cy="468604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905141" y="1919242"/>
            <a:ext cx="1112300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740642" y="1882502"/>
            <a:ext cx="2272339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7" idx="1"/>
          </p:cNvCxnSpPr>
          <p:nvPr/>
        </p:nvCxnSpPr>
        <p:spPr>
          <a:xfrm rot="10800000">
            <a:off x="1905142" y="2020114"/>
            <a:ext cx="2065551" cy="715283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4" idx="1"/>
          </p:cNvCxnSpPr>
          <p:nvPr/>
        </p:nvCxnSpPr>
        <p:spPr>
          <a:xfrm>
            <a:off x="7084969" y="1668356"/>
            <a:ext cx="413989" cy="4161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ular Callout 58"/>
          <p:cNvSpPr/>
          <p:nvPr/>
        </p:nvSpPr>
        <p:spPr>
          <a:xfrm>
            <a:off x="5230642" y="2615925"/>
            <a:ext cx="1590454" cy="873942"/>
          </a:xfrm>
          <a:prstGeom prst="wedgeRectCallout">
            <a:avLst>
              <a:gd name="adj1" fmla="val -89646"/>
              <a:gd name="adj2" fmla="val -150829"/>
            </a:avLst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chemeClr val="tx1"/>
                </a:solidFill>
              </a:rPr>
              <a:t>Type v4v6 PDN connection</a:t>
            </a:r>
          </a:p>
        </p:txBody>
      </p:sp>
      <p:grpSp>
        <p:nvGrpSpPr>
          <p:cNvPr id="60" name="Group 14"/>
          <p:cNvGrpSpPr>
            <a:grpSpLocks/>
          </p:cNvGrpSpPr>
          <p:nvPr/>
        </p:nvGrpSpPr>
        <p:grpSpPr bwMode="auto">
          <a:xfrm>
            <a:off x="1104299" y="4439391"/>
            <a:ext cx="5016890" cy="152400"/>
            <a:chOff x="1344" y="528"/>
            <a:chExt cx="2544" cy="96"/>
          </a:xfrm>
        </p:grpSpPr>
        <p:sp>
          <p:nvSpPr>
            <p:cNvPr id="61" name="Rectangle 11"/>
            <p:cNvSpPr>
              <a:spLocks noChangeArrowheads="1"/>
            </p:cNvSpPr>
            <p:nvPr/>
          </p:nvSpPr>
          <p:spPr bwMode="auto">
            <a:xfrm>
              <a:off x="1392" y="528"/>
              <a:ext cx="244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3792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4" name="Picture 11" descr="cloud_P120"/>
          <p:cNvPicPr>
            <a:picLocks noChangeAspect="1" noChangeArrowheads="1"/>
          </p:cNvPicPr>
          <p:nvPr/>
        </p:nvPicPr>
        <p:blipFill>
          <a:blip r:embed="rId3"/>
          <a:srcRect l="8696" t="9238" r="8696" b="13164"/>
          <a:stretch>
            <a:fillRect/>
          </a:stretch>
        </p:blipFill>
        <p:spPr bwMode="auto">
          <a:xfrm>
            <a:off x="7522326" y="4152562"/>
            <a:ext cx="1379538" cy="785813"/>
          </a:xfrm>
          <a:prstGeom prst="rect">
            <a:avLst/>
          </a:prstGeom>
          <a:noFill/>
        </p:spPr>
      </p:pic>
      <p:pic>
        <p:nvPicPr>
          <p:cNvPr id="65" name="Picture 66"/>
          <p:cNvPicPr>
            <a:picLocks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6097821" y="3949207"/>
            <a:ext cx="815817" cy="102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6" name="Group 37"/>
          <p:cNvGrpSpPr>
            <a:grpSpLocks/>
          </p:cNvGrpSpPr>
          <p:nvPr/>
        </p:nvGrpSpPr>
        <p:grpSpPr bwMode="auto">
          <a:xfrm>
            <a:off x="3040809" y="4245206"/>
            <a:ext cx="722868" cy="1098755"/>
            <a:chOff x="2470" y="1412"/>
            <a:chExt cx="442" cy="268"/>
          </a:xfrm>
        </p:grpSpPr>
        <p:grpSp>
          <p:nvGrpSpPr>
            <p:cNvPr id="67" name="Group 38"/>
            <p:cNvGrpSpPr>
              <a:grpSpLocks/>
            </p:cNvGrpSpPr>
            <p:nvPr/>
          </p:nvGrpSpPr>
          <p:grpSpPr bwMode="auto">
            <a:xfrm>
              <a:off x="2470" y="1473"/>
              <a:ext cx="442" cy="207"/>
              <a:chOff x="2470" y="1473"/>
              <a:chExt cx="442" cy="207"/>
            </a:xfrm>
          </p:grpSpPr>
          <p:sp>
            <p:nvSpPr>
              <p:cNvPr id="93" name="Oval 39"/>
              <p:cNvSpPr>
                <a:spLocks noChangeArrowheads="1"/>
              </p:cNvSpPr>
              <p:nvPr/>
            </p:nvSpPr>
            <p:spPr bwMode="auto">
              <a:xfrm>
                <a:off x="2470" y="1563"/>
                <a:ext cx="440" cy="117"/>
              </a:xfrm>
              <a:prstGeom prst="ellipse">
                <a:avLst/>
              </a:prstGeom>
              <a:solidFill>
                <a:srgbClr val="1981FF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40"/>
              <p:cNvSpPr>
                <a:spLocks noChangeArrowheads="1"/>
              </p:cNvSpPr>
              <p:nvPr/>
            </p:nvSpPr>
            <p:spPr bwMode="auto">
              <a:xfrm>
                <a:off x="2471" y="1473"/>
                <a:ext cx="441" cy="143"/>
              </a:xfrm>
              <a:prstGeom prst="rect">
                <a:avLst/>
              </a:prstGeom>
              <a:solidFill>
                <a:srgbClr val="1981FF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" name="Oval 41"/>
            <p:cNvSpPr>
              <a:spLocks noChangeArrowheads="1"/>
            </p:cNvSpPr>
            <p:nvPr/>
          </p:nvSpPr>
          <p:spPr bwMode="auto">
            <a:xfrm>
              <a:off x="2471" y="1412"/>
              <a:ext cx="440" cy="117"/>
            </a:xfrm>
            <a:prstGeom prst="ellipse">
              <a:avLst/>
            </a:prstGeom>
            <a:solidFill>
              <a:srgbClr val="8CC0FF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42"/>
            <p:cNvGrpSpPr>
              <a:grpSpLocks/>
            </p:cNvGrpSpPr>
            <p:nvPr/>
          </p:nvGrpSpPr>
          <p:grpSpPr bwMode="auto">
            <a:xfrm>
              <a:off x="2554" y="1429"/>
              <a:ext cx="272" cy="83"/>
              <a:chOff x="2554" y="1429"/>
              <a:chExt cx="272" cy="83"/>
            </a:xfrm>
          </p:grpSpPr>
          <p:sp>
            <p:nvSpPr>
              <p:cNvPr id="89" name="AutoShape 43"/>
              <p:cNvSpPr>
                <a:spLocks noChangeArrowheads="1"/>
              </p:cNvSpPr>
              <p:nvPr/>
            </p:nvSpPr>
            <p:spPr bwMode="auto">
              <a:xfrm flipH="1">
                <a:off x="2554" y="1461"/>
                <a:ext cx="119" cy="18"/>
              </a:xfrm>
              <a:prstGeom prst="rightArrow">
                <a:avLst>
                  <a:gd name="adj1" fmla="val 50000"/>
                  <a:gd name="adj2" fmla="val 383934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AutoShape 44"/>
              <p:cNvSpPr>
                <a:spLocks noChangeArrowheads="1"/>
              </p:cNvSpPr>
              <p:nvPr/>
            </p:nvSpPr>
            <p:spPr bwMode="auto">
              <a:xfrm rot="16200000" flipH="1">
                <a:off x="2655" y="1422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AutoShape 45"/>
              <p:cNvSpPr>
                <a:spLocks noChangeArrowheads="1"/>
              </p:cNvSpPr>
              <p:nvPr/>
            </p:nvSpPr>
            <p:spPr bwMode="auto">
              <a:xfrm>
                <a:off x="2707" y="1462"/>
                <a:ext cx="119" cy="17"/>
              </a:xfrm>
              <a:prstGeom prst="rightArrow">
                <a:avLst>
                  <a:gd name="adj1" fmla="val 50000"/>
                  <a:gd name="adj2" fmla="val 4065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AutoShape 46"/>
              <p:cNvSpPr>
                <a:spLocks noChangeArrowheads="1"/>
              </p:cNvSpPr>
              <p:nvPr/>
            </p:nvSpPr>
            <p:spPr bwMode="auto">
              <a:xfrm rot="16200000">
                <a:off x="2699" y="1479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0" name="Group 47"/>
            <p:cNvGrpSpPr>
              <a:grpSpLocks/>
            </p:cNvGrpSpPr>
            <p:nvPr/>
          </p:nvGrpSpPr>
          <p:grpSpPr bwMode="auto">
            <a:xfrm>
              <a:off x="2553" y="1418"/>
              <a:ext cx="281" cy="92"/>
              <a:chOff x="2553" y="1418"/>
              <a:chExt cx="281" cy="92"/>
            </a:xfrm>
          </p:grpSpPr>
          <p:sp>
            <p:nvSpPr>
              <p:cNvPr id="85" name="AutoShape 48"/>
              <p:cNvSpPr>
                <a:spLocks noChangeArrowheads="1"/>
              </p:cNvSpPr>
              <p:nvPr/>
            </p:nvSpPr>
            <p:spPr bwMode="auto">
              <a:xfrm flipH="1">
                <a:off x="2553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AutoShape 49"/>
              <p:cNvSpPr>
                <a:spLocks noChangeArrowheads="1"/>
              </p:cNvSpPr>
              <p:nvPr/>
            </p:nvSpPr>
            <p:spPr bwMode="auto">
              <a:xfrm rot="16200000" flipH="1">
                <a:off x="2654" y="1411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AutoShape 50"/>
              <p:cNvSpPr>
                <a:spLocks noChangeArrowheads="1"/>
              </p:cNvSpPr>
              <p:nvPr/>
            </p:nvSpPr>
            <p:spPr bwMode="auto">
              <a:xfrm>
                <a:off x="2706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AutoShape 51"/>
              <p:cNvSpPr>
                <a:spLocks noChangeArrowheads="1"/>
              </p:cNvSpPr>
              <p:nvPr/>
            </p:nvSpPr>
            <p:spPr bwMode="auto">
              <a:xfrm rot="16200000">
                <a:off x="2698" y="1469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1" name="Group 52"/>
            <p:cNvGrpSpPr>
              <a:grpSpLocks/>
            </p:cNvGrpSpPr>
            <p:nvPr/>
          </p:nvGrpSpPr>
          <p:grpSpPr bwMode="auto">
            <a:xfrm>
              <a:off x="2544" y="1545"/>
              <a:ext cx="290" cy="114"/>
              <a:chOff x="2544" y="1545"/>
              <a:chExt cx="290" cy="114"/>
            </a:xfrm>
          </p:grpSpPr>
          <p:sp>
            <p:nvSpPr>
              <p:cNvPr id="79" name="AutoShape 53"/>
              <p:cNvSpPr>
                <a:spLocks noChangeArrowheads="1"/>
              </p:cNvSpPr>
              <p:nvPr/>
            </p:nvSpPr>
            <p:spPr bwMode="auto">
              <a:xfrm>
                <a:off x="2722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AutoShape 54"/>
              <p:cNvSpPr>
                <a:spLocks noChangeArrowheads="1"/>
              </p:cNvSpPr>
              <p:nvPr/>
            </p:nvSpPr>
            <p:spPr bwMode="auto">
              <a:xfrm flipH="1">
                <a:off x="2544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AutoShape 55"/>
              <p:cNvSpPr>
                <a:spLocks noChangeArrowheads="1"/>
              </p:cNvSpPr>
              <p:nvPr/>
            </p:nvSpPr>
            <p:spPr bwMode="auto">
              <a:xfrm>
                <a:off x="2725" y="1612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AutoShape 56"/>
              <p:cNvSpPr>
                <a:spLocks noChangeArrowheads="1"/>
              </p:cNvSpPr>
              <p:nvPr/>
            </p:nvSpPr>
            <p:spPr bwMode="auto">
              <a:xfrm flipH="1">
                <a:off x="2546" y="1611"/>
                <a:ext cx="109" cy="48"/>
              </a:xfrm>
              <a:prstGeom prst="rightArrow">
                <a:avLst>
                  <a:gd name="adj1" fmla="val 50000"/>
                  <a:gd name="adj2" fmla="val 113594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2654" y="1557"/>
                <a:ext cx="73" cy="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7"/>
                  </a:cxn>
                  <a:cxn ang="0">
                    <a:pos x="72" y="90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1">
                    <a:moveTo>
                      <a:pt x="1" y="0"/>
                    </a:moveTo>
                    <a:lnTo>
                      <a:pt x="72" y="67"/>
                    </a:lnTo>
                    <a:lnTo>
                      <a:pt x="72" y="90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2653" y="1556"/>
                <a:ext cx="73" cy="91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7"/>
                  </a:cxn>
                  <a:cxn ang="0">
                    <a:pos x="0" y="90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1">
                    <a:moveTo>
                      <a:pt x="71" y="0"/>
                    </a:moveTo>
                    <a:lnTo>
                      <a:pt x="0" y="67"/>
                    </a:lnTo>
                    <a:lnTo>
                      <a:pt x="0" y="90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2" name="Group 59"/>
            <p:cNvGrpSpPr>
              <a:grpSpLocks/>
            </p:cNvGrpSpPr>
            <p:nvPr/>
          </p:nvGrpSpPr>
          <p:grpSpPr bwMode="auto">
            <a:xfrm>
              <a:off x="2557" y="1542"/>
              <a:ext cx="290" cy="114"/>
              <a:chOff x="2557" y="1542"/>
              <a:chExt cx="290" cy="114"/>
            </a:xfrm>
          </p:grpSpPr>
          <p:sp>
            <p:nvSpPr>
              <p:cNvPr id="73" name="AutoShape 60"/>
              <p:cNvSpPr>
                <a:spLocks noChangeArrowheads="1"/>
              </p:cNvSpPr>
              <p:nvPr/>
            </p:nvSpPr>
            <p:spPr bwMode="auto">
              <a:xfrm>
                <a:off x="2736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AutoShape 61"/>
              <p:cNvSpPr>
                <a:spLocks noChangeArrowheads="1"/>
              </p:cNvSpPr>
              <p:nvPr/>
            </p:nvSpPr>
            <p:spPr bwMode="auto">
              <a:xfrm flipH="1">
                <a:off x="2557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AutoShape 62"/>
              <p:cNvSpPr>
                <a:spLocks noChangeArrowheads="1"/>
              </p:cNvSpPr>
              <p:nvPr/>
            </p:nvSpPr>
            <p:spPr bwMode="auto">
              <a:xfrm>
                <a:off x="2738" y="1609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AutoShape 63"/>
              <p:cNvSpPr>
                <a:spLocks noChangeArrowheads="1"/>
              </p:cNvSpPr>
              <p:nvPr/>
            </p:nvSpPr>
            <p:spPr bwMode="auto">
              <a:xfrm flipH="1">
                <a:off x="2559" y="1609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2667" y="1555"/>
                <a:ext cx="73" cy="9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6"/>
                  </a:cxn>
                  <a:cxn ang="0">
                    <a:pos x="72" y="89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0">
                    <a:moveTo>
                      <a:pt x="1" y="0"/>
                    </a:moveTo>
                    <a:lnTo>
                      <a:pt x="72" y="66"/>
                    </a:lnTo>
                    <a:lnTo>
                      <a:pt x="72" y="89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65"/>
              <p:cNvSpPr>
                <a:spLocks/>
              </p:cNvSpPr>
              <p:nvPr/>
            </p:nvSpPr>
            <p:spPr bwMode="auto">
              <a:xfrm>
                <a:off x="2667" y="1554"/>
                <a:ext cx="73" cy="9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6"/>
                  </a:cxn>
                  <a:cxn ang="0">
                    <a:pos x="0" y="89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0">
                    <a:moveTo>
                      <a:pt x="71" y="0"/>
                    </a:moveTo>
                    <a:lnTo>
                      <a:pt x="0" y="66"/>
                    </a:lnTo>
                    <a:lnTo>
                      <a:pt x="0" y="89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aphicFrame>
        <p:nvGraphicFramePr>
          <p:cNvPr id="95" name="Object 3"/>
          <p:cNvGraphicFramePr>
            <a:graphicFrameLocks noChangeAspect="1"/>
          </p:cNvGraphicFramePr>
          <p:nvPr/>
        </p:nvGraphicFramePr>
        <p:xfrm>
          <a:off x="387705" y="4197562"/>
          <a:ext cx="914400" cy="647700"/>
        </p:xfrm>
        <a:graphic>
          <a:graphicData uri="http://schemas.openxmlformats.org/presentationml/2006/ole">
            <p:oleObj spid="_x0000_s26628" name="Clip" r:id="rId9" imgW="3034894" imgH="2147011" progId="">
              <p:embed/>
            </p:oleObj>
          </a:graphicData>
        </a:graphic>
      </p:graphicFrame>
      <p:grpSp>
        <p:nvGrpSpPr>
          <p:cNvPr id="96" name="Group 95"/>
          <p:cNvGrpSpPr/>
          <p:nvPr/>
        </p:nvGrpSpPr>
        <p:grpSpPr>
          <a:xfrm>
            <a:off x="1329129" y="3976574"/>
            <a:ext cx="924244" cy="1367387"/>
            <a:chOff x="1305761" y="1600419"/>
            <a:chExt cx="924244" cy="1367387"/>
          </a:xfrm>
        </p:grpSpPr>
        <p:graphicFrame>
          <p:nvGraphicFramePr>
            <p:cNvPr id="97" name="Object 30"/>
            <p:cNvGraphicFramePr>
              <a:graphicFrameLocks noChangeAspect="1"/>
            </p:cNvGraphicFramePr>
            <p:nvPr/>
          </p:nvGraphicFramePr>
          <p:xfrm>
            <a:off x="1440514" y="1600419"/>
            <a:ext cx="694907" cy="1155701"/>
          </p:xfrm>
          <a:graphic>
            <a:graphicData uri="http://schemas.openxmlformats.org/presentationml/2006/ole">
              <p:oleObj spid="_x0000_s26629" name="VISIO" r:id="rId10" imgW="594360" imgH="990600" progId="">
                <p:embed/>
              </p:oleObj>
            </a:graphicData>
          </a:graphic>
        </p:graphicFrame>
        <p:sp>
          <p:nvSpPr>
            <p:cNvPr id="98" name="TextBox 97"/>
            <p:cNvSpPr txBox="1"/>
            <p:nvPr/>
          </p:nvSpPr>
          <p:spPr>
            <a:xfrm>
              <a:off x="1305761" y="2598474"/>
              <a:ext cx="924244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BS</a:t>
              </a: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3030191" y="5343961"/>
            <a:ext cx="6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SGSN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094165" y="4887791"/>
            <a:ext cx="73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GGSN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788786" y="4348665"/>
            <a:ext cx="1064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IPv4-PDN</a:t>
            </a:r>
          </a:p>
        </p:txBody>
      </p:sp>
      <p:cxnSp>
        <p:nvCxnSpPr>
          <p:cNvPr id="103" name="Straight Connector 102"/>
          <p:cNvCxnSpPr/>
          <p:nvPr/>
        </p:nvCxnSpPr>
        <p:spPr>
          <a:xfrm>
            <a:off x="1928509" y="4754737"/>
            <a:ext cx="1112300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764010" y="4717997"/>
            <a:ext cx="2272339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>
            <a:endCxn id="64" idx="1"/>
          </p:cNvCxnSpPr>
          <p:nvPr/>
        </p:nvCxnSpPr>
        <p:spPr>
          <a:xfrm flipV="1">
            <a:off x="6821096" y="4545469"/>
            <a:ext cx="701230" cy="46322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205017" y="4080865"/>
            <a:ext cx="105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IPv4-APN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905141" y="4152562"/>
            <a:ext cx="181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IPv4-PDP Context</a:t>
            </a:r>
          </a:p>
        </p:txBody>
      </p:sp>
      <p:pic>
        <p:nvPicPr>
          <p:cNvPr id="109" name="Picture 11" descr="cloud_P120"/>
          <p:cNvPicPr>
            <a:picLocks noChangeAspect="1" noChangeArrowheads="1"/>
          </p:cNvPicPr>
          <p:nvPr/>
        </p:nvPicPr>
        <p:blipFill>
          <a:blip r:embed="rId3"/>
          <a:srcRect l="8696" t="9238" r="8696" b="13164"/>
          <a:stretch>
            <a:fillRect/>
          </a:stretch>
        </p:blipFill>
        <p:spPr bwMode="auto">
          <a:xfrm>
            <a:off x="7547951" y="5416122"/>
            <a:ext cx="1379538" cy="785813"/>
          </a:xfrm>
          <a:prstGeom prst="rect">
            <a:avLst/>
          </a:prstGeom>
          <a:noFill/>
        </p:spPr>
      </p:pic>
      <p:pic>
        <p:nvPicPr>
          <p:cNvPr id="110" name="Picture 66"/>
          <p:cNvPicPr>
            <a:picLocks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6123446" y="5343961"/>
            <a:ext cx="815817" cy="8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" name="TextBox 110"/>
          <p:cNvSpPr txBox="1"/>
          <p:nvPr/>
        </p:nvSpPr>
        <p:spPr>
          <a:xfrm>
            <a:off x="6119790" y="6151351"/>
            <a:ext cx="73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GGSN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230642" y="5344425"/>
            <a:ext cx="105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IPv6-APN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7761762" y="5583131"/>
            <a:ext cx="1064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IPv6-PDN</a:t>
            </a:r>
          </a:p>
        </p:txBody>
      </p:sp>
      <p:cxnSp>
        <p:nvCxnSpPr>
          <p:cNvPr id="114" name="Straight Connector 113"/>
          <p:cNvCxnSpPr/>
          <p:nvPr/>
        </p:nvCxnSpPr>
        <p:spPr>
          <a:xfrm>
            <a:off x="6825142" y="5713757"/>
            <a:ext cx="849585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7" name="Group 14"/>
          <p:cNvGrpSpPr>
            <a:grpSpLocks/>
          </p:cNvGrpSpPr>
          <p:nvPr/>
        </p:nvGrpSpPr>
        <p:grpSpPr bwMode="auto">
          <a:xfrm rot="912162">
            <a:off x="1109649" y="5254649"/>
            <a:ext cx="5119699" cy="124464"/>
            <a:chOff x="1344" y="528"/>
            <a:chExt cx="2544" cy="96"/>
          </a:xfrm>
        </p:grpSpPr>
        <p:sp>
          <p:nvSpPr>
            <p:cNvPr id="118" name="Rectangle 11"/>
            <p:cNvSpPr>
              <a:spLocks noChangeArrowheads="1"/>
            </p:cNvSpPr>
            <p:nvPr/>
          </p:nvSpPr>
          <p:spPr bwMode="auto">
            <a:xfrm>
              <a:off x="1392" y="528"/>
              <a:ext cx="244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13"/>
            <p:cNvSpPr>
              <a:spLocks noChangeArrowheads="1"/>
            </p:cNvSpPr>
            <p:nvPr/>
          </p:nvSpPr>
          <p:spPr bwMode="auto">
            <a:xfrm>
              <a:off x="3792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1" name="TextBox 120"/>
          <p:cNvSpPr txBox="1"/>
          <p:nvPr/>
        </p:nvSpPr>
        <p:spPr>
          <a:xfrm rot="937923">
            <a:off x="3888169" y="5638739"/>
            <a:ext cx="181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IPv6-PDP Context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live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DS approach is demonstrated using a Nokia N900 device using the T-Mobile USA network</a:t>
            </a:r>
          </a:p>
          <a:p>
            <a:r>
              <a:rPr lang="en-US"/>
              <a:t>For details:</a:t>
            </a:r>
          </a:p>
          <a:p>
            <a:pPr lvl="1"/>
            <a:r>
              <a:rPr lang="en-US">
                <a:hlinkClick r:id="rId2"/>
              </a:rPr>
              <a:t>http://people.nokia.net/~patil/Nokia/N900-IPv6/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val 64"/>
          <p:cNvSpPr/>
          <p:nvPr/>
        </p:nvSpPr>
        <p:spPr>
          <a:xfrm>
            <a:off x="1533377" y="2159694"/>
            <a:ext cx="6058444" cy="3269413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11" descr="cloud_P120"/>
          <p:cNvPicPr>
            <a:picLocks noChangeAspect="1" noChangeArrowheads="1"/>
          </p:cNvPicPr>
          <p:nvPr/>
        </p:nvPicPr>
        <p:blipFill>
          <a:blip r:embed="rId3"/>
          <a:srcRect l="8696" t="9238" r="8696" b="13164"/>
          <a:stretch>
            <a:fillRect/>
          </a:stretch>
        </p:blipFill>
        <p:spPr bwMode="auto">
          <a:xfrm>
            <a:off x="7591821" y="3904072"/>
            <a:ext cx="1379538" cy="785813"/>
          </a:xfrm>
          <a:prstGeom prst="rect">
            <a:avLst/>
          </a:prstGeom>
          <a:noFill/>
        </p:spPr>
      </p:pic>
      <p:pic>
        <p:nvPicPr>
          <p:cNvPr id="63" name="Picture 11" descr="cloud_P120"/>
          <p:cNvPicPr>
            <a:picLocks noChangeAspect="1" noChangeArrowheads="1"/>
          </p:cNvPicPr>
          <p:nvPr/>
        </p:nvPicPr>
        <p:blipFill>
          <a:blip r:embed="rId3"/>
          <a:srcRect l="8696" t="9238" r="8696" b="13164"/>
          <a:stretch>
            <a:fillRect/>
          </a:stretch>
        </p:blipFill>
        <p:spPr bwMode="auto">
          <a:xfrm>
            <a:off x="7591821" y="2710621"/>
            <a:ext cx="1379538" cy="78581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 setup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173794" y="3021025"/>
            <a:ext cx="5016890" cy="152400"/>
            <a:chOff x="1344" y="528"/>
            <a:chExt cx="2544" cy="96"/>
          </a:xfrm>
        </p:grpSpPr>
        <p:sp>
          <p:nvSpPr>
            <p:cNvPr id="5" name="Rectangle 11"/>
            <p:cNvSpPr>
              <a:spLocks noChangeArrowheads="1"/>
            </p:cNvSpPr>
            <p:nvPr/>
          </p:nvSpPr>
          <p:spPr bwMode="auto">
            <a:xfrm>
              <a:off x="1392" y="528"/>
              <a:ext cx="244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3792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66"/>
          <p:cNvPicPr>
            <a:picLocks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6167316" y="2530841"/>
            <a:ext cx="815817" cy="102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3110304" y="2826840"/>
            <a:ext cx="722868" cy="1098755"/>
            <a:chOff x="2470" y="1412"/>
            <a:chExt cx="442" cy="268"/>
          </a:xfrm>
        </p:grpSpPr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2470" y="1473"/>
              <a:ext cx="442" cy="207"/>
              <a:chOff x="2470" y="1473"/>
              <a:chExt cx="442" cy="207"/>
            </a:xfrm>
          </p:grpSpPr>
          <p:sp>
            <p:nvSpPr>
              <p:cNvPr id="36" name="Oval 39"/>
              <p:cNvSpPr>
                <a:spLocks noChangeArrowheads="1"/>
              </p:cNvSpPr>
              <p:nvPr/>
            </p:nvSpPr>
            <p:spPr bwMode="auto">
              <a:xfrm>
                <a:off x="2470" y="1563"/>
                <a:ext cx="440" cy="117"/>
              </a:xfrm>
              <a:prstGeom prst="ellipse">
                <a:avLst/>
              </a:prstGeom>
              <a:solidFill>
                <a:srgbClr val="1981FF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Rectangle 40"/>
              <p:cNvSpPr>
                <a:spLocks noChangeArrowheads="1"/>
              </p:cNvSpPr>
              <p:nvPr/>
            </p:nvSpPr>
            <p:spPr bwMode="auto">
              <a:xfrm>
                <a:off x="2471" y="1473"/>
                <a:ext cx="441" cy="143"/>
              </a:xfrm>
              <a:prstGeom prst="rect">
                <a:avLst/>
              </a:prstGeom>
              <a:solidFill>
                <a:srgbClr val="1981FF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Oval 41"/>
            <p:cNvSpPr>
              <a:spLocks noChangeArrowheads="1"/>
            </p:cNvSpPr>
            <p:nvPr/>
          </p:nvSpPr>
          <p:spPr bwMode="auto">
            <a:xfrm>
              <a:off x="2471" y="1412"/>
              <a:ext cx="440" cy="117"/>
            </a:xfrm>
            <a:prstGeom prst="ellipse">
              <a:avLst/>
            </a:prstGeom>
            <a:solidFill>
              <a:srgbClr val="8CC0FF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2554" y="1429"/>
              <a:ext cx="272" cy="83"/>
              <a:chOff x="2554" y="1429"/>
              <a:chExt cx="272" cy="83"/>
            </a:xfrm>
          </p:grpSpPr>
          <p:sp>
            <p:nvSpPr>
              <p:cNvPr id="32" name="AutoShape 43"/>
              <p:cNvSpPr>
                <a:spLocks noChangeArrowheads="1"/>
              </p:cNvSpPr>
              <p:nvPr/>
            </p:nvSpPr>
            <p:spPr bwMode="auto">
              <a:xfrm flipH="1">
                <a:off x="2554" y="1461"/>
                <a:ext cx="119" cy="18"/>
              </a:xfrm>
              <a:prstGeom prst="rightArrow">
                <a:avLst>
                  <a:gd name="adj1" fmla="val 50000"/>
                  <a:gd name="adj2" fmla="val 383934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AutoShape 44"/>
              <p:cNvSpPr>
                <a:spLocks noChangeArrowheads="1"/>
              </p:cNvSpPr>
              <p:nvPr/>
            </p:nvSpPr>
            <p:spPr bwMode="auto">
              <a:xfrm rot="16200000" flipH="1">
                <a:off x="2655" y="1422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AutoShape 45"/>
              <p:cNvSpPr>
                <a:spLocks noChangeArrowheads="1"/>
              </p:cNvSpPr>
              <p:nvPr/>
            </p:nvSpPr>
            <p:spPr bwMode="auto">
              <a:xfrm>
                <a:off x="2707" y="1462"/>
                <a:ext cx="119" cy="17"/>
              </a:xfrm>
              <a:prstGeom prst="rightArrow">
                <a:avLst>
                  <a:gd name="adj1" fmla="val 50000"/>
                  <a:gd name="adj2" fmla="val 4065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AutoShape 46"/>
              <p:cNvSpPr>
                <a:spLocks noChangeArrowheads="1"/>
              </p:cNvSpPr>
              <p:nvPr/>
            </p:nvSpPr>
            <p:spPr bwMode="auto">
              <a:xfrm rot="16200000">
                <a:off x="2699" y="1479"/>
                <a:ext cx="26" cy="40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rgbClr val="081D58"/>
              </a:solidFill>
              <a:ln w="12700">
                <a:solidFill>
                  <a:srgbClr val="081D58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47"/>
            <p:cNvGrpSpPr>
              <a:grpSpLocks/>
            </p:cNvGrpSpPr>
            <p:nvPr/>
          </p:nvGrpSpPr>
          <p:grpSpPr bwMode="auto">
            <a:xfrm>
              <a:off x="2553" y="1418"/>
              <a:ext cx="281" cy="92"/>
              <a:chOff x="2553" y="1418"/>
              <a:chExt cx="281" cy="92"/>
            </a:xfrm>
          </p:grpSpPr>
          <p:sp>
            <p:nvSpPr>
              <p:cNvPr id="28" name="AutoShape 48"/>
              <p:cNvSpPr>
                <a:spLocks noChangeArrowheads="1"/>
              </p:cNvSpPr>
              <p:nvPr/>
            </p:nvSpPr>
            <p:spPr bwMode="auto">
              <a:xfrm flipH="1">
                <a:off x="2553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AutoShape 49"/>
              <p:cNvSpPr>
                <a:spLocks noChangeArrowheads="1"/>
              </p:cNvSpPr>
              <p:nvPr/>
            </p:nvSpPr>
            <p:spPr bwMode="auto">
              <a:xfrm rot="16200000" flipH="1">
                <a:off x="2654" y="1411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AutoShape 50"/>
              <p:cNvSpPr>
                <a:spLocks noChangeArrowheads="1"/>
              </p:cNvSpPr>
              <p:nvPr/>
            </p:nvSpPr>
            <p:spPr bwMode="auto">
              <a:xfrm>
                <a:off x="2706" y="1450"/>
                <a:ext cx="128" cy="26"/>
              </a:xfrm>
              <a:prstGeom prst="rightArrow">
                <a:avLst>
                  <a:gd name="adj1" fmla="val 50000"/>
                  <a:gd name="adj2" fmla="val 285903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AutoShape 51"/>
              <p:cNvSpPr>
                <a:spLocks noChangeArrowheads="1"/>
              </p:cNvSpPr>
              <p:nvPr/>
            </p:nvSpPr>
            <p:spPr bwMode="auto">
              <a:xfrm rot="16200000">
                <a:off x="2698" y="1469"/>
                <a:ext cx="34" cy="48"/>
              </a:xfrm>
              <a:prstGeom prst="rightArrow">
                <a:avLst>
                  <a:gd name="adj1" fmla="val 50000"/>
                  <a:gd name="adj2" fmla="val 51019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52"/>
            <p:cNvGrpSpPr>
              <a:grpSpLocks/>
            </p:cNvGrpSpPr>
            <p:nvPr/>
          </p:nvGrpSpPr>
          <p:grpSpPr bwMode="auto">
            <a:xfrm>
              <a:off x="2544" y="1545"/>
              <a:ext cx="290" cy="114"/>
              <a:chOff x="2544" y="1545"/>
              <a:chExt cx="290" cy="114"/>
            </a:xfrm>
          </p:grpSpPr>
          <p:sp>
            <p:nvSpPr>
              <p:cNvPr id="22" name="AutoShape 53"/>
              <p:cNvSpPr>
                <a:spLocks noChangeArrowheads="1"/>
              </p:cNvSpPr>
              <p:nvPr/>
            </p:nvSpPr>
            <p:spPr bwMode="auto">
              <a:xfrm>
                <a:off x="2722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AutoShape 54"/>
              <p:cNvSpPr>
                <a:spLocks noChangeArrowheads="1"/>
              </p:cNvSpPr>
              <p:nvPr/>
            </p:nvSpPr>
            <p:spPr bwMode="auto">
              <a:xfrm flipH="1">
                <a:off x="2544" y="1545"/>
                <a:ext cx="110" cy="46"/>
              </a:xfrm>
              <a:prstGeom prst="rightArrow">
                <a:avLst>
                  <a:gd name="adj1" fmla="val 50000"/>
                  <a:gd name="adj2" fmla="val 11962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AutoShape 55"/>
              <p:cNvSpPr>
                <a:spLocks noChangeArrowheads="1"/>
              </p:cNvSpPr>
              <p:nvPr/>
            </p:nvSpPr>
            <p:spPr bwMode="auto">
              <a:xfrm>
                <a:off x="2725" y="1612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AutoShape 56"/>
              <p:cNvSpPr>
                <a:spLocks noChangeArrowheads="1"/>
              </p:cNvSpPr>
              <p:nvPr/>
            </p:nvSpPr>
            <p:spPr bwMode="auto">
              <a:xfrm flipH="1">
                <a:off x="2546" y="1611"/>
                <a:ext cx="109" cy="48"/>
              </a:xfrm>
              <a:prstGeom prst="rightArrow">
                <a:avLst>
                  <a:gd name="adj1" fmla="val 50000"/>
                  <a:gd name="adj2" fmla="val 113594"/>
                </a:avLst>
              </a:prstGeom>
              <a:solidFill>
                <a:srgbClr val="081D58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57"/>
              <p:cNvSpPr>
                <a:spLocks/>
              </p:cNvSpPr>
              <p:nvPr/>
            </p:nvSpPr>
            <p:spPr bwMode="auto">
              <a:xfrm>
                <a:off x="2654" y="1557"/>
                <a:ext cx="73" cy="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7"/>
                  </a:cxn>
                  <a:cxn ang="0">
                    <a:pos x="72" y="90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1">
                    <a:moveTo>
                      <a:pt x="1" y="0"/>
                    </a:moveTo>
                    <a:lnTo>
                      <a:pt x="72" y="67"/>
                    </a:lnTo>
                    <a:lnTo>
                      <a:pt x="72" y="90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58"/>
              <p:cNvSpPr>
                <a:spLocks/>
              </p:cNvSpPr>
              <p:nvPr/>
            </p:nvSpPr>
            <p:spPr bwMode="auto">
              <a:xfrm>
                <a:off x="2653" y="1556"/>
                <a:ext cx="73" cy="91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7"/>
                  </a:cxn>
                  <a:cxn ang="0">
                    <a:pos x="0" y="90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1">
                    <a:moveTo>
                      <a:pt x="71" y="0"/>
                    </a:moveTo>
                    <a:lnTo>
                      <a:pt x="0" y="67"/>
                    </a:lnTo>
                    <a:lnTo>
                      <a:pt x="0" y="90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rgbClr val="081D58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59"/>
            <p:cNvGrpSpPr>
              <a:grpSpLocks/>
            </p:cNvGrpSpPr>
            <p:nvPr/>
          </p:nvGrpSpPr>
          <p:grpSpPr bwMode="auto">
            <a:xfrm>
              <a:off x="2557" y="1542"/>
              <a:ext cx="290" cy="114"/>
              <a:chOff x="2557" y="1542"/>
              <a:chExt cx="290" cy="114"/>
            </a:xfrm>
          </p:grpSpPr>
          <p:sp>
            <p:nvSpPr>
              <p:cNvPr id="16" name="AutoShape 60"/>
              <p:cNvSpPr>
                <a:spLocks noChangeArrowheads="1"/>
              </p:cNvSpPr>
              <p:nvPr/>
            </p:nvSpPr>
            <p:spPr bwMode="auto">
              <a:xfrm>
                <a:off x="2736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AutoShape 61"/>
              <p:cNvSpPr>
                <a:spLocks noChangeArrowheads="1"/>
              </p:cNvSpPr>
              <p:nvPr/>
            </p:nvSpPr>
            <p:spPr bwMode="auto">
              <a:xfrm flipH="1">
                <a:off x="2557" y="1542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AutoShape 62"/>
              <p:cNvSpPr>
                <a:spLocks noChangeArrowheads="1"/>
              </p:cNvSpPr>
              <p:nvPr/>
            </p:nvSpPr>
            <p:spPr bwMode="auto">
              <a:xfrm>
                <a:off x="2738" y="1609"/>
                <a:ext cx="109" cy="47"/>
              </a:xfrm>
              <a:prstGeom prst="rightArrow">
                <a:avLst>
                  <a:gd name="adj1" fmla="val 50000"/>
                  <a:gd name="adj2" fmla="val 116011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AutoShape 63"/>
              <p:cNvSpPr>
                <a:spLocks noChangeArrowheads="1"/>
              </p:cNvSpPr>
              <p:nvPr/>
            </p:nvSpPr>
            <p:spPr bwMode="auto">
              <a:xfrm flipH="1">
                <a:off x="2559" y="1609"/>
                <a:ext cx="110" cy="47"/>
              </a:xfrm>
              <a:prstGeom prst="rightArrow">
                <a:avLst>
                  <a:gd name="adj1" fmla="val 50000"/>
                  <a:gd name="adj2" fmla="val 117075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64"/>
              <p:cNvSpPr>
                <a:spLocks/>
              </p:cNvSpPr>
              <p:nvPr/>
            </p:nvSpPr>
            <p:spPr bwMode="auto">
              <a:xfrm>
                <a:off x="2667" y="1555"/>
                <a:ext cx="73" cy="9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72" y="66"/>
                  </a:cxn>
                  <a:cxn ang="0">
                    <a:pos x="72" y="89"/>
                  </a:cxn>
                  <a:cxn ang="0">
                    <a:pos x="0" y="22"/>
                  </a:cxn>
                  <a:cxn ang="0">
                    <a:pos x="1" y="0"/>
                  </a:cxn>
                </a:cxnLst>
                <a:rect l="0" t="0" r="r" b="b"/>
                <a:pathLst>
                  <a:path w="73" h="90">
                    <a:moveTo>
                      <a:pt x="1" y="0"/>
                    </a:moveTo>
                    <a:lnTo>
                      <a:pt x="72" y="66"/>
                    </a:lnTo>
                    <a:lnTo>
                      <a:pt x="72" y="89"/>
                    </a:lnTo>
                    <a:lnTo>
                      <a:pt x="0" y="22"/>
                    </a:lnTo>
                    <a:lnTo>
                      <a:pt x="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65"/>
              <p:cNvSpPr>
                <a:spLocks/>
              </p:cNvSpPr>
              <p:nvPr/>
            </p:nvSpPr>
            <p:spPr bwMode="auto">
              <a:xfrm>
                <a:off x="2667" y="1554"/>
                <a:ext cx="73" cy="90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0" y="66"/>
                  </a:cxn>
                  <a:cxn ang="0">
                    <a:pos x="0" y="89"/>
                  </a:cxn>
                  <a:cxn ang="0">
                    <a:pos x="72" y="22"/>
                  </a:cxn>
                  <a:cxn ang="0">
                    <a:pos x="71" y="0"/>
                  </a:cxn>
                </a:cxnLst>
                <a:rect l="0" t="0" r="r" b="b"/>
                <a:pathLst>
                  <a:path w="73" h="90">
                    <a:moveTo>
                      <a:pt x="71" y="0"/>
                    </a:moveTo>
                    <a:lnTo>
                      <a:pt x="0" y="66"/>
                    </a:lnTo>
                    <a:lnTo>
                      <a:pt x="0" y="89"/>
                    </a:lnTo>
                    <a:lnTo>
                      <a:pt x="72" y="22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bg1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1398624" y="2558208"/>
            <a:ext cx="924244" cy="1367387"/>
            <a:chOff x="1305761" y="1600419"/>
            <a:chExt cx="924244" cy="1367387"/>
          </a:xfrm>
        </p:grpSpPr>
        <p:graphicFrame>
          <p:nvGraphicFramePr>
            <p:cNvPr id="40" name="Object 30"/>
            <p:cNvGraphicFramePr>
              <a:graphicFrameLocks noChangeAspect="1"/>
            </p:cNvGraphicFramePr>
            <p:nvPr/>
          </p:nvGraphicFramePr>
          <p:xfrm>
            <a:off x="1440514" y="1600419"/>
            <a:ext cx="694907" cy="1155701"/>
          </p:xfrm>
          <a:graphic>
            <a:graphicData uri="http://schemas.openxmlformats.org/presentationml/2006/ole">
              <p:oleObj spid="_x0000_s30723" name="VISIO" r:id="rId6" imgW="594360" imgH="990600" progId="">
                <p:embed/>
              </p:oleObj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1305761" y="2598474"/>
              <a:ext cx="924244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BS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099686" y="3925595"/>
            <a:ext cx="6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SGSN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63660" y="3469425"/>
            <a:ext cx="73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GGSN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58281" y="2930299"/>
            <a:ext cx="1064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IPv4-PDN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1998004" y="3336371"/>
            <a:ext cx="1112300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833505" y="3299631"/>
            <a:ext cx="2272339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890591" y="3127103"/>
            <a:ext cx="701230" cy="46322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274512" y="2662499"/>
            <a:ext cx="105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IPv4-APN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974636" y="2734196"/>
            <a:ext cx="181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IPv4-PDP Context</a:t>
            </a:r>
          </a:p>
        </p:txBody>
      </p:sp>
      <p:pic>
        <p:nvPicPr>
          <p:cNvPr id="50" name="Picture 66"/>
          <p:cNvPicPr>
            <a:picLocks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6192941" y="3925595"/>
            <a:ext cx="815817" cy="8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TextBox 50"/>
          <p:cNvSpPr txBox="1"/>
          <p:nvPr/>
        </p:nvSpPr>
        <p:spPr>
          <a:xfrm>
            <a:off x="5300137" y="3926059"/>
            <a:ext cx="105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IPv6-APN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82625" y="4151255"/>
            <a:ext cx="1285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IPv4v6-PDN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6894637" y="4295391"/>
            <a:ext cx="849585" cy="1588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Group 14"/>
          <p:cNvGrpSpPr>
            <a:grpSpLocks/>
          </p:cNvGrpSpPr>
          <p:nvPr/>
        </p:nvGrpSpPr>
        <p:grpSpPr bwMode="auto">
          <a:xfrm rot="912162">
            <a:off x="1179144" y="3836283"/>
            <a:ext cx="5119699" cy="124464"/>
            <a:chOff x="1344" y="528"/>
            <a:chExt cx="2544" cy="96"/>
          </a:xfrm>
        </p:grpSpPr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1392" y="528"/>
              <a:ext cx="2448" cy="9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2"/>
            <p:cNvSpPr>
              <a:spLocks noChangeArrowheads="1"/>
            </p:cNvSpPr>
            <p:nvPr/>
          </p:nvSpPr>
          <p:spPr bwMode="auto">
            <a:xfrm>
              <a:off x="1344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3792" y="528"/>
              <a:ext cx="96" cy="96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TextBox 57"/>
          <p:cNvSpPr txBox="1"/>
          <p:nvPr/>
        </p:nvSpPr>
        <p:spPr>
          <a:xfrm rot="937923">
            <a:off x="3957664" y="4220373"/>
            <a:ext cx="181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IPv6-PDP Context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228284" y="4824270"/>
            <a:ext cx="3822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T-Mobile USA commercial 3G network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57329" y="3470167"/>
            <a:ext cx="1276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Nokia N900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57329" y="6417237"/>
            <a:ext cx="6147086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/>
              <a:t>Ack: Cameron Byrne of TMO USA for supporting us in this demo</a:t>
            </a:r>
          </a:p>
        </p:txBody>
      </p:sp>
      <p:pic>
        <p:nvPicPr>
          <p:cNvPr id="69" name="Picture 68" descr="n9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043" y="2757041"/>
            <a:ext cx="1156511" cy="711699"/>
          </a:xfrm>
          <a:prstGeom prst="rect">
            <a:avLst/>
          </a:prstGeom>
        </p:spPr>
      </p:pic>
      <p:sp>
        <p:nvSpPr>
          <p:cNvPr id="70" name="Rectangle 69"/>
          <p:cNvSpPr/>
          <p:nvPr/>
        </p:nvSpPr>
        <p:spPr>
          <a:xfrm>
            <a:off x="6836543" y="4182837"/>
            <a:ext cx="811692" cy="324240"/>
          </a:xfrm>
          <a:prstGeom prst="rect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NAT64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-20100227-1919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20" y="199441"/>
            <a:ext cx="5283200" cy="3169920"/>
          </a:xfrm>
          <a:prstGeom prst="rect">
            <a:avLst/>
          </a:prstGeom>
        </p:spPr>
      </p:pic>
      <p:pic>
        <p:nvPicPr>
          <p:cNvPr id="4" name="Picture 3" descr="Screenshot-20100301-0113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212" y="3749040"/>
            <a:ext cx="5181600" cy="310896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35120" y="1310467"/>
            <a:ext cx="5539767" cy="8646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604233" y="5070029"/>
            <a:ext cx="5539767" cy="8646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38753" y="199441"/>
            <a:ext cx="1252807" cy="49607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ular Callout 7"/>
          <p:cNvSpPr/>
          <p:nvPr/>
        </p:nvSpPr>
        <p:spPr>
          <a:xfrm>
            <a:off x="6553144" y="695520"/>
            <a:ext cx="1837582" cy="1479586"/>
          </a:xfrm>
          <a:prstGeom prst="wedgeRectCallout">
            <a:avLst>
              <a:gd name="adj1" fmla="val -278186"/>
              <a:gd name="adj2" fmla="val -5802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/>
              <a:t>Attached via the T-Mobile 3G network with Ipv6 and IPv4 PDP contexts.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Summary/Conclusion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3GPP networks support IPv4 and IPv6 connectivity in EPS and earlier architecture</a:t>
            </a:r>
          </a:p>
          <a:p>
            <a:r>
              <a:rPr lang="en-US" smtClean="0"/>
              <a:t>Type v4v6 PDN connection is optimal for providing a UE with DS connectivity</a:t>
            </a:r>
          </a:p>
          <a:p>
            <a:r>
              <a:rPr lang="en-US" smtClean="0"/>
              <a:t>Transition to IPv6 via the DS approach ensures that legacy devices and services do not suffer from service disruption and hence a pragmatic solution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24456"/>
            <a:ext cx="3657600" cy="26090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Common Terminology..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EPC = Evolved Packet Core</a:t>
            </a:r>
          </a:p>
          <a:p>
            <a:r>
              <a:rPr lang="en-US" dirty="0" smtClean="0"/>
              <a:t>RAN = Radio Access Network</a:t>
            </a:r>
          </a:p>
          <a:p>
            <a:r>
              <a:rPr lang="en-US" dirty="0" smtClean="0"/>
              <a:t>EPS = Evolved Packet System (EPC + RAN)</a:t>
            </a:r>
          </a:p>
          <a:p>
            <a:r>
              <a:rPr lang="en-US" dirty="0" err="1" smtClean="0"/>
              <a:t>eNodeB</a:t>
            </a:r>
            <a:r>
              <a:rPr lang="en-US" dirty="0" smtClean="0"/>
              <a:t> = evolved </a:t>
            </a:r>
            <a:r>
              <a:rPr lang="en-US" dirty="0" err="1" smtClean="0"/>
              <a:t>NodeB</a:t>
            </a:r>
            <a:r>
              <a:rPr lang="en-US" dirty="0" smtClean="0"/>
              <a:t> i.e. base station in EPS</a:t>
            </a:r>
          </a:p>
          <a:p>
            <a:r>
              <a:rPr lang="en-US" dirty="0" smtClean="0"/>
              <a:t>3GPP Access = radio system developed by 3GPP</a:t>
            </a:r>
          </a:p>
          <a:p>
            <a:r>
              <a:rPr lang="en-US" dirty="0" smtClean="0"/>
              <a:t>Non-3GPP Access = radio system not developed by 3GPP</a:t>
            </a:r>
          </a:p>
          <a:p>
            <a:r>
              <a:rPr lang="en-US" dirty="0" smtClean="0"/>
              <a:t>UE = User Equipment i.e., a mobile host, wireless device</a:t>
            </a:r>
          </a:p>
          <a:p>
            <a:r>
              <a:rPr lang="en-US" dirty="0" smtClean="0"/>
              <a:t>APN = Access Point Name</a:t>
            </a:r>
          </a:p>
          <a:p>
            <a:r>
              <a:rPr lang="en-US" dirty="0" smtClean="0"/>
              <a:t>PDN = Packet Data Network i.e. an IP network</a:t>
            </a:r>
          </a:p>
          <a:p>
            <a:r>
              <a:rPr lang="en-US" dirty="0" smtClean="0"/>
              <a:t>SGSN = Serving GPRS Support Node</a:t>
            </a:r>
          </a:p>
          <a:p>
            <a:r>
              <a:rPr lang="en-US" dirty="0" smtClean="0"/>
              <a:t>GGSN = Gateway GPRS Support Node</a:t>
            </a:r>
          </a:p>
          <a:p>
            <a:r>
              <a:rPr lang="en-US" dirty="0" smtClean="0"/>
              <a:t>SGW = Service Gateway</a:t>
            </a:r>
          </a:p>
          <a:p>
            <a:r>
              <a:rPr lang="en-US" dirty="0" smtClean="0"/>
              <a:t>PDN-GW = Packet Data Network Gateway</a:t>
            </a:r>
          </a:p>
          <a:p>
            <a:r>
              <a:rPr lang="en-US" dirty="0" smtClean="0"/>
              <a:t>MME = Mobility Management Entity</a:t>
            </a:r>
          </a:p>
          <a:p>
            <a:r>
              <a:rPr lang="en-US" dirty="0" smtClean="0"/>
              <a:t>Release-x = named version of the GPRS/EPS architecture (eg. Rel 4, Rel 5 etc)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Basic Evolved Packet System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4451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Architecture supports EUTRAN and legacy 2G/3G accesses as well</a:t>
            </a:r>
          </a:p>
          <a:p>
            <a:r>
              <a:rPr lang="en-US" dirty="0" smtClean="0"/>
              <a:t>PtP link is established between the UE and the P-GW</a:t>
            </a:r>
          </a:p>
          <a:p>
            <a:r>
              <a:rPr lang="en-US" dirty="0" smtClean="0"/>
              <a:t>User-plane traffic always tunneled over the transport network.</a:t>
            </a:r>
          </a:p>
          <a:p>
            <a:r>
              <a:rPr lang="en-US" dirty="0" smtClean="0"/>
              <a:t>User-plane addressing independent of transport network addressing and IP versions.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379295" y="4730368"/>
            <a:ext cx="8471150" cy="1691350"/>
            <a:chOff x="523079" y="4378940"/>
            <a:chExt cx="8471150" cy="1691350"/>
          </a:xfrm>
        </p:grpSpPr>
        <p:sp>
          <p:nvSpPr>
            <p:cNvPr id="8" name="Rounded Rectangle 7"/>
            <p:cNvSpPr/>
            <p:nvPr/>
          </p:nvSpPr>
          <p:spPr>
            <a:xfrm>
              <a:off x="6370747" y="5273489"/>
              <a:ext cx="1002575" cy="635122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PDN-GW</a:t>
              </a:r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685962" y="5273489"/>
              <a:ext cx="1002575" cy="635122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SGW</a:t>
              </a:r>
              <a:endParaRPr lang="en-US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363784" y="4378940"/>
              <a:ext cx="1002575" cy="635122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MME</a:t>
              </a:r>
              <a:endParaRPr lang="en-US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003347" y="5273489"/>
              <a:ext cx="1002575" cy="635122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err="1" smtClean="0"/>
                <a:t>eNodeB</a:t>
              </a:r>
              <a:endParaRPr lang="en-US" dirty="0"/>
            </a:p>
          </p:txBody>
        </p:sp>
        <p:sp>
          <p:nvSpPr>
            <p:cNvPr id="13" name="Snip Same Side Corner Rectangle 12"/>
            <p:cNvSpPr/>
            <p:nvPr/>
          </p:nvSpPr>
          <p:spPr>
            <a:xfrm>
              <a:off x="523079" y="5249528"/>
              <a:ext cx="547272" cy="659083"/>
            </a:xfrm>
            <a:prstGeom prst="snip2Same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UE</a:t>
              </a:r>
              <a:endParaRPr lang="en-US" dirty="0"/>
            </a:p>
          </p:txBody>
        </p:sp>
        <p:cxnSp>
          <p:nvCxnSpPr>
            <p:cNvPr id="14" name="Straight Connector 13"/>
            <p:cNvCxnSpPr>
              <a:stCxn id="10" idx="1"/>
              <a:endCxn id="11" idx="0"/>
            </p:cNvCxnSpPr>
            <p:nvPr/>
          </p:nvCxnSpPr>
          <p:spPr>
            <a:xfrm rot="10800000" flipV="1">
              <a:off x="2504636" y="4696501"/>
              <a:ext cx="859149" cy="576988"/>
            </a:xfrm>
            <a:prstGeom prst="bentConnector2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10" idx="3"/>
              <a:endCxn id="9" idx="0"/>
            </p:cNvCxnSpPr>
            <p:nvPr/>
          </p:nvCxnSpPr>
          <p:spPr>
            <a:xfrm>
              <a:off x="4366359" y="4696501"/>
              <a:ext cx="820891" cy="576988"/>
            </a:xfrm>
            <a:prstGeom prst="bentConnector2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514578" y="4419502"/>
              <a:ext cx="7187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S1-MME</a:t>
              </a:r>
              <a:endParaRPr lang="en-US" sz="12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78213" y="4419503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S11</a:t>
              </a:r>
              <a:endParaRPr lang="en-US" sz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650484" y="5361141"/>
              <a:ext cx="479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S1-U</a:t>
              </a:r>
              <a:endParaRPr lang="en-US" sz="12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18666" y="5361141"/>
              <a:ext cx="54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S5/S8</a:t>
              </a:r>
              <a:endParaRPr lang="en-US" sz="12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198159" y="5361141"/>
              <a:ext cx="61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LTE-</a:t>
              </a:r>
              <a:r>
                <a:rPr lang="en-US" sz="1200" dirty="0" err="1" smtClean="0"/>
                <a:t>Uu</a:t>
              </a:r>
              <a:endParaRPr lang="en-US" sz="1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127324" y="5793291"/>
              <a:ext cx="15568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Dual-Stack EPS Bearer</a:t>
              </a:r>
              <a:endParaRPr lang="en-US" sz="1200" dirty="0"/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1062991" y="5706363"/>
              <a:ext cx="934789" cy="1586"/>
            </a:xfrm>
            <a:prstGeom prst="line">
              <a:avLst/>
            </a:prstGeom>
            <a:ln w="69850" cap="flat" cmpd="thinThick"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993704" y="5709537"/>
              <a:ext cx="1692258" cy="1586"/>
            </a:xfrm>
            <a:prstGeom prst="line">
              <a:avLst/>
            </a:prstGeom>
            <a:ln w="69850" cap="flat" cmpd="thinThick"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688537" y="5709537"/>
              <a:ext cx="682210" cy="1586"/>
            </a:xfrm>
            <a:prstGeom prst="line">
              <a:avLst/>
            </a:prstGeom>
            <a:ln w="69850" cap="flat" cmpd="thinThick"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7373322" y="5704777"/>
              <a:ext cx="682210" cy="1586"/>
            </a:xfrm>
            <a:prstGeom prst="line">
              <a:avLst/>
            </a:prstGeom>
            <a:ln w="69850" cap="flat" cmpd="thinThick"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874389" y="5178115"/>
              <a:ext cx="1119840" cy="892175"/>
            </a:xfrm>
            <a:custGeom>
              <a:avLst/>
              <a:gdLst>
                <a:gd name="T0" fmla="*/ 178931869 w 1280"/>
                <a:gd name="T1" fmla="*/ 493950609 h 562"/>
                <a:gd name="T2" fmla="*/ 65524062 w 1280"/>
                <a:gd name="T3" fmla="*/ 549394022 h 562"/>
                <a:gd name="T4" fmla="*/ 7559675 w 1280"/>
                <a:gd name="T5" fmla="*/ 630038987 h 562"/>
                <a:gd name="T6" fmla="*/ 7559675 w 1280"/>
                <a:gd name="T7" fmla="*/ 705643642 h 562"/>
                <a:gd name="T8" fmla="*/ 42843446 w 1280"/>
                <a:gd name="T9" fmla="*/ 761087055 h 562"/>
                <a:gd name="T10" fmla="*/ 108365933 w 1280"/>
                <a:gd name="T11" fmla="*/ 811490158 h 562"/>
                <a:gd name="T12" fmla="*/ 138607797 w 1280"/>
                <a:gd name="T13" fmla="*/ 844251580 h 562"/>
                <a:gd name="T14" fmla="*/ 78124045 w 1280"/>
                <a:gd name="T15" fmla="*/ 927417494 h 562"/>
                <a:gd name="T16" fmla="*/ 78124045 w 1280"/>
                <a:gd name="T17" fmla="*/ 1003022149 h 562"/>
                <a:gd name="T18" fmla="*/ 146169056 w 1280"/>
                <a:gd name="T19" fmla="*/ 1088707424 h 562"/>
                <a:gd name="T20" fmla="*/ 269655921 w 1280"/>
                <a:gd name="T21" fmla="*/ 1141629888 h 562"/>
                <a:gd name="T22" fmla="*/ 415824928 w 1280"/>
                <a:gd name="T23" fmla="*/ 1159271768 h 562"/>
                <a:gd name="T24" fmla="*/ 501510307 w 1280"/>
                <a:gd name="T25" fmla="*/ 1214715182 h 562"/>
                <a:gd name="T26" fmla="*/ 642639003 w 1280"/>
                <a:gd name="T27" fmla="*/ 1285279526 h 562"/>
                <a:gd name="T28" fmla="*/ 819049873 w 1280"/>
                <a:gd name="T29" fmla="*/ 1325602009 h 562"/>
                <a:gd name="T30" fmla="*/ 1013102823 w 1280"/>
                <a:gd name="T31" fmla="*/ 1330642319 h 562"/>
                <a:gd name="T32" fmla="*/ 1194554004 w 1280"/>
                <a:gd name="T33" fmla="*/ 1295360147 h 562"/>
                <a:gd name="T34" fmla="*/ 1287798956 w 1280"/>
                <a:gd name="T35" fmla="*/ 1328122957 h 562"/>
                <a:gd name="T36" fmla="*/ 1408767997 w 1280"/>
                <a:gd name="T37" fmla="*/ 1381045422 h 562"/>
                <a:gd name="T38" fmla="*/ 1554937004 w 1280"/>
                <a:gd name="T39" fmla="*/ 1413808233 h 562"/>
                <a:gd name="T40" fmla="*/ 1728827322 w 1280"/>
                <a:gd name="T41" fmla="*/ 1413808233 h 562"/>
                <a:gd name="T42" fmla="*/ 1915318813 w 1280"/>
                <a:gd name="T43" fmla="*/ 1370964801 h 562"/>
                <a:gd name="T44" fmla="*/ 2058966871 w 1280"/>
                <a:gd name="T45" fmla="*/ 1290319836 h 562"/>
                <a:gd name="T46" fmla="*/ 2132052168 w 1280"/>
                <a:gd name="T47" fmla="*/ 1204634561 h 562"/>
                <a:gd name="T48" fmla="*/ 2147483647 w 1280"/>
                <a:gd name="T49" fmla="*/ 1237395784 h 562"/>
                <a:gd name="T50" fmla="*/ 2147483647 w 1280"/>
                <a:gd name="T51" fmla="*/ 1237395784 h 562"/>
                <a:gd name="T52" fmla="*/ 2147483647 w 1280"/>
                <a:gd name="T53" fmla="*/ 1184473320 h 562"/>
                <a:gd name="T54" fmla="*/ 2147483647 w 1280"/>
                <a:gd name="T55" fmla="*/ 1108868665 h 562"/>
                <a:gd name="T56" fmla="*/ 2147483647 w 1280"/>
                <a:gd name="T57" fmla="*/ 1053425252 h 562"/>
                <a:gd name="T58" fmla="*/ 2147483647 w 1280"/>
                <a:gd name="T59" fmla="*/ 987901218 h 562"/>
                <a:gd name="T60" fmla="*/ 2147483647 w 1280"/>
                <a:gd name="T61" fmla="*/ 952619046 h 562"/>
                <a:gd name="T62" fmla="*/ 2147483647 w 1280"/>
                <a:gd name="T63" fmla="*/ 864412821 h 562"/>
                <a:gd name="T64" fmla="*/ 2147483647 w 1280"/>
                <a:gd name="T65" fmla="*/ 793848279 h 562"/>
                <a:gd name="T66" fmla="*/ 2147483647 w 1280"/>
                <a:gd name="T67" fmla="*/ 728324245 h 562"/>
                <a:gd name="T68" fmla="*/ 2147483647 w 1280"/>
                <a:gd name="T69" fmla="*/ 662801798 h 562"/>
                <a:gd name="T70" fmla="*/ 2147483647 w 1280"/>
                <a:gd name="T71" fmla="*/ 589716505 h 562"/>
                <a:gd name="T72" fmla="*/ 2147483647 w 1280"/>
                <a:gd name="T73" fmla="*/ 504031229 h 562"/>
                <a:gd name="T74" fmla="*/ 2147483647 w 1280"/>
                <a:gd name="T75" fmla="*/ 443547506 h 562"/>
                <a:gd name="T76" fmla="*/ 2147483647 w 1280"/>
                <a:gd name="T77" fmla="*/ 370462113 h 562"/>
                <a:gd name="T78" fmla="*/ 2147483647 w 1280"/>
                <a:gd name="T79" fmla="*/ 282257477 h 562"/>
                <a:gd name="T80" fmla="*/ 2147483647 w 1280"/>
                <a:gd name="T81" fmla="*/ 211693132 h 562"/>
                <a:gd name="T82" fmla="*/ 2147483647 w 1280"/>
                <a:gd name="T83" fmla="*/ 178930272 h 562"/>
                <a:gd name="T84" fmla="*/ 2147483647 w 1280"/>
                <a:gd name="T85" fmla="*/ 93244972 h 562"/>
                <a:gd name="T86" fmla="*/ 2147483647 w 1280"/>
                <a:gd name="T87" fmla="*/ 30241874 h 562"/>
                <a:gd name="T88" fmla="*/ 2147483647 w 1280"/>
                <a:gd name="T89" fmla="*/ 0 h 562"/>
                <a:gd name="T90" fmla="*/ 2147483647 w 1280"/>
                <a:gd name="T91" fmla="*/ 20161247 h 562"/>
                <a:gd name="T92" fmla="*/ 2147483647 w 1280"/>
                <a:gd name="T93" fmla="*/ 75604679 h 562"/>
                <a:gd name="T94" fmla="*/ 2079128113 w 1280"/>
                <a:gd name="T95" fmla="*/ 12599985 h 562"/>
                <a:gd name="T96" fmla="*/ 1920359124 w 1280"/>
                <a:gd name="T97" fmla="*/ 2520950 h 562"/>
                <a:gd name="T98" fmla="*/ 1794351359 w 1280"/>
                <a:gd name="T99" fmla="*/ 30241874 h 562"/>
                <a:gd name="T100" fmla="*/ 1713706390 w 1280"/>
                <a:gd name="T101" fmla="*/ 73083731 h 562"/>
                <a:gd name="T102" fmla="*/ 1648181956 w 1280"/>
                <a:gd name="T103" fmla="*/ 95765921 h 562"/>
                <a:gd name="T104" fmla="*/ 1474292034 w 1280"/>
                <a:gd name="T105" fmla="*/ 45362805 h 562"/>
                <a:gd name="T106" fmla="*/ 1318042407 w 1280"/>
                <a:gd name="T107" fmla="*/ 50403116 h 562"/>
                <a:gd name="T108" fmla="*/ 1192033055 w 1280"/>
                <a:gd name="T109" fmla="*/ 75604679 h 562"/>
                <a:gd name="T110" fmla="*/ 1091226843 w 1280"/>
                <a:gd name="T111" fmla="*/ 128527169 h 562"/>
                <a:gd name="T112" fmla="*/ 1015622184 w 1280"/>
                <a:gd name="T113" fmla="*/ 161289980 h 562"/>
                <a:gd name="T114" fmla="*/ 856853195 w 1280"/>
                <a:gd name="T115" fmla="*/ 133567479 h 562"/>
                <a:gd name="T116" fmla="*/ 640119642 w 1280"/>
                <a:gd name="T117" fmla="*/ 141128738 h 562"/>
                <a:gd name="T118" fmla="*/ 435986270 w 1280"/>
                <a:gd name="T119" fmla="*/ 219252804 h 562"/>
                <a:gd name="T120" fmla="*/ 360383099 w 1280"/>
                <a:gd name="T121" fmla="*/ 274696217 h 562"/>
                <a:gd name="T122" fmla="*/ 309978406 w 1280"/>
                <a:gd name="T123" fmla="*/ 340221839 h 562"/>
                <a:gd name="T124" fmla="*/ 287297802 w 1280"/>
                <a:gd name="T125" fmla="*/ 418345954 h 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80"/>
                <a:gd name="T190" fmla="*/ 0 h 562"/>
                <a:gd name="T191" fmla="*/ 1280 w 1280"/>
                <a:gd name="T192" fmla="*/ 562 h 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80" h="562">
                  <a:moveTo>
                    <a:pt x="116" y="187"/>
                  </a:moveTo>
                  <a:lnTo>
                    <a:pt x="103" y="188"/>
                  </a:lnTo>
                  <a:lnTo>
                    <a:pt x="92" y="190"/>
                  </a:lnTo>
                  <a:lnTo>
                    <a:pt x="81" y="192"/>
                  </a:lnTo>
                  <a:lnTo>
                    <a:pt x="71" y="196"/>
                  </a:lnTo>
                  <a:lnTo>
                    <a:pt x="60" y="198"/>
                  </a:lnTo>
                  <a:lnTo>
                    <a:pt x="51" y="202"/>
                  </a:lnTo>
                  <a:lnTo>
                    <a:pt x="42" y="208"/>
                  </a:lnTo>
                  <a:lnTo>
                    <a:pt x="34" y="213"/>
                  </a:lnTo>
                  <a:lnTo>
                    <a:pt x="26" y="218"/>
                  </a:lnTo>
                  <a:lnTo>
                    <a:pt x="20" y="223"/>
                  </a:lnTo>
                  <a:lnTo>
                    <a:pt x="14" y="230"/>
                  </a:lnTo>
                  <a:lnTo>
                    <a:pt x="9" y="236"/>
                  </a:lnTo>
                  <a:lnTo>
                    <a:pt x="5" y="243"/>
                  </a:lnTo>
                  <a:lnTo>
                    <a:pt x="3" y="250"/>
                  </a:lnTo>
                  <a:lnTo>
                    <a:pt x="1" y="256"/>
                  </a:lnTo>
                  <a:lnTo>
                    <a:pt x="0" y="264"/>
                  </a:lnTo>
                  <a:lnTo>
                    <a:pt x="1" y="269"/>
                  </a:lnTo>
                  <a:lnTo>
                    <a:pt x="1" y="275"/>
                  </a:lnTo>
                  <a:lnTo>
                    <a:pt x="3" y="280"/>
                  </a:lnTo>
                  <a:lnTo>
                    <a:pt x="5" y="284"/>
                  </a:lnTo>
                  <a:lnTo>
                    <a:pt x="8" y="289"/>
                  </a:lnTo>
                  <a:lnTo>
                    <a:pt x="10" y="294"/>
                  </a:lnTo>
                  <a:lnTo>
                    <a:pt x="14" y="298"/>
                  </a:lnTo>
                  <a:lnTo>
                    <a:pt x="17" y="302"/>
                  </a:lnTo>
                  <a:lnTo>
                    <a:pt x="22" y="307"/>
                  </a:lnTo>
                  <a:lnTo>
                    <a:pt x="26" y="311"/>
                  </a:lnTo>
                  <a:lnTo>
                    <a:pt x="31" y="315"/>
                  </a:lnTo>
                  <a:lnTo>
                    <a:pt x="38" y="318"/>
                  </a:lnTo>
                  <a:lnTo>
                    <a:pt x="43" y="322"/>
                  </a:lnTo>
                  <a:lnTo>
                    <a:pt x="50" y="326"/>
                  </a:lnTo>
                  <a:lnTo>
                    <a:pt x="58" y="328"/>
                  </a:lnTo>
                  <a:lnTo>
                    <a:pt x="64" y="331"/>
                  </a:lnTo>
                  <a:lnTo>
                    <a:pt x="64" y="330"/>
                  </a:lnTo>
                  <a:lnTo>
                    <a:pt x="55" y="335"/>
                  </a:lnTo>
                  <a:lnTo>
                    <a:pt x="48" y="342"/>
                  </a:lnTo>
                  <a:lnTo>
                    <a:pt x="43" y="348"/>
                  </a:lnTo>
                  <a:lnTo>
                    <a:pt x="38" y="355"/>
                  </a:lnTo>
                  <a:lnTo>
                    <a:pt x="34" y="361"/>
                  </a:lnTo>
                  <a:lnTo>
                    <a:pt x="31" y="368"/>
                  </a:lnTo>
                  <a:lnTo>
                    <a:pt x="29" y="376"/>
                  </a:lnTo>
                  <a:lnTo>
                    <a:pt x="29" y="382"/>
                  </a:lnTo>
                  <a:lnTo>
                    <a:pt x="29" y="386"/>
                  </a:lnTo>
                  <a:lnTo>
                    <a:pt x="29" y="390"/>
                  </a:lnTo>
                  <a:lnTo>
                    <a:pt x="31" y="398"/>
                  </a:lnTo>
                  <a:lnTo>
                    <a:pt x="34" y="406"/>
                  </a:lnTo>
                  <a:lnTo>
                    <a:pt x="39" y="413"/>
                  </a:lnTo>
                  <a:lnTo>
                    <a:pt x="44" y="419"/>
                  </a:lnTo>
                  <a:lnTo>
                    <a:pt x="51" y="426"/>
                  </a:lnTo>
                  <a:lnTo>
                    <a:pt x="58" y="432"/>
                  </a:lnTo>
                  <a:lnTo>
                    <a:pt x="67" y="438"/>
                  </a:lnTo>
                  <a:lnTo>
                    <a:pt x="76" y="443"/>
                  </a:lnTo>
                  <a:lnTo>
                    <a:pt x="85" y="447"/>
                  </a:lnTo>
                  <a:lnTo>
                    <a:pt x="97" y="451"/>
                  </a:lnTo>
                  <a:lnTo>
                    <a:pt x="107" y="453"/>
                  </a:lnTo>
                  <a:lnTo>
                    <a:pt x="119" y="456"/>
                  </a:lnTo>
                  <a:lnTo>
                    <a:pt x="132" y="459"/>
                  </a:lnTo>
                  <a:lnTo>
                    <a:pt x="144" y="460"/>
                  </a:lnTo>
                  <a:lnTo>
                    <a:pt x="158" y="460"/>
                  </a:lnTo>
                  <a:lnTo>
                    <a:pt x="165" y="460"/>
                  </a:lnTo>
                  <a:lnTo>
                    <a:pt x="173" y="460"/>
                  </a:lnTo>
                  <a:lnTo>
                    <a:pt x="171" y="460"/>
                  </a:lnTo>
                  <a:lnTo>
                    <a:pt x="181" y="468"/>
                  </a:lnTo>
                  <a:lnTo>
                    <a:pt x="189" y="474"/>
                  </a:lnTo>
                  <a:lnTo>
                    <a:pt x="199" y="482"/>
                  </a:lnTo>
                  <a:lnTo>
                    <a:pt x="208" y="489"/>
                  </a:lnTo>
                  <a:lnTo>
                    <a:pt x="220" y="494"/>
                  </a:lnTo>
                  <a:lnTo>
                    <a:pt x="232" y="501"/>
                  </a:lnTo>
                  <a:lnTo>
                    <a:pt x="244" y="506"/>
                  </a:lnTo>
                  <a:lnTo>
                    <a:pt x="255" y="510"/>
                  </a:lnTo>
                  <a:lnTo>
                    <a:pt x="268" y="515"/>
                  </a:lnTo>
                  <a:lnTo>
                    <a:pt x="283" y="518"/>
                  </a:lnTo>
                  <a:lnTo>
                    <a:pt x="296" y="522"/>
                  </a:lnTo>
                  <a:lnTo>
                    <a:pt x="310" y="524"/>
                  </a:lnTo>
                  <a:lnTo>
                    <a:pt x="325" y="526"/>
                  </a:lnTo>
                  <a:lnTo>
                    <a:pt x="340" y="528"/>
                  </a:lnTo>
                  <a:lnTo>
                    <a:pt x="355" y="528"/>
                  </a:lnTo>
                  <a:lnTo>
                    <a:pt x="371" y="528"/>
                  </a:lnTo>
                  <a:lnTo>
                    <a:pt x="386" y="528"/>
                  </a:lnTo>
                  <a:lnTo>
                    <a:pt x="402" y="528"/>
                  </a:lnTo>
                  <a:lnTo>
                    <a:pt x="416" y="526"/>
                  </a:lnTo>
                  <a:lnTo>
                    <a:pt x="432" y="524"/>
                  </a:lnTo>
                  <a:lnTo>
                    <a:pt x="447" y="522"/>
                  </a:lnTo>
                  <a:lnTo>
                    <a:pt x="461" y="518"/>
                  </a:lnTo>
                  <a:lnTo>
                    <a:pt x="474" y="514"/>
                  </a:lnTo>
                  <a:lnTo>
                    <a:pt x="488" y="510"/>
                  </a:lnTo>
                  <a:lnTo>
                    <a:pt x="495" y="515"/>
                  </a:lnTo>
                  <a:lnTo>
                    <a:pt x="503" y="522"/>
                  </a:lnTo>
                  <a:lnTo>
                    <a:pt x="511" y="527"/>
                  </a:lnTo>
                  <a:lnTo>
                    <a:pt x="520" y="532"/>
                  </a:lnTo>
                  <a:lnTo>
                    <a:pt x="529" y="536"/>
                  </a:lnTo>
                  <a:lnTo>
                    <a:pt x="540" y="541"/>
                  </a:lnTo>
                  <a:lnTo>
                    <a:pt x="549" y="545"/>
                  </a:lnTo>
                  <a:lnTo>
                    <a:pt x="559" y="548"/>
                  </a:lnTo>
                  <a:lnTo>
                    <a:pt x="571" y="552"/>
                  </a:lnTo>
                  <a:lnTo>
                    <a:pt x="581" y="554"/>
                  </a:lnTo>
                  <a:lnTo>
                    <a:pt x="593" y="557"/>
                  </a:lnTo>
                  <a:lnTo>
                    <a:pt x="605" y="558"/>
                  </a:lnTo>
                  <a:lnTo>
                    <a:pt x="617" y="561"/>
                  </a:lnTo>
                  <a:lnTo>
                    <a:pt x="630" y="561"/>
                  </a:lnTo>
                  <a:lnTo>
                    <a:pt x="642" y="562"/>
                  </a:lnTo>
                  <a:lnTo>
                    <a:pt x="654" y="562"/>
                  </a:lnTo>
                  <a:lnTo>
                    <a:pt x="671" y="562"/>
                  </a:lnTo>
                  <a:lnTo>
                    <a:pt x="686" y="561"/>
                  </a:lnTo>
                  <a:lnTo>
                    <a:pt x="702" y="558"/>
                  </a:lnTo>
                  <a:lnTo>
                    <a:pt x="718" y="556"/>
                  </a:lnTo>
                  <a:lnTo>
                    <a:pt x="732" y="553"/>
                  </a:lnTo>
                  <a:lnTo>
                    <a:pt x="747" y="549"/>
                  </a:lnTo>
                  <a:lnTo>
                    <a:pt x="760" y="544"/>
                  </a:lnTo>
                  <a:lnTo>
                    <a:pt x="773" y="539"/>
                  </a:lnTo>
                  <a:lnTo>
                    <a:pt x="786" y="533"/>
                  </a:lnTo>
                  <a:lnTo>
                    <a:pt x="796" y="527"/>
                  </a:lnTo>
                  <a:lnTo>
                    <a:pt x="808" y="519"/>
                  </a:lnTo>
                  <a:lnTo>
                    <a:pt x="817" y="512"/>
                  </a:lnTo>
                  <a:lnTo>
                    <a:pt x="826" y="505"/>
                  </a:lnTo>
                  <a:lnTo>
                    <a:pt x="833" y="495"/>
                  </a:lnTo>
                  <a:lnTo>
                    <a:pt x="840" y="486"/>
                  </a:lnTo>
                  <a:lnTo>
                    <a:pt x="846" y="477"/>
                  </a:lnTo>
                  <a:lnTo>
                    <a:pt x="846" y="478"/>
                  </a:lnTo>
                  <a:lnTo>
                    <a:pt x="857" y="482"/>
                  </a:lnTo>
                  <a:lnTo>
                    <a:pt x="867" y="485"/>
                  </a:lnTo>
                  <a:lnTo>
                    <a:pt x="877" y="487"/>
                  </a:lnTo>
                  <a:lnTo>
                    <a:pt x="889" y="490"/>
                  </a:lnTo>
                  <a:lnTo>
                    <a:pt x="901" y="491"/>
                  </a:lnTo>
                  <a:lnTo>
                    <a:pt x="913" y="493"/>
                  </a:lnTo>
                  <a:lnTo>
                    <a:pt x="925" y="493"/>
                  </a:lnTo>
                  <a:lnTo>
                    <a:pt x="936" y="494"/>
                  </a:lnTo>
                  <a:lnTo>
                    <a:pt x="953" y="493"/>
                  </a:lnTo>
                  <a:lnTo>
                    <a:pt x="970" y="491"/>
                  </a:lnTo>
                  <a:lnTo>
                    <a:pt x="988" y="489"/>
                  </a:lnTo>
                  <a:lnTo>
                    <a:pt x="1003" y="486"/>
                  </a:lnTo>
                  <a:lnTo>
                    <a:pt x="1018" y="481"/>
                  </a:lnTo>
                  <a:lnTo>
                    <a:pt x="1032" y="476"/>
                  </a:lnTo>
                  <a:lnTo>
                    <a:pt x="1045" y="470"/>
                  </a:lnTo>
                  <a:lnTo>
                    <a:pt x="1057" y="464"/>
                  </a:lnTo>
                  <a:lnTo>
                    <a:pt x="1067" y="457"/>
                  </a:lnTo>
                  <a:lnTo>
                    <a:pt x="1078" y="449"/>
                  </a:lnTo>
                  <a:lnTo>
                    <a:pt x="1082" y="444"/>
                  </a:lnTo>
                  <a:lnTo>
                    <a:pt x="1087" y="440"/>
                  </a:lnTo>
                  <a:lnTo>
                    <a:pt x="1090" y="436"/>
                  </a:lnTo>
                  <a:lnTo>
                    <a:pt x="1094" y="431"/>
                  </a:lnTo>
                  <a:lnTo>
                    <a:pt x="1096" y="427"/>
                  </a:lnTo>
                  <a:lnTo>
                    <a:pt x="1100" y="422"/>
                  </a:lnTo>
                  <a:lnTo>
                    <a:pt x="1101" y="418"/>
                  </a:lnTo>
                  <a:lnTo>
                    <a:pt x="1104" y="413"/>
                  </a:lnTo>
                  <a:lnTo>
                    <a:pt x="1105" y="407"/>
                  </a:lnTo>
                  <a:lnTo>
                    <a:pt x="1107" y="402"/>
                  </a:lnTo>
                  <a:lnTo>
                    <a:pt x="1107" y="397"/>
                  </a:lnTo>
                  <a:lnTo>
                    <a:pt x="1108" y="392"/>
                  </a:lnTo>
                  <a:lnTo>
                    <a:pt x="1107" y="392"/>
                  </a:lnTo>
                  <a:lnTo>
                    <a:pt x="1125" y="390"/>
                  </a:lnTo>
                  <a:lnTo>
                    <a:pt x="1143" y="386"/>
                  </a:lnTo>
                  <a:lnTo>
                    <a:pt x="1160" y="382"/>
                  </a:lnTo>
                  <a:lnTo>
                    <a:pt x="1176" y="378"/>
                  </a:lnTo>
                  <a:lnTo>
                    <a:pt x="1191" y="372"/>
                  </a:lnTo>
                  <a:lnTo>
                    <a:pt x="1205" y="367"/>
                  </a:lnTo>
                  <a:lnTo>
                    <a:pt x="1218" y="359"/>
                  </a:lnTo>
                  <a:lnTo>
                    <a:pt x="1230" y="352"/>
                  </a:lnTo>
                  <a:lnTo>
                    <a:pt x="1242" y="343"/>
                  </a:lnTo>
                  <a:lnTo>
                    <a:pt x="1251" y="335"/>
                  </a:lnTo>
                  <a:lnTo>
                    <a:pt x="1256" y="330"/>
                  </a:lnTo>
                  <a:lnTo>
                    <a:pt x="1260" y="325"/>
                  </a:lnTo>
                  <a:lnTo>
                    <a:pt x="1263" y="321"/>
                  </a:lnTo>
                  <a:lnTo>
                    <a:pt x="1267" y="315"/>
                  </a:lnTo>
                  <a:lnTo>
                    <a:pt x="1269" y="310"/>
                  </a:lnTo>
                  <a:lnTo>
                    <a:pt x="1272" y="305"/>
                  </a:lnTo>
                  <a:lnTo>
                    <a:pt x="1274" y="300"/>
                  </a:lnTo>
                  <a:lnTo>
                    <a:pt x="1276" y="294"/>
                  </a:lnTo>
                  <a:lnTo>
                    <a:pt x="1277" y="289"/>
                  </a:lnTo>
                  <a:lnTo>
                    <a:pt x="1278" y="284"/>
                  </a:lnTo>
                  <a:lnTo>
                    <a:pt x="1280" y="279"/>
                  </a:lnTo>
                  <a:lnTo>
                    <a:pt x="1280" y="273"/>
                  </a:lnTo>
                  <a:lnTo>
                    <a:pt x="1280" y="268"/>
                  </a:lnTo>
                  <a:lnTo>
                    <a:pt x="1278" y="263"/>
                  </a:lnTo>
                  <a:lnTo>
                    <a:pt x="1278" y="258"/>
                  </a:lnTo>
                  <a:lnTo>
                    <a:pt x="1277" y="254"/>
                  </a:lnTo>
                  <a:lnTo>
                    <a:pt x="1276" y="248"/>
                  </a:lnTo>
                  <a:lnTo>
                    <a:pt x="1273" y="243"/>
                  </a:lnTo>
                  <a:lnTo>
                    <a:pt x="1269" y="234"/>
                  </a:lnTo>
                  <a:lnTo>
                    <a:pt x="1263" y="225"/>
                  </a:lnTo>
                  <a:lnTo>
                    <a:pt x="1256" y="217"/>
                  </a:lnTo>
                  <a:lnTo>
                    <a:pt x="1247" y="208"/>
                  </a:lnTo>
                  <a:lnTo>
                    <a:pt x="1238" y="200"/>
                  </a:lnTo>
                  <a:lnTo>
                    <a:pt x="1240" y="196"/>
                  </a:lnTo>
                  <a:lnTo>
                    <a:pt x="1243" y="190"/>
                  </a:lnTo>
                  <a:lnTo>
                    <a:pt x="1246" y="187"/>
                  </a:lnTo>
                  <a:lnTo>
                    <a:pt x="1247" y="181"/>
                  </a:lnTo>
                  <a:lnTo>
                    <a:pt x="1248" y="176"/>
                  </a:lnTo>
                  <a:lnTo>
                    <a:pt x="1249" y="172"/>
                  </a:lnTo>
                  <a:lnTo>
                    <a:pt x="1249" y="167"/>
                  </a:lnTo>
                  <a:lnTo>
                    <a:pt x="1251" y="163"/>
                  </a:lnTo>
                  <a:lnTo>
                    <a:pt x="1249" y="155"/>
                  </a:lnTo>
                  <a:lnTo>
                    <a:pt x="1248" y="147"/>
                  </a:lnTo>
                  <a:lnTo>
                    <a:pt x="1246" y="139"/>
                  </a:lnTo>
                  <a:lnTo>
                    <a:pt x="1242" y="131"/>
                  </a:lnTo>
                  <a:lnTo>
                    <a:pt x="1238" y="125"/>
                  </a:lnTo>
                  <a:lnTo>
                    <a:pt x="1231" y="118"/>
                  </a:lnTo>
                  <a:lnTo>
                    <a:pt x="1225" y="112"/>
                  </a:lnTo>
                  <a:lnTo>
                    <a:pt x="1218" y="105"/>
                  </a:lnTo>
                  <a:lnTo>
                    <a:pt x="1210" y="99"/>
                  </a:lnTo>
                  <a:lnTo>
                    <a:pt x="1201" y="93"/>
                  </a:lnTo>
                  <a:lnTo>
                    <a:pt x="1192" y="88"/>
                  </a:lnTo>
                  <a:lnTo>
                    <a:pt x="1181" y="84"/>
                  </a:lnTo>
                  <a:lnTo>
                    <a:pt x="1170" y="80"/>
                  </a:lnTo>
                  <a:lnTo>
                    <a:pt x="1159" y="76"/>
                  </a:lnTo>
                  <a:lnTo>
                    <a:pt x="1146" y="74"/>
                  </a:lnTo>
                  <a:lnTo>
                    <a:pt x="1134" y="71"/>
                  </a:lnTo>
                  <a:lnTo>
                    <a:pt x="1132" y="63"/>
                  </a:lnTo>
                  <a:lnTo>
                    <a:pt x="1128" y="56"/>
                  </a:lnTo>
                  <a:lnTo>
                    <a:pt x="1122" y="49"/>
                  </a:lnTo>
                  <a:lnTo>
                    <a:pt x="1117" y="42"/>
                  </a:lnTo>
                  <a:lnTo>
                    <a:pt x="1111" y="37"/>
                  </a:lnTo>
                  <a:lnTo>
                    <a:pt x="1103" y="30"/>
                  </a:lnTo>
                  <a:lnTo>
                    <a:pt x="1094" y="25"/>
                  </a:lnTo>
                  <a:lnTo>
                    <a:pt x="1086" y="20"/>
                  </a:lnTo>
                  <a:lnTo>
                    <a:pt x="1075" y="16"/>
                  </a:lnTo>
                  <a:lnTo>
                    <a:pt x="1065" y="12"/>
                  </a:lnTo>
                  <a:lnTo>
                    <a:pt x="1054" y="8"/>
                  </a:lnTo>
                  <a:lnTo>
                    <a:pt x="1043" y="5"/>
                  </a:lnTo>
                  <a:lnTo>
                    <a:pt x="1031" y="3"/>
                  </a:lnTo>
                  <a:lnTo>
                    <a:pt x="1019" y="1"/>
                  </a:lnTo>
                  <a:lnTo>
                    <a:pt x="1006" y="0"/>
                  </a:lnTo>
                  <a:lnTo>
                    <a:pt x="993" y="0"/>
                  </a:lnTo>
                  <a:lnTo>
                    <a:pt x="977" y="0"/>
                  </a:lnTo>
                  <a:lnTo>
                    <a:pt x="961" y="3"/>
                  </a:lnTo>
                  <a:lnTo>
                    <a:pt x="947" y="5"/>
                  </a:lnTo>
                  <a:lnTo>
                    <a:pt x="932" y="8"/>
                  </a:lnTo>
                  <a:lnTo>
                    <a:pt x="919" y="12"/>
                  </a:lnTo>
                  <a:lnTo>
                    <a:pt x="906" y="17"/>
                  </a:lnTo>
                  <a:lnTo>
                    <a:pt x="895" y="24"/>
                  </a:lnTo>
                  <a:lnTo>
                    <a:pt x="883" y="30"/>
                  </a:lnTo>
                  <a:lnTo>
                    <a:pt x="884" y="30"/>
                  </a:lnTo>
                  <a:lnTo>
                    <a:pt x="874" y="24"/>
                  </a:lnTo>
                  <a:lnTo>
                    <a:pt x="863" y="18"/>
                  </a:lnTo>
                  <a:lnTo>
                    <a:pt x="851" y="13"/>
                  </a:lnTo>
                  <a:lnTo>
                    <a:pt x="838" y="8"/>
                  </a:lnTo>
                  <a:lnTo>
                    <a:pt x="825" y="5"/>
                  </a:lnTo>
                  <a:lnTo>
                    <a:pt x="811" y="3"/>
                  </a:lnTo>
                  <a:lnTo>
                    <a:pt x="796" y="0"/>
                  </a:lnTo>
                  <a:lnTo>
                    <a:pt x="781" y="0"/>
                  </a:lnTo>
                  <a:lnTo>
                    <a:pt x="771" y="0"/>
                  </a:lnTo>
                  <a:lnTo>
                    <a:pt x="762" y="1"/>
                  </a:lnTo>
                  <a:lnTo>
                    <a:pt x="754" y="1"/>
                  </a:lnTo>
                  <a:lnTo>
                    <a:pt x="745" y="3"/>
                  </a:lnTo>
                  <a:lnTo>
                    <a:pt x="736" y="5"/>
                  </a:lnTo>
                  <a:lnTo>
                    <a:pt x="728" y="7"/>
                  </a:lnTo>
                  <a:lnTo>
                    <a:pt x="712" y="12"/>
                  </a:lnTo>
                  <a:lnTo>
                    <a:pt x="706" y="14"/>
                  </a:lnTo>
                  <a:lnTo>
                    <a:pt x="698" y="18"/>
                  </a:lnTo>
                  <a:lnTo>
                    <a:pt x="691" y="21"/>
                  </a:lnTo>
                  <a:lnTo>
                    <a:pt x="685" y="25"/>
                  </a:lnTo>
                  <a:lnTo>
                    <a:pt x="680" y="29"/>
                  </a:lnTo>
                  <a:lnTo>
                    <a:pt x="674" y="34"/>
                  </a:lnTo>
                  <a:lnTo>
                    <a:pt x="669" y="38"/>
                  </a:lnTo>
                  <a:lnTo>
                    <a:pt x="665" y="43"/>
                  </a:lnTo>
                  <a:lnTo>
                    <a:pt x="665" y="45"/>
                  </a:lnTo>
                  <a:lnTo>
                    <a:pt x="654" y="38"/>
                  </a:lnTo>
                  <a:lnTo>
                    <a:pt x="642" y="33"/>
                  </a:lnTo>
                  <a:lnTo>
                    <a:pt x="629" y="28"/>
                  </a:lnTo>
                  <a:lnTo>
                    <a:pt x="614" y="24"/>
                  </a:lnTo>
                  <a:lnTo>
                    <a:pt x="600" y="21"/>
                  </a:lnTo>
                  <a:lnTo>
                    <a:pt x="585" y="18"/>
                  </a:lnTo>
                  <a:lnTo>
                    <a:pt x="570" y="17"/>
                  </a:lnTo>
                  <a:lnTo>
                    <a:pt x="555" y="17"/>
                  </a:lnTo>
                  <a:lnTo>
                    <a:pt x="543" y="17"/>
                  </a:lnTo>
                  <a:lnTo>
                    <a:pt x="533" y="18"/>
                  </a:lnTo>
                  <a:lnTo>
                    <a:pt x="523" y="20"/>
                  </a:lnTo>
                  <a:lnTo>
                    <a:pt x="512" y="21"/>
                  </a:lnTo>
                  <a:lnTo>
                    <a:pt x="502" y="22"/>
                  </a:lnTo>
                  <a:lnTo>
                    <a:pt x="492" y="25"/>
                  </a:lnTo>
                  <a:lnTo>
                    <a:pt x="483" y="28"/>
                  </a:lnTo>
                  <a:lnTo>
                    <a:pt x="473" y="30"/>
                  </a:lnTo>
                  <a:lnTo>
                    <a:pt x="465" y="34"/>
                  </a:lnTo>
                  <a:lnTo>
                    <a:pt x="456" y="38"/>
                  </a:lnTo>
                  <a:lnTo>
                    <a:pt x="448" y="42"/>
                  </a:lnTo>
                  <a:lnTo>
                    <a:pt x="440" y="46"/>
                  </a:lnTo>
                  <a:lnTo>
                    <a:pt x="433" y="51"/>
                  </a:lnTo>
                  <a:lnTo>
                    <a:pt x="427" y="56"/>
                  </a:lnTo>
                  <a:lnTo>
                    <a:pt x="420" y="62"/>
                  </a:lnTo>
                  <a:lnTo>
                    <a:pt x="415" y="67"/>
                  </a:lnTo>
                  <a:lnTo>
                    <a:pt x="415" y="68"/>
                  </a:lnTo>
                  <a:lnTo>
                    <a:pt x="403" y="64"/>
                  </a:lnTo>
                  <a:lnTo>
                    <a:pt x="392" y="60"/>
                  </a:lnTo>
                  <a:lnTo>
                    <a:pt x="378" y="58"/>
                  </a:lnTo>
                  <a:lnTo>
                    <a:pt x="367" y="55"/>
                  </a:lnTo>
                  <a:lnTo>
                    <a:pt x="354" y="54"/>
                  </a:lnTo>
                  <a:lnTo>
                    <a:pt x="340" y="53"/>
                  </a:lnTo>
                  <a:lnTo>
                    <a:pt x="327" y="51"/>
                  </a:lnTo>
                  <a:lnTo>
                    <a:pt x="314" y="51"/>
                  </a:lnTo>
                  <a:lnTo>
                    <a:pt x="293" y="53"/>
                  </a:lnTo>
                  <a:lnTo>
                    <a:pt x="274" y="54"/>
                  </a:lnTo>
                  <a:lnTo>
                    <a:pt x="254" y="56"/>
                  </a:lnTo>
                  <a:lnTo>
                    <a:pt x="236" y="60"/>
                  </a:lnTo>
                  <a:lnTo>
                    <a:pt x="219" y="66"/>
                  </a:lnTo>
                  <a:lnTo>
                    <a:pt x="202" y="72"/>
                  </a:lnTo>
                  <a:lnTo>
                    <a:pt x="187" y="79"/>
                  </a:lnTo>
                  <a:lnTo>
                    <a:pt x="173" y="87"/>
                  </a:lnTo>
                  <a:lnTo>
                    <a:pt x="166" y="91"/>
                  </a:lnTo>
                  <a:lnTo>
                    <a:pt x="160" y="95"/>
                  </a:lnTo>
                  <a:lnTo>
                    <a:pt x="153" y="100"/>
                  </a:lnTo>
                  <a:lnTo>
                    <a:pt x="148" y="104"/>
                  </a:lnTo>
                  <a:lnTo>
                    <a:pt x="143" y="109"/>
                  </a:lnTo>
                  <a:lnTo>
                    <a:pt x="137" y="114"/>
                  </a:lnTo>
                  <a:lnTo>
                    <a:pt x="134" y="120"/>
                  </a:lnTo>
                  <a:lnTo>
                    <a:pt x="130" y="125"/>
                  </a:lnTo>
                  <a:lnTo>
                    <a:pt x="126" y="130"/>
                  </a:lnTo>
                  <a:lnTo>
                    <a:pt x="123" y="135"/>
                  </a:lnTo>
                  <a:lnTo>
                    <a:pt x="120" y="142"/>
                  </a:lnTo>
                  <a:lnTo>
                    <a:pt x="118" y="147"/>
                  </a:lnTo>
                  <a:lnTo>
                    <a:pt x="116" y="152"/>
                  </a:lnTo>
                  <a:lnTo>
                    <a:pt x="115" y="159"/>
                  </a:lnTo>
                  <a:lnTo>
                    <a:pt x="114" y="166"/>
                  </a:lnTo>
                  <a:lnTo>
                    <a:pt x="114" y="171"/>
                  </a:lnTo>
                  <a:lnTo>
                    <a:pt x="114" y="179"/>
                  </a:lnTo>
                  <a:lnTo>
                    <a:pt x="115" y="188"/>
                  </a:lnTo>
                  <a:lnTo>
                    <a:pt x="116" y="187"/>
                  </a:lnTo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en-US" dirty="0" smtClean="0"/>
                <a:t>   PDN / IP Services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45214" y="5361141"/>
              <a:ext cx="3877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/>
                <a:t>SGi</a:t>
              </a:r>
              <a:endParaRPr lang="en-US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PDN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PDN Connection is an association between an UE and a PDN, represented by one IPv4 address and/or one /64 IPv6 prefix</a:t>
            </a:r>
          </a:p>
          <a:p>
            <a:r>
              <a:rPr lang="en-US" dirty="0" smtClean="0"/>
              <a:t>A PDN is identified by an APN</a:t>
            </a:r>
          </a:p>
          <a:p>
            <a:r>
              <a:rPr lang="en-US" dirty="0" smtClean="0"/>
              <a:t>Each PDN is accessed via a PDN-GW</a:t>
            </a:r>
          </a:p>
          <a:p>
            <a:r>
              <a:rPr lang="en-US" dirty="0" smtClean="0"/>
              <a:t>A PDN is responsible for the IP address/prefix management for the UE.</a:t>
            </a:r>
          </a:p>
          <a:p>
            <a:r>
              <a:rPr lang="en-US" dirty="0" smtClean="0"/>
              <a:t>On an UE a PDN Connection is equivalent (or visible to an IP stack) as a virtual network interface.</a:t>
            </a:r>
          </a:p>
          <a:p>
            <a:r>
              <a:rPr lang="en-US" dirty="0" smtClean="0"/>
              <a:t>Pre-Release-8 “equivalent” for a PDN Connection is the PDP Context (used in GPRS).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 Bearer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logical concept of a bearer has been defined as an aggregate of one or more IP flows related to one or more services.</a:t>
            </a:r>
          </a:p>
          <a:p>
            <a:r>
              <a:rPr lang="en-US" dirty="0" smtClean="0"/>
              <a:t>The EPS bearer is between the UE and the PDN-GW, and used to transport IP (v4 and/or v6) packets </a:t>
            </a:r>
          </a:p>
          <a:p>
            <a:r>
              <a:rPr lang="en-US" dirty="0" smtClean="0"/>
              <a:t>The UE performs the binding of the UL IP flows and the PDN-GW performs the binding of the DL IP flows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Point Name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UEs</a:t>
            </a:r>
            <a:r>
              <a:rPr lang="en-US" dirty="0" smtClean="0"/>
              <a:t> </a:t>
            </a:r>
            <a:r>
              <a:rPr lang="en-US" dirty="0"/>
              <a:t>and network use </a:t>
            </a:r>
            <a:r>
              <a:rPr lang="en-US" dirty="0" err="1"/>
              <a:t>APNs</a:t>
            </a:r>
            <a:r>
              <a:rPr lang="en-US" dirty="0"/>
              <a:t> to identify a network (e.g. internet, corporate  intra-network, etc) and to some extent the associated services in that  </a:t>
            </a:r>
            <a:r>
              <a:rPr lang="en-US" dirty="0" smtClean="0"/>
              <a:t>network.</a:t>
            </a:r>
          </a:p>
          <a:p>
            <a:r>
              <a:rPr lang="en-US" dirty="0" err="1" smtClean="0"/>
              <a:t>APNs</a:t>
            </a:r>
            <a:r>
              <a:rPr lang="en-US" dirty="0" smtClean="0"/>
              <a:t> </a:t>
            </a:r>
            <a:r>
              <a:rPr lang="en-US" dirty="0"/>
              <a:t>are piggybacked on the administration of the DNS </a:t>
            </a:r>
            <a:r>
              <a:rPr lang="en-US" dirty="0" smtClean="0"/>
              <a:t>namespace.</a:t>
            </a:r>
          </a:p>
          <a:p>
            <a:r>
              <a:rPr lang="en-US" dirty="0" smtClean="0"/>
              <a:t>During </a:t>
            </a:r>
            <a:r>
              <a:rPr lang="en-US" dirty="0"/>
              <a:t>the connection (bearer) setup, </a:t>
            </a:r>
            <a:r>
              <a:rPr lang="en-US" dirty="0" err="1"/>
              <a:t>APNs</a:t>
            </a:r>
            <a:r>
              <a:rPr lang="en-US" dirty="0"/>
              <a:t> are used (by SGSN/MME) to  discover the gateway (GGSN/PDN-GW) that provides the IP connectivity  to the network identifier by the APN.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Address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IPv4 Address Configuration.</a:t>
            </a:r>
          </a:p>
          <a:p>
            <a:pPr lvl="1"/>
            <a:r>
              <a:rPr lang="en-US" dirty="0" smtClean="0"/>
              <a:t>Two methods: DHCPv4 or within the EPS bearer setup signaling (the common way)</a:t>
            </a:r>
          </a:p>
          <a:p>
            <a:pPr lvl="1"/>
            <a:r>
              <a:rPr lang="en-US" dirty="0" smtClean="0"/>
              <a:t>DHCP is optional on both the UE and the P-GW</a:t>
            </a:r>
          </a:p>
          <a:p>
            <a:r>
              <a:rPr lang="en-US" dirty="0" smtClean="0"/>
              <a:t>IPv6 Address Configuration.</a:t>
            </a:r>
          </a:p>
          <a:p>
            <a:pPr lvl="1"/>
            <a:r>
              <a:rPr lang="en-US" dirty="0" smtClean="0"/>
              <a:t>One method: Stateless Address </a:t>
            </a:r>
            <a:r>
              <a:rPr lang="en-US" dirty="0" err="1" smtClean="0"/>
              <a:t>Autoconfiguration</a:t>
            </a:r>
            <a:r>
              <a:rPr lang="en-US" dirty="0" smtClean="0"/>
              <a:t> after the bearer setup.</a:t>
            </a:r>
          </a:p>
          <a:p>
            <a:pPr lvl="1"/>
            <a:r>
              <a:rPr lang="en-US" dirty="0" smtClean="0"/>
              <a:t>A single /64 prefix is only supported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 Bearer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5253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IPv4 only bearer.</a:t>
            </a:r>
          </a:p>
          <a:p>
            <a:pPr lvl="1"/>
            <a:r>
              <a:rPr lang="en-US" dirty="0" smtClean="0"/>
              <a:t>The bearer is configured with one IPv4 address.</a:t>
            </a:r>
          </a:p>
          <a:p>
            <a:pPr lvl="1"/>
            <a:r>
              <a:rPr lang="en-US" dirty="0" smtClean="0"/>
              <a:t>The link is “IPv4 only”.</a:t>
            </a:r>
          </a:p>
          <a:p>
            <a:r>
              <a:rPr lang="en-US" dirty="0" smtClean="0"/>
              <a:t>IPv6 only bearer.</a:t>
            </a:r>
          </a:p>
          <a:p>
            <a:pPr lvl="1"/>
            <a:r>
              <a:rPr lang="en-US" dirty="0" smtClean="0"/>
              <a:t>The bearer is configured with one /64 prefix.</a:t>
            </a:r>
          </a:p>
          <a:p>
            <a:pPr lvl="1"/>
            <a:r>
              <a:rPr lang="en-US" dirty="0" smtClean="0"/>
              <a:t>The link is “IPv6 only”.</a:t>
            </a:r>
          </a:p>
          <a:p>
            <a:r>
              <a:rPr lang="en-US" dirty="0" smtClean="0"/>
              <a:t>IPv4v6 bearer.</a:t>
            </a:r>
          </a:p>
          <a:p>
            <a:pPr lvl="1"/>
            <a:r>
              <a:rPr lang="en-US" dirty="0" smtClean="0"/>
              <a:t>The bearer is configured with both IPv4 address and one /64 prefix.</a:t>
            </a:r>
          </a:p>
          <a:p>
            <a:pPr lvl="1"/>
            <a:r>
              <a:rPr lang="en-US" dirty="0" smtClean="0"/>
              <a:t>New bearer type since Release-8.</a:t>
            </a:r>
          </a:p>
          <a:p>
            <a:pPr lvl="1"/>
            <a:r>
              <a:rPr lang="en-US" dirty="0" smtClean="0"/>
              <a:t>The link is “dual-stack”.</a:t>
            </a:r>
          </a:p>
          <a:p>
            <a:pPr lvl="1"/>
            <a:r>
              <a:rPr lang="en-US" dirty="0" smtClean="0"/>
              <a:t>V4v6 bearer type is the default in Rel-8 and beyond</a:t>
            </a:r>
          </a:p>
          <a:p>
            <a:pPr lvl="1"/>
            <a:r>
              <a:rPr lang="en-US" dirty="0" smtClean="0"/>
              <a:t>Rel 9 has also introduced the DS PDP context type for UTRAN and EDGE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PDN Connection Establishment</a:t>
            </a:r>
            <a:endParaRPr lang="en-US" dirty="0"/>
          </a:p>
        </p:txBody>
      </p:sp>
      <p:grpSp>
        <p:nvGrpSpPr>
          <p:cNvPr id="66" name="Group 65"/>
          <p:cNvGrpSpPr/>
          <p:nvPr/>
        </p:nvGrpSpPr>
        <p:grpSpPr>
          <a:xfrm>
            <a:off x="86588" y="1442847"/>
            <a:ext cx="5247725" cy="4901191"/>
            <a:chOff x="1800631" y="1556279"/>
            <a:chExt cx="5247725" cy="4901191"/>
          </a:xfrm>
        </p:grpSpPr>
        <p:cxnSp>
          <p:nvCxnSpPr>
            <p:cNvPr id="6" name="Straight Connector 5"/>
            <p:cNvCxnSpPr/>
            <p:nvPr/>
          </p:nvCxnSpPr>
          <p:spPr>
            <a:xfrm rot="5400000">
              <a:off x="-187125" y="4144581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696208" y="4144581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614801" y="4144580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2525407" y="4144579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3436013" y="4144581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4362594" y="4144581"/>
              <a:ext cx="4624190" cy="1588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944905" y="1556281"/>
              <a:ext cx="3585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UE</a:t>
              </a:r>
              <a:endParaRPr lang="en-US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78055" y="1594600"/>
              <a:ext cx="6828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/>
                <a:t>eNodeB</a:t>
              </a:r>
              <a:endParaRPr lang="en-US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66216" y="1556279"/>
              <a:ext cx="5229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MME</a:t>
              </a:r>
              <a:endParaRPr lang="en-US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5233" y="1556279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SGW</a:t>
              </a:r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10145" y="1594600"/>
              <a:ext cx="677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PDN-GE</a:t>
              </a:r>
              <a:endParaRPr lang="en-US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99433" y="1594600"/>
              <a:ext cx="7489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HSS/AAA</a:t>
              </a:r>
              <a:endParaRPr lang="en-US" sz="1200" dirty="0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10800000" flipV="1">
              <a:off x="4838296" y="3725449"/>
              <a:ext cx="880158" cy="1"/>
            </a:xfrm>
            <a:prstGeom prst="line">
              <a:avLst/>
            </a:prstGeom>
            <a:ln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V="1">
              <a:off x="2125765" y="2191909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3029971" y="2344310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V="1">
              <a:off x="3956552" y="3262193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V="1">
              <a:off x="4836708" y="3414594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V="1">
              <a:off x="3954964" y="5562502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0800000" flipV="1">
              <a:off x="3958138" y="3877851"/>
              <a:ext cx="880158" cy="1"/>
            </a:xfrm>
            <a:prstGeom prst="line">
              <a:avLst/>
            </a:prstGeom>
            <a:ln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0800000" flipV="1">
              <a:off x="3025074" y="4030250"/>
              <a:ext cx="880158" cy="1"/>
            </a:xfrm>
            <a:prstGeom prst="line">
              <a:avLst/>
            </a:prstGeom>
            <a:ln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0800000" flipV="1">
              <a:off x="3943667" y="5858029"/>
              <a:ext cx="880158" cy="1"/>
            </a:xfrm>
            <a:prstGeom prst="line">
              <a:avLst/>
            </a:prstGeom>
            <a:ln>
              <a:tailEnd type="triangle" w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3007509" y="4651964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V="1">
              <a:off x="2124176" y="4804363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3025073" y="4956762"/>
              <a:ext cx="881744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>
              <a:off x="2125766" y="6153557"/>
              <a:ext cx="3592689" cy="1588"/>
            </a:xfrm>
            <a:prstGeom prst="line">
              <a:avLst/>
            </a:prstGeom>
            <a:ln w="60325" cmpd="tri">
              <a:tailEnd type="arrow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2125765" y="5227041"/>
              <a:ext cx="3621549" cy="1"/>
            </a:xfrm>
            <a:prstGeom prst="straightConnector1">
              <a:avLst/>
            </a:prstGeom>
            <a:ln w="60325" cmpd="tri">
              <a:tailEnd type="arrow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Left-Right Arrow 44"/>
            <p:cNvSpPr/>
            <p:nvPr/>
          </p:nvSpPr>
          <p:spPr>
            <a:xfrm>
              <a:off x="2116187" y="2623219"/>
              <a:ext cx="4549719" cy="362180"/>
            </a:xfrm>
            <a:prstGeom prst="leftRightArrow">
              <a:avLst>
                <a:gd name="adj1" fmla="val 84940"/>
                <a:gd name="adj2" fmla="val 22338"/>
              </a:avLst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200" dirty="0" smtClean="0"/>
                <a:t>Authentication and Authorization</a:t>
              </a:r>
              <a:endParaRPr lang="en-US" sz="1200" dirty="0"/>
            </a:p>
          </p:txBody>
        </p:sp>
        <p:sp>
          <p:nvSpPr>
            <p:cNvPr id="46" name="Left-Right Arrow 45"/>
            <p:cNvSpPr/>
            <p:nvPr/>
          </p:nvSpPr>
          <p:spPr>
            <a:xfrm>
              <a:off x="2117777" y="4162632"/>
              <a:ext cx="899307" cy="362180"/>
            </a:xfrm>
            <a:prstGeom prst="leftRightArrow">
              <a:avLst>
                <a:gd name="adj1" fmla="val 84940"/>
                <a:gd name="adj2" fmla="val 22338"/>
              </a:avLst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200" dirty="0" smtClean="0"/>
                <a:t>RB Setup</a:t>
              </a:r>
              <a:endParaRPr lang="en-US" sz="12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017084" y="2068798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1)</a:t>
              </a:r>
              <a:endParaRPr lang="en-US" sz="10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58137" y="2221200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1)</a:t>
              </a:r>
              <a:endParaRPr lang="en-US" sz="10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675483" y="2675282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2)</a:t>
              </a:r>
              <a:endParaRPr lang="en-US" sz="10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838296" y="3139082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3)</a:t>
              </a:r>
              <a:endParaRPr lang="en-US" sz="10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748902" y="3291484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3)</a:t>
              </a:r>
              <a:endParaRPr lang="en-US" sz="10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535277" y="3602340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4)</a:t>
              </a:r>
              <a:endParaRPr lang="en-US" sz="10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17372" y="3907141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5)</a:t>
              </a:r>
              <a:endParaRPr lang="en-US" sz="10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639143" y="3754740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4)</a:t>
              </a:r>
              <a:endParaRPr lang="en-US" sz="10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800631" y="4230669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6)</a:t>
              </a:r>
              <a:endParaRPr lang="en-US" sz="10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943666" y="4524812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7)</a:t>
              </a:r>
              <a:endParaRPr lang="en-US" sz="10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05920" y="4675926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8)</a:t>
              </a:r>
              <a:endParaRPr lang="en-US" sz="10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926102" y="4833652"/>
              <a:ext cx="28854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9)</a:t>
              </a:r>
              <a:endParaRPr lang="en-US" sz="10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748902" y="5103931"/>
              <a:ext cx="3535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10)</a:t>
              </a:r>
              <a:endParaRPr lang="en-US" sz="10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838296" y="5439391"/>
              <a:ext cx="3535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11)</a:t>
              </a:r>
              <a:endParaRPr lang="en-US" sz="10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623167" y="5734920"/>
              <a:ext cx="3535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12)</a:t>
              </a:r>
              <a:endParaRPr lang="en-US" sz="10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800631" y="6032035"/>
              <a:ext cx="3535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13)</a:t>
              </a:r>
              <a:endParaRPr lang="en-US" sz="1000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93875" y="5087957"/>
              <a:ext cx="67323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UL Data</a:t>
              </a:r>
              <a:endParaRPr lang="en-US" sz="12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109851" y="6013340"/>
              <a:ext cx="67323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DL Data</a:t>
              </a:r>
              <a:endParaRPr lang="en-US" sz="1200" dirty="0"/>
            </a:p>
          </p:txBody>
        </p:sp>
      </p:grpSp>
      <p:sp>
        <p:nvSpPr>
          <p:cNvPr id="67" name="Content Placeholder 2"/>
          <p:cNvSpPr>
            <a:spLocks noGrp="1"/>
          </p:cNvSpPr>
          <p:nvPr>
            <p:ph idx="1"/>
          </p:nvPr>
        </p:nvSpPr>
        <p:spPr>
          <a:xfrm>
            <a:off x="5341516" y="1645968"/>
            <a:ext cx="3436812" cy="4525963"/>
          </a:xfrm>
          <a:ln>
            <a:solidFill>
              <a:srgbClr val="000000"/>
            </a:solidFill>
          </a:ln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/>
              <a:t>Attach request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Auth/AuthZ phase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Create Session Request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Create Session Response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Initial context setup request/Attach accept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Radio bearer reconfig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Initial context setup response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Direct transfer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Attach complete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UE starts sending UL data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Modify bearer request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Modify </a:t>
            </a:r>
            <a:r>
              <a:rPr lang="en-US" sz="2000" dirty="0">
                <a:ln>
                  <a:solidFill>
                    <a:schemeClr val="tx1"/>
                  </a:solidFill>
                </a:ln>
              </a:rPr>
              <a:t>bearer</a:t>
            </a:r>
            <a:r>
              <a:rPr lang="en-US" sz="2000" dirty="0"/>
              <a:t> response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DL data transmission starts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1060</Words>
  <Application>Microsoft Macintosh PowerPoint</Application>
  <PresentationFormat>On-screen Show (4:3)</PresentationFormat>
  <Paragraphs>160</Paragraphs>
  <Slides>16</Slides>
  <Notes>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Office Theme</vt:lpstr>
      <vt:lpstr>Clip</vt:lpstr>
      <vt:lpstr>VISIO</vt:lpstr>
      <vt:lpstr>IPv6 in 3GPP Evolved Packet System I-D: draft-korhonen-v6ops-3gpp-eps</vt:lpstr>
      <vt:lpstr>Some Common Terminology..</vt:lpstr>
      <vt:lpstr>Basic Evolved Packet System Architecture</vt:lpstr>
      <vt:lpstr>PDN Connection</vt:lpstr>
      <vt:lpstr>EPS Bearer Model</vt:lpstr>
      <vt:lpstr>Access Point Name concept</vt:lpstr>
      <vt:lpstr>Address Management</vt:lpstr>
      <vt:lpstr>EPS Bearer Types</vt:lpstr>
      <vt:lpstr>PDN Connection Establishment</vt:lpstr>
      <vt:lpstr>Dual-Stack Approach for IP Access</vt:lpstr>
      <vt:lpstr>Dual-stack approach</vt:lpstr>
      <vt:lpstr>A live example</vt:lpstr>
      <vt:lpstr>Demo setup</vt:lpstr>
      <vt:lpstr>Slide 14</vt:lpstr>
      <vt:lpstr>Summary/Conclusion</vt:lpstr>
      <vt:lpstr>Slide 16</vt:lpstr>
    </vt:vector>
  </TitlesOfParts>
  <Manager/>
  <Company>Nokia and Nokia Siemens Netwoks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IPv6 in 3GPP Evolved Packet System</dc:title>
  <dc:subject/>
  <dc:creator>Jouni Korhonen, Basavaraj Patil</dc:creator>
  <cp:keywords/>
  <dc:description>For the IETF-3GPP workshop on IPv6 transition scheduled for March 1st, 2nd 2010</dc:description>
  <cp:lastModifiedBy>Patil Basavaraj</cp:lastModifiedBy>
  <cp:revision>49</cp:revision>
  <dcterms:created xsi:type="dcterms:W3CDTF">2010-03-01T07:48:45Z</dcterms:created>
  <dcterms:modified xsi:type="dcterms:W3CDTF">2010-03-01T16:55:37Z</dcterms:modified>
  <cp:category/>
</cp:coreProperties>
</file>