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69" r:id="rId4"/>
    <p:sldId id="554" r:id="rId5"/>
    <p:sldId id="537" r:id="rId6"/>
    <p:sldId id="568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0" d="100"/>
          <a:sy n="100" d="100"/>
        </p:scale>
        <p:origin x="76" y="28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SA6#68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#68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S6-253793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Gothenburg, 25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August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947365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will be sent for approval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will be sent for information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TR will be sent for information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149872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77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7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L="4202"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L="4202"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02"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928865"/>
              </p:ext>
            </p:extLst>
          </p:nvPr>
        </p:nvGraphicFramePr>
        <p:xfrm>
          <a:off x="243902" y="1688898"/>
          <a:ext cx="11204480" cy="3373148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35%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45%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September 3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rd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Pre-SA6#69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Rel-20 6G-study planning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BE5BBBB-F6DD-87B5-0FF5-5F9F234B83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190378"/>
              </p:ext>
            </p:extLst>
          </p:nvPr>
        </p:nvGraphicFramePr>
        <p:xfrm>
          <a:off x="298450" y="1676400"/>
          <a:ext cx="11055351" cy="45656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4423">
                  <a:extLst>
                    <a:ext uri="{9D8B030D-6E8A-4147-A177-3AD203B41FA5}">
                      <a16:colId xmlns:a16="http://schemas.microsoft.com/office/drawing/2014/main" val="3426062631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3579191926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973963836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44224681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1542802509"/>
                    </a:ext>
                  </a:extLst>
                </a:gridCol>
                <a:gridCol w="1674783">
                  <a:extLst>
                    <a:ext uri="{9D8B030D-6E8A-4147-A177-3AD203B41FA5}">
                      <a16:colId xmlns:a16="http://schemas.microsoft.com/office/drawing/2014/main" val="479284389"/>
                    </a:ext>
                  </a:extLst>
                </a:gridCol>
                <a:gridCol w="1675898">
                  <a:extLst>
                    <a:ext uri="{9D8B030D-6E8A-4147-A177-3AD203B41FA5}">
                      <a16:colId xmlns:a16="http://schemas.microsoft.com/office/drawing/2014/main" val="3318614444"/>
                    </a:ext>
                  </a:extLst>
                </a:gridCol>
              </a:tblGrid>
              <a:tr h="41506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SA6#68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(Aug 25-29)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Discussion#1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(Sep 1 to 14)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SA6#69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(Oct 13-17)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Moderated Discussion#2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SA6#70</a:t>
                      </a:r>
                    </a:p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(Nov 17-21)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900">
                          <a:effectLst/>
                        </a:rPr>
                        <a:t>Post SA6#70 untill end of Study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344627593"/>
                  </a:ext>
                </a:extLst>
              </a:tr>
              <a:tr h="228282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Company proposed work tasks and </a:t>
                      </a:r>
                      <a:r>
                        <a:rPr lang="en-US" sz="900" u="sng">
                          <a:effectLst/>
                        </a:rPr>
                        <a:t>initial analysis SA1 TR 22.870.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Discussion on Working methods (NWM, email, conf calls) for Moderated discussions.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3. Discuss the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Candidate </a:t>
                      </a:r>
                      <a:r>
                        <a:rPr lang="en-US" sz="900" u="sng">
                          <a:effectLst/>
                        </a:rPr>
                        <a:t>Work Tasks from SA6#68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Sep 1 to 14 (2 weeks)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Moderator collated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Company proposed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to SA6#69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Candidate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from SA6#69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Dates: Oct 20 to 26 (1 week)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Moderator collates </a:t>
                      </a:r>
                      <a:r>
                        <a:rPr lang="en-US" sz="900" u="sng">
                          <a:effectLst/>
                        </a:rPr>
                        <a:t>Work Tasks 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2. Company proposed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r>
                        <a:rPr lang="en-US" sz="900">
                          <a:effectLst/>
                        </a:rPr>
                        <a:t> </a:t>
                      </a:r>
                      <a:r>
                        <a:rPr lang="en-US" sz="900" u="sng">
                          <a:effectLst/>
                        </a:rPr>
                        <a:t>to SA6#70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Company proposed key issues, </a:t>
                      </a:r>
                      <a:r>
                        <a:rPr lang="en-US" sz="900" u="sng">
                          <a:effectLst/>
                        </a:rPr>
                        <a:t>solutions</a:t>
                      </a:r>
                      <a:r>
                        <a:rPr lang="en-US" sz="900">
                          <a:effectLst/>
                        </a:rPr>
                        <a:t> etc. to the agreed Work-Tasks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415016377"/>
                  </a:ext>
                </a:extLst>
              </a:tr>
              <a:tr h="1867765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Output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1. Populate candidate </a:t>
                      </a:r>
                      <a:r>
                        <a:rPr lang="en-US" sz="900" u="sng">
                          <a:effectLst/>
                        </a:rPr>
                        <a:t>Work Tasks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2. Finalize tool and plan for Moderated Discussions.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3. Agree to questions for Moderated Discussions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Intermediate SID based on the agreed </a:t>
                      </a:r>
                      <a:r>
                        <a:rPr lang="en-US" sz="900" u="sng">
                          <a:effectLst/>
                        </a:rPr>
                        <a:t>Work Tasks (Round 1)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Moderator collates </a:t>
                      </a:r>
                      <a:r>
                        <a:rPr lang="en-US" sz="900" u="sng">
                          <a:effectLst/>
                        </a:rPr>
                        <a:t>Work Tasks and prepares discussion summary 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>
                          <a:effectLst/>
                        </a:rPr>
                        <a:t>Finalize </a:t>
                      </a:r>
                      <a:r>
                        <a:rPr lang="en-US" sz="900" u="sng">
                          <a:effectLst/>
                        </a:rPr>
                        <a:t>Work Tasks (Round 2).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buNone/>
                      </a:pPr>
                      <a:r>
                        <a:rPr lang="en-US" sz="900" u="sng">
                          <a:effectLst/>
                        </a:rPr>
                        <a:t>Finalize SID</a:t>
                      </a:r>
                      <a:r>
                        <a:rPr lang="en-US" sz="900">
                          <a:effectLst/>
                        </a:rPr>
                        <a:t> considering agreed Work Tasks and submit for SA plenary approval</a:t>
                      </a:r>
                      <a:endParaRPr lang="en-US" sz="90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Finalize TR with </a:t>
                      </a:r>
                      <a:r>
                        <a:rPr lang="en-US" sz="900" u="sng" dirty="0">
                          <a:effectLst/>
                        </a:rPr>
                        <a:t>relevant Key Issues, Solutions and Conclusions</a:t>
                      </a:r>
                      <a:r>
                        <a:rPr lang="en-US" sz="900" dirty="0">
                          <a:effectLst/>
                        </a:rPr>
                        <a:t> for all </a:t>
                      </a:r>
                      <a:r>
                        <a:rPr lang="en-US" sz="900" u="sng" dirty="0">
                          <a:effectLst/>
                        </a:rPr>
                        <a:t>Work Tasks </a:t>
                      </a:r>
                      <a:r>
                        <a:rPr lang="en-US" sz="900" dirty="0">
                          <a:effectLst/>
                        </a:rPr>
                        <a:t>by end of release.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buNone/>
                      </a:pPr>
                      <a:r>
                        <a:rPr lang="en-US" sz="900" dirty="0">
                          <a:effectLst/>
                        </a:rPr>
                        <a:t>The conclusions of this study will form the basis for normative </a:t>
                      </a:r>
                      <a:r>
                        <a:rPr lang="en-US" sz="900" u="sng" dirty="0">
                          <a:effectLst/>
                        </a:rPr>
                        <a:t>6G application enablement work.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Aptos" panose="020B0004020202020204" pitchFamily="34" charset="0"/>
                      </a:endParaRPr>
                    </a:p>
                  </a:txBody>
                  <a:tcPr marL="57291" marR="57291" marT="0" marB="0"/>
                </a:tc>
                <a:extLst>
                  <a:ext uri="{0D108BD9-81ED-4DB2-BD59-A6C34878D82A}">
                    <a16:rowId xmlns:a16="http://schemas.microsoft.com/office/drawing/2014/main" val="777848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136557"/>
              </p:ext>
            </p:extLst>
          </p:nvPr>
        </p:nvGraphicFramePr>
        <p:xfrm>
          <a:off x="949349" y="1713089"/>
          <a:ext cx="8237176" cy="31040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Wuhan,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44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</a:t>
                      </a: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44663</TotalTime>
  <Words>1042</Words>
  <Application>Microsoft Office PowerPoint</Application>
  <PresentationFormat>Widescreen</PresentationFormat>
  <Paragraphs>263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SA6#68 Work Plan Review</vt:lpstr>
      <vt:lpstr>Overview: Rel-20 Studies</vt:lpstr>
      <vt:lpstr>Overview: Rel-20 Studies</vt:lpstr>
      <vt:lpstr>Overview: Rel-20 Work-Items</vt:lpstr>
      <vt:lpstr>Conference calls and other items</vt:lpstr>
      <vt:lpstr>SA6 Rel-20 6G-study planning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2335</cp:revision>
  <dcterms:created xsi:type="dcterms:W3CDTF">2010-02-05T13:52:04Z</dcterms:created>
  <dcterms:modified xsi:type="dcterms:W3CDTF">2025-08-29T13:10:58Z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