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63" r:id="rId6"/>
    <p:sldId id="364" r:id="rId7"/>
    <p:sldId id="373" r:id="rId8"/>
    <p:sldId id="369" r:id="rId9"/>
    <p:sldId id="372" r:id="rId10"/>
    <p:sldId id="374" r:id="rId11"/>
    <p:sldId id="366" r:id="rId12"/>
    <p:sldId id="367" r:id="rId13"/>
    <p:sldId id="368" r:id="rId14"/>
    <p:sldId id="371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2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420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IN" sz="10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S6-253381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SA6 Rel-20 Planning </a:t>
            </a:r>
            <a:br>
              <a:rPr lang="en-GB" altLang="en-US" dirty="0" smtClean="0"/>
            </a:br>
            <a:r>
              <a:rPr lang="en-GB" altLang="en-US" sz="5400" dirty="0" smtClean="0"/>
              <a:t>(TU Status and Plan)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Basavaraj</a:t>
            </a:r>
            <a:r>
              <a:rPr lang="en-GB" altLang="en-US" dirty="0" smtClean="0"/>
              <a:t> (Basu) </a:t>
            </a:r>
            <a:r>
              <a:rPr lang="en-GB" altLang="en-US" dirty="0" err="1" smtClean="0"/>
              <a:t>Pattan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Vice-chair, basavarajjp@samsung.com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IN" dirty="0"/>
              <a:t>Typical SA6 Session Planning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77406"/>
              </p:ext>
            </p:extLst>
          </p:nvPr>
        </p:nvGraphicFramePr>
        <p:xfrm>
          <a:off x="698579" y="1492425"/>
          <a:ext cx="7195931" cy="5282046"/>
        </p:xfrm>
        <a:graphic>
          <a:graphicData uri="http://schemas.openxmlformats.org/drawingml/2006/table">
            <a:tbl>
              <a:tblPr firstRow="1" firstCol="1" bandRow="1"/>
              <a:tblGrid>
                <a:gridCol w="1074042">
                  <a:extLst>
                    <a:ext uri="{9D8B030D-6E8A-4147-A177-3AD203B41FA5}">
                      <a16:colId xmlns:a16="http://schemas.microsoft.com/office/drawing/2014/main" val="3354454729"/>
                    </a:ext>
                  </a:extLst>
                </a:gridCol>
                <a:gridCol w="703828">
                  <a:extLst>
                    <a:ext uri="{9D8B030D-6E8A-4147-A177-3AD203B41FA5}">
                      <a16:colId xmlns:a16="http://schemas.microsoft.com/office/drawing/2014/main" val="2617094730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18989937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3507652481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933262938"/>
                    </a:ext>
                  </a:extLst>
                </a:gridCol>
                <a:gridCol w="687640">
                  <a:extLst>
                    <a:ext uri="{9D8B030D-6E8A-4147-A177-3AD203B41FA5}">
                      <a16:colId xmlns:a16="http://schemas.microsoft.com/office/drawing/2014/main" val="68923302"/>
                    </a:ext>
                  </a:extLst>
                </a:gridCol>
                <a:gridCol w="627110">
                  <a:extLst>
                    <a:ext uri="{9D8B030D-6E8A-4147-A177-3AD203B41FA5}">
                      <a16:colId xmlns:a16="http://schemas.microsoft.com/office/drawing/2014/main" val="21260566"/>
                    </a:ext>
                  </a:extLst>
                </a:gridCol>
                <a:gridCol w="1084597">
                  <a:extLst>
                    <a:ext uri="{9D8B030D-6E8A-4147-A177-3AD203B41FA5}">
                      <a16:colId xmlns:a16="http://schemas.microsoft.com/office/drawing/2014/main" val="2029653475"/>
                    </a:ext>
                  </a:extLst>
                </a:gridCol>
                <a:gridCol w="1076854">
                  <a:extLst>
                    <a:ext uri="{9D8B030D-6E8A-4147-A177-3AD203B41FA5}">
                      <a16:colId xmlns:a16="http://schemas.microsoft.com/office/drawing/2014/main" val="2193224484"/>
                    </a:ext>
                  </a:extLst>
                </a:gridCol>
              </a:tblGrid>
              <a:tr h="348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098671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07:30 to 09:00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210355"/>
                  </a:ext>
                </a:extLst>
              </a:tr>
              <a:tr h="8865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1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09:00 to 10:30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688693"/>
                  </a:ext>
                </a:extLst>
              </a:tr>
              <a:tr h="277638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break (10:30 – 11:00)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SA6 Chair Election sessions on Tuesday and potentially Wednesday and Thursday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8787931"/>
                  </a:ext>
                </a:extLst>
              </a:tr>
              <a:tr h="7564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2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11:00 to 12:30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(Agenda, Reports, LSs, early discussion papers, Future work, etc.)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742108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 (12:30 – 14:00)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211362"/>
                  </a:ext>
                </a:extLst>
              </a:tr>
              <a:tr h="994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3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14:00 to 15:30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 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(Work plan review, Future meetings, AOB)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099669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Afternoon break (15:30 – 16:00)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4986665"/>
                  </a:ext>
                </a:extLst>
              </a:tr>
              <a:tr h="9035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4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 to 17:30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Parallel Track II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Plenary session (Revisions)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Meeting will close at the latest by 16:00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289965"/>
                  </a:ext>
                </a:extLst>
              </a:tr>
              <a:tr h="17633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Evening break (17:30 – 18:00)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632764"/>
                  </a:ext>
                </a:extLst>
              </a:tr>
              <a:tr h="277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Quarter 5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18:00 to 19:30</a:t>
                      </a:r>
                      <a:endParaRPr lang="en-IN" sz="105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b="1" u="sng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Placeholder for additional official sessions or drafting sessions</a:t>
                      </a:r>
                      <a:endParaRPr lang="en-IN" sz="105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7209" marR="27209" marT="7558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D5E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IN" sz="105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688060"/>
                  </a:ext>
                </a:extLst>
              </a:tr>
            </a:tbl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8009380" y="1825625"/>
            <a:ext cx="3957333" cy="4351338"/>
          </a:xfrm>
        </p:spPr>
        <p:txBody>
          <a:bodyPr/>
          <a:lstStyle/>
          <a:p>
            <a:r>
              <a:rPr lang="en-US" sz="2400" b="1" dirty="0"/>
              <a:t>A TU is a quarter dedicated to study or work items</a:t>
            </a:r>
          </a:p>
          <a:p>
            <a:pPr lvl="1"/>
            <a:r>
              <a:rPr lang="en-US" sz="2000" dirty="0"/>
              <a:t>Those quarters not dedicated to Rel-20 study or work items (e.g. LSs, pre-Rel-20 maintenance) are not counted as TUs</a:t>
            </a:r>
          </a:p>
          <a:p>
            <a:pPr lvl="1"/>
            <a:r>
              <a:rPr lang="en-US" sz="2000" dirty="0"/>
              <a:t>Quarters dedicated to revisions are not counted as TUs e.g. plenary sessions, handling revisions</a:t>
            </a:r>
            <a:endParaRPr lang="en-IN" sz="2400" dirty="0"/>
          </a:p>
          <a:p>
            <a:r>
              <a:rPr lang="en-IN" sz="2400" b="1" dirty="0"/>
              <a:t>Total number of TUs per SA6 meeting: </a:t>
            </a:r>
            <a:r>
              <a:rPr lang="en-IN" sz="2400" b="1" dirty="0">
                <a:solidFill>
                  <a:srgbClr val="FF0000"/>
                </a:solidFill>
              </a:rPr>
              <a:t>20 TUs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247455" y="2146852"/>
            <a:ext cx="17039" cy="914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271569" y="3316830"/>
            <a:ext cx="14393" cy="77241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280583" y="4315496"/>
            <a:ext cx="17268" cy="9266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8009378" y="5974842"/>
            <a:ext cx="2932854" cy="373901"/>
            <a:chOff x="8364750" y="5673823"/>
            <a:chExt cx="1513471" cy="373901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8386395" y="5673823"/>
              <a:ext cx="6967" cy="37390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8364750" y="5673823"/>
              <a:ext cx="151347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i="1" dirty="0">
                  <a:solidFill>
                    <a:prstClr val="black"/>
                  </a:solidFill>
                  <a:latin typeface="Calibri" panose="020F0502020204030204"/>
                  <a:cs typeface="+mn-cs"/>
                </a:rPr>
                <a:t>Indicates buffer TUs created if needed</a:t>
              </a:r>
              <a:endParaRPr lang="en-I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8014067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0" y="1027264"/>
            <a:ext cx="11538480" cy="2015725"/>
          </a:xfrm>
        </p:spPr>
        <p:txBody>
          <a:bodyPr/>
          <a:lstStyle/>
          <a:p>
            <a:pPr lvl="1"/>
            <a:endParaRPr lang="en-IN" sz="2000" dirty="0"/>
          </a:p>
          <a:p>
            <a:pPr lvl="1"/>
            <a:endParaRPr lang="en-IN" sz="2000" dirty="0"/>
          </a:p>
          <a:p>
            <a:pPr lvl="1"/>
            <a:r>
              <a:rPr lang="en-IN" sz="1400" dirty="0"/>
              <a:t>Table shows meetings available for different phases of work and TUs split @ ~50% for 5G-Adv</a:t>
            </a:r>
          </a:p>
          <a:p>
            <a:pPr lvl="2"/>
            <a:r>
              <a:rPr lang="en-IN" sz="1400" dirty="0"/>
              <a:t>5G-Adv Study and Normative phase is 104 TUs</a:t>
            </a:r>
          </a:p>
          <a:p>
            <a:pPr lvl="2"/>
            <a:r>
              <a:rPr lang="en-IN" sz="1400" dirty="0"/>
              <a:t>6G Study phase is 116 TUs</a:t>
            </a:r>
          </a:p>
          <a:p>
            <a:pPr marL="457200" lvl="1" indent="0">
              <a:buNone/>
            </a:pPr>
            <a:endParaRPr lang="en-IN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13" y="590037"/>
            <a:ext cx="10515600" cy="779682"/>
          </a:xfrm>
        </p:spPr>
        <p:txBody>
          <a:bodyPr/>
          <a:lstStyle/>
          <a:p>
            <a:r>
              <a:rPr lang="en-IN" dirty="0"/>
              <a:t>Potential SA6 Split ~50% for 5G-Adv</a:t>
            </a:r>
            <a:endParaRPr lang="en-IN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45615" y="2438401"/>
          <a:ext cx="11546427" cy="3732164"/>
        </p:xfrm>
        <a:graphic>
          <a:graphicData uri="http://schemas.openxmlformats.org/drawingml/2006/table">
            <a:tbl>
              <a:tblPr/>
              <a:tblGrid>
                <a:gridCol w="1265077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11254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36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  <a:tr h="27333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Milestones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3 100%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27386"/>
                  </a:ext>
                </a:extLst>
              </a:tr>
              <a:tr h="9482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Rel-20 milestones and events</a:t>
                      </a:r>
                    </a:p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WS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5GA 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Stage 1 100%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6G FS Stage 1</a:t>
                      </a:r>
                      <a:b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6968571"/>
                  </a:ext>
                </a:extLst>
              </a:tr>
              <a:tr h="123744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9673626"/>
                  </a:ext>
                </a:extLst>
              </a:tr>
              <a:tr h="309360"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Pre-Rel-20 </a:t>
                      </a:r>
                    </a:p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Added for information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9868153"/>
                  </a:ext>
                </a:extLst>
              </a:tr>
              <a:tr h="139212">
                <a:tc>
                  <a:txBody>
                    <a:bodyPr/>
                    <a:lstStyle/>
                    <a:p>
                      <a:pPr algn="l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718012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5G-Adv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713077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8019259"/>
                  </a:ext>
                </a:extLst>
              </a:tr>
              <a:tr h="3093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Study/Normative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017471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Maintenance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 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2294"/>
                  </a:ext>
                </a:extLst>
              </a:tr>
              <a:tr h="154680">
                <a:tc>
                  <a:txBody>
                    <a:bodyPr/>
                    <a:lstStyle/>
                    <a:p>
                      <a:pPr algn="l" fontAlgn="t"/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619262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timeline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020580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Preparation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4 Tus *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 Tus *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06356"/>
                  </a:ext>
                </a:extLst>
              </a:tr>
              <a:tr h="1546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Phase</a:t>
                      </a:r>
                    </a:p>
                  </a:txBody>
                  <a:tcPr marL="67524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 TUs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8928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328FBFC0-08DC-5CCA-6946-AE5CB64F711F}"/>
              </a:ext>
            </a:extLst>
          </p:cNvPr>
          <p:cNvSpPr/>
          <p:nvPr/>
        </p:nvSpPr>
        <p:spPr>
          <a:xfrm>
            <a:off x="378915" y="6159438"/>
            <a:ext cx="11458741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en-GB" sz="1100" b="1" dirty="0">
                <a:solidFill>
                  <a:srgbClr val="FF0000"/>
                </a:solidFill>
                <a:latin typeface="Calibri" panose="020F0502020204030204" pitchFamily="34" charset="0"/>
              </a:rPr>
              <a:t>* Each Time Unit in a common session consume 2 TUs </a:t>
            </a:r>
            <a:endParaRPr lang="en-GB" sz="1100" b="1" dirty="0">
              <a:latin typeface="Calibri" panose="020F0502020204030204" pitchFamily="34" charset="0"/>
            </a:endParaRPr>
          </a:p>
        </p:txBody>
      </p:sp>
      <p:sp>
        <p:nvSpPr>
          <p:cNvPr id="3" name="직사각형 49">
            <a:extLst>
              <a:ext uri="{FF2B5EF4-FFF2-40B4-BE49-F238E27FC236}">
                <a16:creationId xmlns:a16="http://schemas.microsoft.com/office/drawing/2014/main" id="{F97D6F62-EE75-E29A-2364-FC853D9DA735}"/>
              </a:ext>
            </a:extLst>
          </p:cNvPr>
          <p:cNvSpPr/>
          <p:nvPr/>
        </p:nvSpPr>
        <p:spPr>
          <a:xfrm>
            <a:off x="3050971" y="3113490"/>
            <a:ext cx="7406048" cy="28418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5G-Adv Stage-2 Study/Normative (9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6" name="직사각형 49">
            <a:extLst>
              <a:ext uri="{FF2B5EF4-FFF2-40B4-BE49-F238E27FC236}">
                <a16:creationId xmlns:a16="http://schemas.microsoft.com/office/drawing/2014/main" id="{F4EEA589-E2AE-5C6F-C07E-BB22400589A1}"/>
              </a:ext>
            </a:extLst>
          </p:cNvPr>
          <p:cNvSpPr/>
          <p:nvPr/>
        </p:nvSpPr>
        <p:spPr>
          <a:xfrm>
            <a:off x="10457019" y="3113490"/>
            <a:ext cx="1689388" cy="28418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3" name="직사각형 49">
            <a:extLst>
              <a:ext uri="{FF2B5EF4-FFF2-40B4-BE49-F238E27FC236}">
                <a16:creationId xmlns:a16="http://schemas.microsoft.com/office/drawing/2014/main" id="{07A206F1-E805-E44E-E416-9F9642EB9243}"/>
              </a:ext>
            </a:extLst>
          </p:cNvPr>
          <p:cNvSpPr/>
          <p:nvPr/>
        </p:nvSpPr>
        <p:spPr>
          <a:xfrm>
            <a:off x="1406307" y="3113490"/>
            <a:ext cx="1644664" cy="284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4" name="직사각형 50">
            <a:extLst>
              <a:ext uri="{FF2B5EF4-FFF2-40B4-BE49-F238E27FC236}">
                <a16:creationId xmlns:a16="http://schemas.microsoft.com/office/drawing/2014/main" id="{7CE0DBFC-AE4C-0DAB-38FF-FDBF7FFC45CB}"/>
              </a:ext>
            </a:extLst>
          </p:cNvPr>
          <p:cNvSpPr/>
          <p:nvPr/>
        </p:nvSpPr>
        <p:spPr>
          <a:xfrm>
            <a:off x="5513161" y="3397674"/>
            <a:ext cx="5889702" cy="284184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6G Stage-2 Study (8 meetings)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5" name="직사각형 49">
            <a:extLst>
              <a:ext uri="{FF2B5EF4-FFF2-40B4-BE49-F238E27FC236}">
                <a16:creationId xmlns:a16="http://schemas.microsoft.com/office/drawing/2014/main" id="{88AFE77F-0380-EE46-AD7D-647B6731479B}"/>
              </a:ext>
            </a:extLst>
          </p:cNvPr>
          <p:cNvSpPr/>
          <p:nvPr/>
        </p:nvSpPr>
        <p:spPr>
          <a:xfrm>
            <a:off x="3050971" y="3397674"/>
            <a:ext cx="2466996" cy="284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190926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Background</a:t>
            </a:r>
          </a:p>
          <a:p>
            <a:r>
              <a:rPr lang="en-IN" dirty="0"/>
              <a:t>Rel-20 TU Status and Planning</a:t>
            </a:r>
            <a:endParaRPr lang="en-US" altLang="en-US" dirty="0"/>
          </a:p>
          <a:p>
            <a:r>
              <a:rPr lang="en-IN" dirty="0"/>
              <a:t>Rel-20 TUs – until SA6#67</a:t>
            </a:r>
            <a:endParaRPr lang="en-US" altLang="en-US" dirty="0"/>
          </a:p>
          <a:p>
            <a:r>
              <a:rPr lang="en-US" altLang="en-US" dirty="0"/>
              <a:t>Rel-20 TUs – after </a:t>
            </a:r>
            <a:r>
              <a:rPr lang="en-US" altLang="en-US" dirty="0" smtClean="0"/>
              <a:t>SA6#67</a:t>
            </a:r>
          </a:p>
          <a:p>
            <a:r>
              <a:rPr lang="en-IN" altLang="en-US" dirty="0" smtClean="0"/>
              <a:t>Backup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SA6 Chair input to </a:t>
            </a:r>
            <a:r>
              <a:rPr lang="en-GB" dirty="0" smtClean="0"/>
              <a:t>the </a:t>
            </a:r>
            <a:r>
              <a:rPr lang="en-GB" dirty="0"/>
              <a:t>Rel-20 Planning</a:t>
            </a:r>
            <a:r>
              <a:rPr lang="en-IN" dirty="0"/>
              <a:t> </a:t>
            </a:r>
            <a:r>
              <a:rPr lang="en-IN" dirty="0" smtClean="0"/>
              <a:t>is available in </a:t>
            </a:r>
            <a:r>
              <a:rPr lang="en-IN" dirty="0"/>
              <a:t>SP-241875 </a:t>
            </a:r>
            <a:endParaRPr lang="en-US" altLang="en-US" dirty="0"/>
          </a:p>
          <a:p>
            <a:r>
              <a:rPr lang="en-IN" altLang="en-US" dirty="0"/>
              <a:t>The consolidated overview of the SA-WG groups planning provided in SP-241907 was </a:t>
            </a:r>
            <a:r>
              <a:rPr lang="en-IN" altLang="en-US" dirty="0" smtClean="0"/>
              <a:t>Endorsed</a:t>
            </a:r>
          </a:p>
          <a:p>
            <a:r>
              <a:rPr lang="en-IN" altLang="en-US" dirty="0" smtClean="0"/>
              <a:t>This paper is to present current status of TUs consumed and planned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Rel-20 5GA TU Status and Planning</a:t>
            </a:r>
            <a:endParaRPr lang="en-I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414314"/>
              </p:ext>
            </p:extLst>
          </p:nvPr>
        </p:nvGraphicFramePr>
        <p:xfrm>
          <a:off x="0" y="1442282"/>
          <a:ext cx="12192003" cy="5340584"/>
        </p:xfrm>
        <a:graphic>
          <a:graphicData uri="http://schemas.openxmlformats.org/drawingml/2006/table">
            <a:tbl>
              <a:tblPr/>
              <a:tblGrid>
                <a:gridCol w="607634">
                  <a:extLst>
                    <a:ext uri="{9D8B030D-6E8A-4147-A177-3AD203B41FA5}">
                      <a16:colId xmlns:a16="http://schemas.microsoft.com/office/drawing/2014/main" val="3542438768"/>
                    </a:ext>
                  </a:extLst>
                </a:gridCol>
                <a:gridCol w="607633">
                  <a:extLst>
                    <a:ext uri="{9D8B030D-6E8A-4147-A177-3AD203B41FA5}">
                      <a16:colId xmlns:a16="http://schemas.microsoft.com/office/drawing/2014/main" val="1540994242"/>
                    </a:ext>
                  </a:extLst>
                </a:gridCol>
                <a:gridCol w="1185770">
                  <a:extLst>
                    <a:ext uri="{9D8B030D-6E8A-4147-A177-3AD203B41FA5}">
                      <a16:colId xmlns:a16="http://schemas.microsoft.com/office/drawing/2014/main" val="3218150371"/>
                    </a:ext>
                  </a:extLst>
                </a:gridCol>
                <a:gridCol w="2891020">
                  <a:extLst>
                    <a:ext uri="{9D8B030D-6E8A-4147-A177-3AD203B41FA5}">
                      <a16:colId xmlns:a16="http://schemas.microsoft.com/office/drawing/2014/main" val="4187692071"/>
                    </a:ext>
                  </a:extLst>
                </a:gridCol>
                <a:gridCol w="1177421">
                  <a:extLst>
                    <a:ext uri="{9D8B030D-6E8A-4147-A177-3AD203B41FA5}">
                      <a16:colId xmlns:a16="http://schemas.microsoft.com/office/drawing/2014/main" val="2335659676"/>
                    </a:ext>
                  </a:extLst>
                </a:gridCol>
                <a:gridCol w="987517">
                  <a:extLst>
                    <a:ext uri="{9D8B030D-6E8A-4147-A177-3AD203B41FA5}">
                      <a16:colId xmlns:a16="http://schemas.microsoft.com/office/drawing/2014/main" val="2644127875"/>
                    </a:ext>
                  </a:extLst>
                </a:gridCol>
                <a:gridCol w="557060">
                  <a:extLst>
                    <a:ext uri="{9D8B030D-6E8A-4147-A177-3AD203B41FA5}">
                      <a16:colId xmlns:a16="http://schemas.microsoft.com/office/drawing/2014/main" val="2766930867"/>
                    </a:ext>
                  </a:extLst>
                </a:gridCol>
                <a:gridCol w="557060">
                  <a:extLst>
                    <a:ext uri="{9D8B030D-6E8A-4147-A177-3AD203B41FA5}">
                      <a16:colId xmlns:a16="http://schemas.microsoft.com/office/drawing/2014/main" val="1702823669"/>
                    </a:ext>
                  </a:extLst>
                </a:gridCol>
                <a:gridCol w="557060">
                  <a:extLst>
                    <a:ext uri="{9D8B030D-6E8A-4147-A177-3AD203B41FA5}">
                      <a16:colId xmlns:a16="http://schemas.microsoft.com/office/drawing/2014/main" val="2489728017"/>
                    </a:ext>
                  </a:extLst>
                </a:gridCol>
                <a:gridCol w="557060">
                  <a:extLst>
                    <a:ext uri="{9D8B030D-6E8A-4147-A177-3AD203B41FA5}">
                      <a16:colId xmlns:a16="http://schemas.microsoft.com/office/drawing/2014/main" val="3945599821"/>
                    </a:ext>
                  </a:extLst>
                </a:gridCol>
                <a:gridCol w="557060">
                  <a:extLst>
                    <a:ext uri="{9D8B030D-6E8A-4147-A177-3AD203B41FA5}">
                      <a16:colId xmlns:a16="http://schemas.microsoft.com/office/drawing/2014/main" val="1100751027"/>
                    </a:ext>
                  </a:extLst>
                </a:gridCol>
                <a:gridCol w="557060">
                  <a:extLst>
                    <a:ext uri="{9D8B030D-6E8A-4147-A177-3AD203B41FA5}">
                      <a16:colId xmlns:a16="http://schemas.microsoft.com/office/drawing/2014/main" val="192453371"/>
                    </a:ext>
                  </a:extLst>
                </a:gridCol>
                <a:gridCol w="696324">
                  <a:extLst>
                    <a:ext uri="{9D8B030D-6E8A-4147-A177-3AD203B41FA5}">
                      <a16:colId xmlns:a16="http://schemas.microsoft.com/office/drawing/2014/main" val="196537962"/>
                    </a:ext>
                  </a:extLst>
                </a:gridCol>
                <a:gridCol w="696324">
                  <a:extLst>
                    <a:ext uri="{9D8B030D-6E8A-4147-A177-3AD203B41FA5}">
                      <a16:colId xmlns:a16="http://schemas.microsoft.com/office/drawing/2014/main" val="826513449"/>
                    </a:ext>
                  </a:extLst>
                </a:gridCol>
              </a:tblGrid>
              <a:tr h="20914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Sl.No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 Rel-20 5GA SI/WIs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Used TUs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Planned TUs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Total TUs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632048"/>
                  </a:ext>
                </a:extLst>
              </a:tr>
              <a:tr h="209142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 #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Rapporteur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 err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untill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 SA6#67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SA6#68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SA6#69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SA6#70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SA6#71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SA6#72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SA6#73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SA6#74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Used and Planned</a:t>
                      </a:r>
                      <a:endParaRPr lang="en-IN" sz="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30039"/>
                  </a:ext>
                </a:extLst>
              </a:tr>
              <a:tr h="1136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SIDs + WIDs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Aug, 2025</a:t>
                      </a:r>
                      <a:endParaRPr lang="en-IN" sz="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Oct, 2025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Nov, 2025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Feb, 2026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Apr, 2026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May, 2026 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Jun, 2026 </a:t>
                      </a:r>
                      <a:r>
                        <a:rPr lang="en-IN" sz="8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IN" sz="800" b="1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741302"/>
                  </a:ext>
                </a:extLst>
              </a:tr>
              <a:tr h="27352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SP-250874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FS_5GSAT_Ph4_APP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satellite access enabled 5G services Phase 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Zhou Zhe, China Telecom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243621"/>
                  </a:ext>
                </a:extLst>
              </a:tr>
              <a:tr h="27352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SP-250384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FS_AIML_App_Ph2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AI/ML service Phase 2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Emmanouil (Manos) Pateromichelakis, Lenovo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3240186"/>
                  </a:ext>
                </a:extLst>
              </a:tr>
              <a:tr h="26069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SP-250870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FS_AmbientIoT_Ph2_APP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for Ambient IoT services Phase 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Liping Wu, CATT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1860799"/>
                  </a:ext>
                </a:extLst>
              </a:tr>
              <a:tr h="18351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SP-250872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FS_APCOT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user consent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Cristina Badulescu, Ericsson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357425"/>
                  </a:ext>
                </a:extLst>
              </a:tr>
              <a:tr h="174770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SP-250873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FS_CAPIF_Ph4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of CAPIF Phase 4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Niranth Amogh, Nokia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6.5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1157695"/>
                  </a:ext>
                </a:extLst>
              </a:tr>
              <a:tr h="260699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SP-250871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FS_EnergySys_Ph2_APP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Enablement to support Energy Saving Phase 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Jing Yue, Ericsson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790564"/>
                  </a:ext>
                </a:extLst>
              </a:tr>
              <a:tr h="27352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SP-250379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FS_MCDISC_Ph2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Discreet listening and monitoring of mission critical services, Phase 2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Kees Verweij, Netherlands Police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608040"/>
                  </a:ext>
                </a:extLst>
              </a:tr>
              <a:tr h="27352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SP-250581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FS_MCLOG_Ph2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Logging and recording of mission critical services, Phase 2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Jukka Vialén, Airbus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0666254"/>
                  </a:ext>
                </a:extLst>
              </a:tr>
              <a:tr h="18351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SP-250383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FS_MMTel_Ph2_APP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Stage 2 for MMTel Phase 2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Yue Liu, China Mobile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8.5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298905"/>
                  </a:ext>
                </a:extLst>
              </a:tr>
              <a:tr h="27352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SP-250374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FS_SEAL_Ph4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Service Enabler Architecture Layer (SEAL) Phase 4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Yanmei Yang, Huawei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560935"/>
                  </a:ext>
                </a:extLst>
              </a:tr>
              <a:tr h="18351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SP-250382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FS_SEALDD_Ph3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SEAL data delivery Phase 3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Cuili Ge, Huawei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9.5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070071"/>
                  </a:ext>
                </a:extLst>
              </a:tr>
              <a:tr h="18351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SP-250875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FS_Sensing_APP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 of Sensing results for Vertical Applications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Liu, Yue, China Mobile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618028"/>
                  </a:ext>
                </a:extLst>
              </a:tr>
              <a:tr h="18351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SP-250381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FS_XRM_Ph3_APP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Application enabler for XR Services Phase 3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Shaowen Zheng, China Mobile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9.5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137420"/>
                  </a:ext>
                </a:extLst>
              </a:tr>
              <a:tr h="18351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SP-250883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AppEnable_EXT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Guidelines for 3GPP Application Enablement usage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David Artuñedo, Telefónica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140728"/>
                  </a:ext>
                </a:extLst>
              </a:tr>
              <a:tr h="113677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WIDs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2681257"/>
                  </a:ext>
                </a:extLst>
              </a:tr>
              <a:tr h="27352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SP-250391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enhMC_Ph2-MC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Enhanced Mission Critical Services Architecture Phase 2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Harish Negalaguli, Motorola Solutions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3294206"/>
                  </a:ext>
                </a:extLst>
              </a:tr>
              <a:tr h="183512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SP-250390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FRMCS_Ph6-MC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FRMCS Phase 6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Martin Oettl, Nokia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992769"/>
                  </a:ext>
                </a:extLst>
              </a:tr>
              <a:tr h="273524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SP-250392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Metaverse_Ph2-APP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mobile metaverse services Phase 2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Arunprasath (Arun) Ramamoorthy, Samsung,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3717275"/>
                  </a:ext>
                </a:extLst>
              </a:tr>
              <a:tr h="346628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2581" marR="2581" marT="25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SP-250389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MultiHop-MC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2 for Mission Critical Services for UE-to-UE and UE-to-Network over multi-hop relay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Mark </a:t>
                      </a:r>
                      <a:r>
                        <a:rPr lang="en-IN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Lipford</a:t>
                      </a:r>
                      <a:r>
                        <a:rPr lang="en-I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</a:t>
                      </a:r>
                      <a:r>
                        <a:rPr lang="en-IN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FirstNet</a:t>
                      </a:r>
                      <a:r>
                        <a:rPr lang="en-I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Authority 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8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5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2581" marR="2581" marT="25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1166403"/>
                  </a:ext>
                </a:extLst>
              </a:tr>
              <a:tr h="347153">
                <a:tc>
                  <a:txBody>
                    <a:bodyPr/>
                    <a:lstStyle/>
                    <a:p>
                      <a:pPr algn="l" fontAlgn="b"/>
                      <a:endParaRPr lang="en-IN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IN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581" marR="2581" marT="25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IN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b"/>
                      <a:r>
                        <a:rPr lang="en-IN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Total</a:t>
                      </a:r>
                      <a:endParaRPr lang="en-IN" sz="1200" b="1" i="0" u="none" strike="no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581" marR="2581" marT="2581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31.25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19.5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20.75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13.5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000" b="1" i="0" u="none" strike="noStrike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</a:p>
                  </a:txBody>
                  <a:tcPr marL="2581" marR="2581" marT="2581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0517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90893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TUs </a:t>
            </a:r>
            <a:r>
              <a:rPr lang="en-IN" dirty="0" smtClean="0"/>
              <a:t>– until SA6#67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58" y="1825624"/>
            <a:ext cx="10675866" cy="4563745"/>
          </a:xfrm>
        </p:spPr>
        <p:txBody>
          <a:bodyPr/>
          <a:lstStyle/>
          <a:p>
            <a:r>
              <a:rPr lang="en-IN" dirty="0"/>
              <a:t>Total number of TUs per SA6 meeting: </a:t>
            </a:r>
            <a:r>
              <a:rPr lang="en-IN" dirty="0">
                <a:solidFill>
                  <a:srgbClr val="FF0000"/>
                </a:solidFill>
              </a:rPr>
              <a:t>20 TUs</a:t>
            </a:r>
          </a:p>
          <a:p>
            <a:r>
              <a:rPr lang="en-IN" dirty="0">
                <a:solidFill>
                  <a:prstClr val="black"/>
                </a:solidFill>
              </a:rPr>
              <a:t>Total number of </a:t>
            </a:r>
            <a:r>
              <a:rPr lang="en-IN" dirty="0" smtClean="0">
                <a:solidFill>
                  <a:prstClr val="black"/>
                </a:solidFill>
              </a:rPr>
              <a:t>Rel-20 </a:t>
            </a:r>
            <a:r>
              <a:rPr lang="en-IN" dirty="0">
                <a:solidFill>
                  <a:prstClr val="black"/>
                </a:solidFill>
              </a:rPr>
              <a:t>meetings </a:t>
            </a:r>
            <a:r>
              <a:rPr lang="en-IN" dirty="0"/>
              <a:t>until SA6#67 </a:t>
            </a:r>
            <a:r>
              <a:rPr lang="en-IN" dirty="0" smtClean="0">
                <a:solidFill>
                  <a:prstClr val="black"/>
                </a:solidFill>
              </a:rPr>
              <a:t>: </a:t>
            </a:r>
            <a:r>
              <a:rPr lang="en-IN" dirty="0" smtClean="0">
                <a:solidFill>
                  <a:srgbClr val="FF0000"/>
                </a:solidFill>
              </a:rPr>
              <a:t>3 meetings</a:t>
            </a:r>
          </a:p>
          <a:p>
            <a:endParaRPr lang="en-IN" dirty="0">
              <a:solidFill>
                <a:srgbClr val="FF0000"/>
              </a:solidFill>
            </a:endParaRPr>
          </a:p>
          <a:p>
            <a:r>
              <a:rPr lang="en-IN" dirty="0" smtClean="0">
                <a:solidFill>
                  <a:prstClr val="black"/>
                </a:solidFill>
              </a:rPr>
              <a:t>Total </a:t>
            </a:r>
            <a:r>
              <a:rPr lang="en-IN" dirty="0">
                <a:solidFill>
                  <a:prstClr val="black"/>
                </a:solidFill>
              </a:rPr>
              <a:t>TUs </a:t>
            </a:r>
            <a:r>
              <a:rPr lang="en-IN" dirty="0" smtClean="0">
                <a:solidFill>
                  <a:prstClr val="black"/>
                </a:solidFill>
              </a:rPr>
              <a:t>that were available </a:t>
            </a:r>
            <a:r>
              <a:rPr lang="en-IN" dirty="0">
                <a:solidFill>
                  <a:prstClr val="black"/>
                </a:solidFill>
              </a:rPr>
              <a:t>for </a:t>
            </a:r>
            <a:r>
              <a:rPr lang="en-IN" dirty="0" smtClean="0">
                <a:solidFill>
                  <a:prstClr val="black"/>
                </a:solidFill>
              </a:rPr>
              <a:t>Rel-20 5GA : </a:t>
            </a:r>
            <a:r>
              <a:rPr lang="en-IN" dirty="0" smtClean="0">
                <a:solidFill>
                  <a:srgbClr val="FF0000"/>
                </a:solidFill>
              </a:rPr>
              <a:t>60 </a:t>
            </a:r>
            <a:r>
              <a:rPr lang="en-IN" dirty="0">
                <a:solidFill>
                  <a:srgbClr val="FF0000"/>
                </a:solidFill>
              </a:rPr>
              <a:t>TUs </a:t>
            </a:r>
          </a:p>
          <a:p>
            <a:pPr lvl="1"/>
            <a:r>
              <a:rPr lang="en-IN" sz="1400" dirty="0" smtClean="0"/>
              <a:t>(3 </a:t>
            </a:r>
            <a:r>
              <a:rPr lang="en-IN" sz="1400" dirty="0"/>
              <a:t>meetings * 20 TUs per meeting)</a:t>
            </a:r>
          </a:p>
          <a:p>
            <a:r>
              <a:rPr lang="en-IN" dirty="0">
                <a:solidFill>
                  <a:prstClr val="black"/>
                </a:solidFill>
              </a:rPr>
              <a:t>Total TUs </a:t>
            </a:r>
            <a:r>
              <a:rPr lang="en-IN" dirty="0" smtClean="0">
                <a:solidFill>
                  <a:prstClr val="black"/>
                </a:solidFill>
              </a:rPr>
              <a:t>used </a:t>
            </a:r>
            <a:r>
              <a:rPr lang="en-IN" dirty="0">
                <a:solidFill>
                  <a:prstClr val="black"/>
                </a:solidFill>
              </a:rPr>
              <a:t>for Rel-20 </a:t>
            </a:r>
            <a:r>
              <a:rPr lang="en-IN" dirty="0" smtClean="0">
                <a:solidFill>
                  <a:prstClr val="black"/>
                </a:solidFill>
              </a:rPr>
              <a:t>5GA: </a:t>
            </a:r>
            <a:r>
              <a:rPr lang="en-IN" dirty="0" smtClean="0">
                <a:solidFill>
                  <a:srgbClr val="FF0000"/>
                </a:solidFill>
              </a:rPr>
              <a:t>31.25 TUs* </a:t>
            </a:r>
            <a:endParaRPr lang="en-IN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IN" sz="1400" i="1" dirty="0" smtClean="0">
                <a:solidFill>
                  <a:srgbClr val="FF0000"/>
                </a:solidFill>
              </a:rPr>
              <a:t>*</a:t>
            </a:r>
            <a:r>
              <a:rPr lang="en-IN" sz="1400" i="1" dirty="0" smtClean="0"/>
              <a:t>(seems we have utilized ~50% of the capacity that was available until SA6#67)</a:t>
            </a:r>
            <a:endParaRPr lang="en-IN" sz="1400" i="1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0318776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Rel-20 TUs </a:t>
            </a:r>
            <a:r>
              <a:rPr lang="en-IN" dirty="0" smtClean="0"/>
              <a:t>– after SA6#67</a:t>
            </a:r>
            <a:r>
              <a:rPr lang="en-IN" dirty="0" smtClean="0">
                <a:solidFill>
                  <a:srgbClr val="FF0000"/>
                </a:solidFill>
              </a:rPr>
              <a:t>*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3058" y="1825624"/>
            <a:ext cx="10882343" cy="4563745"/>
          </a:xfrm>
        </p:spPr>
        <p:txBody>
          <a:bodyPr/>
          <a:lstStyle/>
          <a:p>
            <a:r>
              <a:rPr lang="en-IN" sz="2000" dirty="0"/>
              <a:t>Total number of TUs per SA6 meeting: </a:t>
            </a:r>
            <a:r>
              <a:rPr lang="en-IN" sz="2000" dirty="0">
                <a:solidFill>
                  <a:srgbClr val="FF0000"/>
                </a:solidFill>
              </a:rPr>
              <a:t>20 TUs</a:t>
            </a:r>
          </a:p>
          <a:p>
            <a:r>
              <a:rPr lang="en-IN" sz="2000" dirty="0">
                <a:solidFill>
                  <a:prstClr val="black"/>
                </a:solidFill>
              </a:rPr>
              <a:t>Total number of SA6 meetings </a:t>
            </a:r>
            <a:r>
              <a:rPr lang="en-IN" sz="2000" dirty="0" smtClean="0">
                <a:solidFill>
                  <a:prstClr val="black"/>
                </a:solidFill>
              </a:rPr>
              <a:t>remaining: </a:t>
            </a:r>
            <a:r>
              <a:rPr lang="en-IN" sz="2000" dirty="0" smtClean="0">
                <a:solidFill>
                  <a:srgbClr val="FF0000"/>
                </a:solidFill>
              </a:rPr>
              <a:t>9 meetings</a:t>
            </a:r>
            <a:endParaRPr lang="en-IN" sz="2000" dirty="0">
              <a:solidFill>
                <a:srgbClr val="FF0000"/>
              </a:solidFill>
            </a:endParaRPr>
          </a:p>
          <a:p>
            <a:r>
              <a:rPr lang="en-IN" sz="2000" dirty="0" smtClean="0">
                <a:solidFill>
                  <a:prstClr val="black"/>
                </a:solidFill>
              </a:rPr>
              <a:t>Total </a:t>
            </a:r>
            <a:r>
              <a:rPr lang="en-IN" sz="2000" dirty="0">
                <a:solidFill>
                  <a:prstClr val="black"/>
                </a:solidFill>
              </a:rPr>
              <a:t>TUs </a:t>
            </a:r>
            <a:r>
              <a:rPr lang="en-IN" sz="2000" u="sng" dirty="0">
                <a:solidFill>
                  <a:prstClr val="black"/>
                </a:solidFill>
              </a:rPr>
              <a:t>available</a:t>
            </a:r>
            <a:r>
              <a:rPr lang="en-IN" sz="2000" dirty="0">
                <a:solidFill>
                  <a:prstClr val="black"/>
                </a:solidFill>
              </a:rPr>
              <a:t> for Rel-20 (both </a:t>
            </a:r>
            <a:r>
              <a:rPr lang="en-IN" sz="2000" dirty="0"/>
              <a:t>5G-Adv and 6G </a:t>
            </a:r>
            <a:r>
              <a:rPr lang="en-IN" sz="2000" dirty="0" smtClean="0"/>
              <a:t>Study</a:t>
            </a:r>
            <a:r>
              <a:rPr lang="en-IN" sz="2000" dirty="0">
                <a:solidFill>
                  <a:prstClr val="black"/>
                </a:solidFill>
              </a:rPr>
              <a:t>)</a:t>
            </a:r>
            <a:endParaRPr lang="en-IN" sz="2000" dirty="0">
              <a:solidFill>
                <a:srgbClr val="FF0000"/>
              </a:solidFill>
            </a:endParaRPr>
          </a:p>
          <a:p>
            <a:pPr lvl="1"/>
            <a:r>
              <a:rPr lang="en-IN" sz="1600" dirty="0"/>
              <a:t>9 </a:t>
            </a:r>
            <a:r>
              <a:rPr lang="en-IN" sz="1600" dirty="0" smtClean="0"/>
              <a:t>meetings remaining </a:t>
            </a:r>
            <a:r>
              <a:rPr lang="en-IN" sz="1600" dirty="0"/>
              <a:t>* 20 TUs per </a:t>
            </a:r>
            <a:r>
              <a:rPr lang="en-IN" sz="1600" dirty="0" smtClean="0"/>
              <a:t>meeting: </a:t>
            </a:r>
            <a:r>
              <a:rPr lang="en-IN" sz="1600" dirty="0">
                <a:solidFill>
                  <a:srgbClr val="FF0000"/>
                </a:solidFill>
              </a:rPr>
              <a:t>180 TUs </a:t>
            </a:r>
            <a:endParaRPr lang="en-IN" sz="1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IN" sz="2000" b="1" dirty="0" smtClean="0"/>
              <a:t>NOTE:</a:t>
            </a:r>
          </a:p>
          <a:p>
            <a:r>
              <a:rPr lang="en-IN" sz="2000" dirty="0" smtClean="0"/>
              <a:t>TUs </a:t>
            </a:r>
            <a:r>
              <a:rPr lang="en-IN" sz="2000" u="sng" dirty="0" smtClean="0"/>
              <a:t>planned</a:t>
            </a:r>
            <a:r>
              <a:rPr lang="en-IN" sz="2000" dirty="0" smtClean="0"/>
              <a:t> for Rel-20 5GA: </a:t>
            </a:r>
            <a:r>
              <a:rPr lang="en-IN" sz="2000" dirty="0">
                <a:solidFill>
                  <a:srgbClr val="FF0000"/>
                </a:solidFill>
              </a:rPr>
              <a:t>108.75 TUs planned</a:t>
            </a:r>
            <a:r>
              <a:rPr lang="en-IN" sz="2000" dirty="0" smtClean="0"/>
              <a:t> </a:t>
            </a:r>
          </a:p>
          <a:p>
            <a:pPr lvl="1"/>
            <a:r>
              <a:rPr lang="en-IN" sz="1600" dirty="0" smtClean="0"/>
              <a:t>7 meetings </a:t>
            </a:r>
            <a:r>
              <a:rPr lang="en-IN" sz="1600" dirty="0"/>
              <a:t>until </a:t>
            </a:r>
            <a:r>
              <a:rPr lang="en-IN" sz="1600" dirty="0" smtClean="0"/>
              <a:t>100% Stage-2 freeze (i.e. until SA6#74, Sep-2026) </a:t>
            </a:r>
            <a:r>
              <a:rPr lang="en-IN" sz="1600" dirty="0" smtClean="0">
                <a:solidFill>
                  <a:srgbClr val="FF0000"/>
                </a:solidFill>
              </a:rPr>
              <a:t>=</a:t>
            </a:r>
            <a:r>
              <a:rPr lang="en-IN" sz="1600" dirty="0" smtClean="0">
                <a:solidFill>
                  <a:srgbClr val="FF0000"/>
                </a:solidFill>
              </a:rPr>
              <a:t>108.75 TUs planned</a:t>
            </a:r>
          </a:p>
          <a:p>
            <a:pPr lvl="2"/>
            <a:r>
              <a:rPr lang="en-IN" sz="1200" dirty="0" smtClean="0">
                <a:solidFill>
                  <a:prstClr val="black"/>
                </a:solidFill>
              </a:rPr>
              <a:t>TUs planned </a:t>
            </a:r>
            <a:r>
              <a:rPr lang="en-IN" sz="1200" dirty="0">
                <a:solidFill>
                  <a:prstClr val="black"/>
                </a:solidFill>
              </a:rPr>
              <a:t>for Rel-20 </a:t>
            </a:r>
            <a:r>
              <a:rPr lang="en-IN" sz="1200" dirty="0" smtClean="0">
                <a:solidFill>
                  <a:prstClr val="black"/>
                </a:solidFill>
              </a:rPr>
              <a:t>5GA until SA6#70 (where 6G study is yet to begin): </a:t>
            </a:r>
            <a:r>
              <a:rPr lang="en-IN" sz="1200" dirty="0" smtClean="0">
                <a:solidFill>
                  <a:srgbClr val="FF0000"/>
                </a:solidFill>
              </a:rPr>
              <a:t>58.25 TUs planned / 60 </a:t>
            </a:r>
            <a:r>
              <a:rPr lang="en-IN" sz="1200" dirty="0">
                <a:solidFill>
                  <a:srgbClr val="FF0000"/>
                </a:solidFill>
              </a:rPr>
              <a:t>TUs </a:t>
            </a:r>
            <a:r>
              <a:rPr lang="en-IN" sz="1200" dirty="0" smtClean="0">
                <a:solidFill>
                  <a:srgbClr val="FF0000"/>
                </a:solidFill>
              </a:rPr>
              <a:t>available</a:t>
            </a:r>
            <a:endParaRPr lang="en-IN" sz="1200" dirty="0">
              <a:solidFill>
                <a:srgbClr val="FF0000"/>
              </a:solidFill>
            </a:endParaRPr>
          </a:p>
          <a:p>
            <a:pPr lvl="0"/>
            <a:r>
              <a:rPr lang="en-IN" sz="2000" dirty="0" smtClean="0">
                <a:solidFill>
                  <a:prstClr val="black"/>
                </a:solidFill>
              </a:rPr>
              <a:t>TUs </a:t>
            </a:r>
            <a:r>
              <a:rPr lang="en-IN" sz="2000" u="sng" dirty="0" smtClean="0">
                <a:solidFill>
                  <a:prstClr val="black"/>
                </a:solidFill>
              </a:rPr>
              <a:t>available</a:t>
            </a:r>
            <a:r>
              <a:rPr lang="en-IN" sz="2000" dirty="0" smtClean="0">
                <a:solidFill>
                  <a:prstClr val="black"/>
                </a:solidFill>
              </a:rPr>
              <a:t> </a:t>
            </a:r>
            <a:r>
              <a:rPr lang="en-IN" sz="2000" dirty="0">
                <a:solidFill>
                  <a:prstClr val="black"/>
                </a:solidFill>
              </a:rPr>
              <a:t>for Rel-20 </a:t>
            </a:r>
            <a:r>
              <a:rPr lang="en-IN" sz="2000" dirty="0" smtClean="0">
                <a:solidFill>
                  <a:prstClr val="black"/>
                </a:solidFill>
              </a:rPr>
              <a:t>6G (excluding planned TUs for Rel-20 5GA): </a:t>
            </a:r>
            <a:r>
              <a:rPr lang="en-IN" sz="2000" dirty="0" smtClean="0">
                <a:solidFill>
                  <a:srgbClr val="FF0000"/>
                </a:solidFill>
              </a:rPr>
              <a:t>69.5 TUs available</a:t>
            </a:r>
          </a:p>
          <a:p>
            <a:pPr lvl="1"/>
            <a:r>
              <a:rPr lang="en-IN" sz="1600" dirty="0" smtClean="0">
                <a:solidFill>
                  <a:prstClr val="black"/>
                </a:solidFill>
              </a:rPr>
              <a:t>4 meetings until Stage-2 freeze (SA6#76, Dec-2026): </a:t>
            </a:r>
            <a:r>
              <a:rPr lang="en-IN" sz="1600" dirty="0" smtClean="0">
                <a:solidFill>
                  <a:srgbClr val="FF0000"/>
                </a:solidFill>
              </a:rPr>
              <a:t>[(20 TUs x 4 meetings) - 50.5 planned for 5GA] = 29.5 TUs available</a:t>
            </a:r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prstClr val="black"/>
                </a:solidFill>
              </a:rPr>
              <a:t>TUs for last 2 meetings (SA6#75 and #</a:t>
            </a:r>
            <a:r>
              <a:rPr lang="en-IN" sz="1600" dirty="0" smtClean="0">
                <a:solidFill>
                  <a:prstClr val="black"/>
                </a:solidFill>
              </a:rPr>
              <a:t>76 </a:t>
            </a:r>
            <a:r>
              <a:rPr lang="en-IN" sz="1600" i="1" dirty="0">
                <a:solidFill>
                  <a:prstClr val="black"/>
                </a:solidFill>
              </a:rPr>
              <a:t>are </a:t>
            </a:r>
            <a:r>
              <a:rPr lang="en-IN" sz="1600" i="1" dirty="0" smtClean="0">
                <a:solidFill>
                  <a:prstClr val="black"/>
                </a:solidFill>
              </a:rPr>
              <a:t>for </a:t>
            </a:r>
            <a:r>
              <a:rPr lang="en-IN" sz="1600" i="1" dirty="0">
                <a:solidFill>
                  <a:prstClr val="black"/>
                </a:solidFill>
              </a:rPr>
              <a:t>6G </a:t>
            </a:r>
            <a:r>
              <a:rPr lang="en-IN" sz="1600" i="1" dirty="0" smtClean="0">
                <a:solidFill>
                  <a:prstClr val="black"/>
                </a:solidFill>
              </a:rPr>
              <a:t>Study ONLY</a:t>
            </a:r>
            <a:r>
              <a:rPr lang="en-IN" sz="1600" dirty="0" smtClean="0">
                <a:solidFill>
                  <a:prstClr val="black"/>
                </a:solidFill>
              </a:rPr>
              <a:t>): </a:t>
            </a:r>
            <a:r>
              <a:rPr lang="en-IN" sz="1600" dirty="0">
                <a:solidFill>
                  <a:srgbClr val="FF0000"/>
                </a:solidFill>
              </a:rPr>
              <a:t>40 </a:t>
            </a:r>
            <a:r>
              <a:rPr lang="en-IN" sz="1600" dirty="0" smtClean="0">
                <a:solidFill>
                  <a:srgbClr val="FF0000"/>
                </a:solidFill>
              </a:rPr>
              <a:t>TUs available</a:t>
            </a:r>
            <a:endParaRPr lang="en-IN" sz="1600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39954" y="1872987"/>
            <a:ext cx="399386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20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200" dirty="0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Assumptions</a:t>
            </a:r>
            <a:r>
              <a:rPr lang="en-US" altLang="en-US" sz="12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171450" indent="-171450">
              <a:buFontTx/>
              <a:buChar char="-"/>
            </a:pPr>
            <a:r>
              <a:rPr lang="en-IN" altLang="en-US" sz="1200" dirty="0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5GA </a:t>
            </a:r>
            <a:r>
              <a:rPr lang="en-IN" altLang="en-US" sz="12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Stage-2 SID/WID approval in Mar-2025 </a:t>
            </a:r>
            <a:r>
              <a:rPr lang="en-IN" sz="12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&amp; </a:t>
            </a:r>
            <a:r>
              <a:rPr lang="en-IN" sz="1200" dirty="0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100% freeze </a:t>
            </a:r>
            <a:r>
              <a:rPr lang="en-IN" sz="12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IN" sz="1200" dirty="0" smtClean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Sep-2026</a:t>
            </a:r>
            <a:endParaRPr lang="en-IN" altLang="en-US" sz="1200" dirty="0">
              <a:solidFill>
                <a:srgbClr val="0070C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Tx/>
              <a:buChar char="-"/>
            </a:pPr>
            <a:r>
              <a:rPr lang="en-IN" sz="120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Stage-2 SID approval in Sep-2025 &amp; freeze in Dec-2026</a:t>
            </a:r>
          </a:p>
        </p:txBody>
      </p:sp>
    </p:spTree>
    <p:extLst>
      <p:ext uri="{BB962C8B-B14F-4D97-AF65-F5344CB8AC3E}">
        <p14:creationId xmlns:p14="http://schemas.microsoft.com/office/powerpoint/2010/main" val="284717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Backup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4556734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Rel-20 Timeline (Recap)</a:t>
            </a:r>
            <a:endParaRPr lang="en-IN" dirty="0"/>
          </a:p>
        </p:txBody>
      </p:sp>
      <p:cxnSp>
        <p:nvCxnSpPr>
          <p:cNvPr id="4" name="직선 화살표 연결선 38"/>
          <p:cNvCxnSpPr/>
          <p:nvPr/>
        </p:nvCxnSpPr>
        <p:spPr>
          <a:xfrm flipV="1">
            <a:off x="10334641" y="2456261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66823" y="4734235"/>
            <a:ext cx="4051638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kumimoji="0" lang="en-US" altLang="en-US" sz="105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5G-Advanced: 18-month. Assuming no delay of Rel-19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Stage-1 freeze : Jun 2025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Stage-2 freeze : Jun 2026 (&gt;=80%); Sep 2026 (100%)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Stage-3 freeze : Mar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ASN.1/</a:t>
            </a:r>
            <a:r>
              <a:rPr kumimoji="0" lang="en-US" altLang="en-US" sz="1050" b="0" i="0" u="none" strike="noStrike" cap="none" normalizeH="0" baseline="0" dirty="0" err="1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OpenAPI</a:t>
            </a:r>
            <a:r>
              <a:rPr kumimoji="0" lang="en-US" altLang="en-US" sz="1050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freeze: June 2027</a:t>
            </a:r>
            <a:endParaRPr kumimoji="0" lang="en-US" altLang="en-US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직사각형 50"/>
          <p:cNvSpPr/>
          <p:nvPr/>
        </p:nvSpPr>
        <p:spPr>
          <a:xfrm>
            <a:off x="5658317" y="3749713"/>
            <a:ext cx="4661010" cy="30345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7" name="직선 화살표 연결선 38"/>
          <p:cNvCxnSpPr>
            <a:stCxn id="23" idx="0"/>
          </p:cNvCxnSpPr>
          <p:nvPr/>
        </p:nvCxnSpPr>
        <p:spPr>
          <a:xfrm flipV="1">
            <a:off x="5658317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8" name="직사각형 23"/>
          <p:cNvSpPr/>
          <p:nvPr/>
        </p:nvSpPr>
        <p:spPr>
          <a:xfrm>
            <a:off x="332781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9" name="직사각형 24"/>
          <p:cNvSpPr/>
          <p:nvPr/>
        </p:nvSpPr>
        <p:spPr>
          <a:xfrm>
            <a:off x="410464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0" name="직사각형 25"/>
          <p:cNvSpPr/>
          <p:nvPr/>
        </p:nvSpPr>
        <p:spPr>
          <a:xfrm>
            <a:off x="488148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1" name="직사각형 26"/>
          <p:cNvSpPr/>
          <p:nvPr/>
        </p:nvSpPr>
        <p:spPr>
          <a:xfrm>
            <a:off x="565831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2" name="직사각형 27"/>
          <p:cNvSpPr/>
          <p:nvPr/>
        </p:nvSpPr>
        <p:spPr>
          <a:xfrm>
            <a:off x="332781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2025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3" name="직사각형 28"/>
          <p:cNvSpPr/>
          <p:nvPr/>
        </p:nvSpPr>
        <p:spPr>
          <a:xfrm>
            <a:off x="643515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4" name="직사각형 29"/>
          <p:cNvSpPr/>
          <p:nvPr/>
        </p:nvSpPr>
        <p:spPr>
          <a:xfrm>
            <a:off x="721198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5" name="직사각형 30"/>
          <p:cNvSpPr/>
          <p:nvPr/>
        </p:nvSpPr>
        <p:spPr>
          <a:xfrm>
            <a:off x="798882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Q3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6" name="직사각형 31"/>
          <p:cNvSpPr/>
          <p:nvPr/>
        </p:nvSpPr>
        <p:spPr>
          <a:xfrm>
            <a:off x="876565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Q4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7" name="직사각형 32"/>
          <p:cNvSpPr/>
          <p:nvPr/>
        </p:nvSpPr>
        <p:spPr>
          <a:xfrm>
            <a:off x="6435152" y="1844997"/>
            <a:ext cx="310734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2026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60694" y="3257335"/>
            <a:ext cx="148790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/ WI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19" name="직사각형 40"/>
          <p:cNvSpPr/>
          <p:nvPr/>
        </p:nvSpPr>
        <p:spPr>
          <a:xfrm>
            <a:off x="9542492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Q1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20" name="직사각형 41"/>
          <p:cNvSpPr/>
          <p:nvPr/>
        </p:nvSpPr>
        <p:spPr>
          <a:xfrm>
            <a:off x="10319327" y="2149460"/>
            <a:ext cx="776835" cy="303451"/>
          </a:xfrm>
          <a:prstGeom prst="rect">
            <a:avLst/>
          </a:prstGeom>
          <a:solidFill>
            <a:srgbClr val="00B2E2">
              <a:lumMod val="20000"/>
              <a:lumOff val="80000"/>
            </a:srgb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400"/>
                <a:ea typeface="SamsungOneKoreanOTF 400"/>
                <a:cs typeface="+mn-cs"/>
              </a:rPr>
              <a:t>Q2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21" name="직사각형 44"/>
          <p:cNvSpPr/>
          <p:nvPr/>
        </p:nvSpPr>
        <p:spPr>
          <a:xfrm>
            <a:off x="9542492" y="1844997"/>
            <a:ext cx="1553670" cy="303452"/>
          </a:xfrm>
          <a:prstGeom prst="rect">
            <a:avLst/>
          </a:prstGeom>
          <a:solidFill>
            <a:srgbClr val="FFC000"/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2027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2" name="직사각형 49"/>
          <p:cNvSpPr/>
          <p:nvPr/>
        </p:nvSpPr>
        <p:spPr>
          <a:xfrm>
            <a:off x="4104645" y="2818735"/>
            <a:ext cx="4661013" cy="3034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Stage-2 Study/Normative</a:t>
            </a:r>
            <a:endParaRPr kumimoji="1" lang="ko-KR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27375" y="4300692"/>
            <a:ext cx="1261884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Approvals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24" name="직선 화살표 연결선 38"/>
          <p:cNvCxnSpPr/>
          <p:nvPr/>
        </p:nvCxnSpPr>
        <p:spPr>
          <a:xfrm flipV="1">
            <a:off x="4104646" y="245671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5" name="직사각형 49"/>
          <p:cNvSpPr/>
          <p:nvPr/>
        </p:nvSpPr>
        <p:spPr>
          <a:xfrm>
            <a:off x="8765657" y="2818735"/>
            <a:ext cx="1553670" cy="3034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Stage-3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18251" y="3286031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(100%)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27" name="직선 화살표 연결선 38"/>
          <p:cNvCxnSpPr/>
          <p:nvPr/>
        </p:nvCxnSpPr>
        <p:spPr>
          <a:xfrm flipV="1">
            <a:off x="8765655" y="2461493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9735771" y="3254485"/>
            <a:ext cx="1106392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Stage-3 freeze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  <p:cxnSp>
        <p:nvCxnSpPr>
          <p:cNvPr id="29" name="직선 화살표 연결선 38"/>
          <p:cNvCxnSpPr/>
          <p:nvPr/>
        </p:nvCxnSpPr>
        <p:spPr>
          <a:xfrm flipV="1">
            <a:off x="10319325" y="2449885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30" name="Rounded Rectangle 29"/>
          <p:cNvSpPr/>
          <p:nvPr/>
        </p:nvSpPr>
        <p:spPr>
          <a:xfrm>
            <a:off x="361335" y="2704407"/>
            <a:ext cx="2163890" cy="552928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5G-Adv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61335" y="3714482"/>
            <a:ext cx="2163890" cy="552928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400" dirty="0"/>
              <a:t>Rel-20 6G</a:t>
            </a:r>
          </a:p>
        </p:txBody>
      </p:sp>
      <p:cxnSp>
        <p:nvCxnSpPr>
          <p:cNvPr id="32" name="직선 화살표 연결선 38"/>
          <p:cNvCxnSpPr/>
          <p:nvPr/>
        </p:nvCxnSpPr>
        <p:spPr>
          <a:xfrm flipV="1">
            <a:off x="9542492" y="2456716"/>
            <a:ext cx="0" cy="1843976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dash"/>
            <a:tailEnd type="triangle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9389735" y="4386171"/>
            <a:ext cx="1082348" cy="2603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Study freeze</a:t>
            </a:r>
            <a:r>
              <a:rPr lang="en-US" altLang="ko-KR" sz="1092" dirty="0">
                <a:solidFill>
                  <a:srgbClr val="FF0000"/>
                </a:solidFill>
                <a:latin typeface="SamsungOne 400"/>
                <a:ea typeface="SamsungOneKoreanOTF 400"/>
                <a:cs typeface="+mn-cs"/>
              </a:rPr>
              <a:t>**</a:t>
            </a:r>
            <a:endParaRPr lang="ko-KR" altLang="en-US" sz="1092" dirty="0">
              <a:solidFill>
                <a:srgbClr val="FF0000"/>
              </a:solidFill>
              <a:latin typeface="SamsungOne 400"/>
              <a:ea typeface="SamsungOneKoreanOTF 400"/>
              <a:cs typeface="+mn-cs"/>
            </a:endParaRPr>
          </a:p>
        </p:txBody>
      </p:sp>
      <p:sp>
        <p:nvSpPr>
          <p:cNvPr id="34" name="Left Brace 33"/>
          <p:cNvSpPr/>
          <p:nvPr/>
        </p:nvSpPr>
        <p:spPr>
          <a:xfrm>
            <a:off x="2763764" y="2463091"/>
            <a:ext cx="463901" cy="1004665"/>
          </a:xfrm>
          <a:prstGeom prst="leftBrac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5" name="Left Brace 34"/>
          <p:cNvSpPr/>
          <p:nvPr/>
        </p:nvSpPr>
        <p:spPr>
          <a:xfrm>
            <a:off x="2789031" y="3525847"/>
            <a:ext cx="463901" cy="1004665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6" name="Rectangle 1"/>
          <p:cNvSpPr txBox="1">
            <a:spLocks noChangeArrowheads="1"/>
          </p:cNvSpPr>
          <p:nvPr/>
        </p:nvSpPr>
        <p:spPr bwMode="auto">
          <a:xfrm>
            <a:off x="5327526" y="4734235"/>
            <a:ext cx="6274124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tabLst>
                <a:tab pos="1371600" algn="l"/>
              </a:tabLst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371600" algn="l"/>
              </a:tabLs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Approval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SI approval: TSG#105 (Sept 2024) - </a:t>
            </a:r>
            <a:r>
              <a:rPr lang="nb-NO" altLang="en-US" sz="105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DONE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nb-NO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SI approval: TSG#108 (Jun 2025) </a:t>
            </a:r>
            <a:endParaRPr lang="nb-NO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Other SA WG (SA3, SA4, SA5, SA6) SI approval: TBD at future TSG meeting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SA1/SA2 6G SI may continue beyond Stage-1/Stage-2 freeze dates for 5G-Advanced</a:t>
            </a:r>
            <a:endParaRPr lang="en-US" altLang="en-US" sz="7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900" dirty="0">
                <a:solidFill>
                  <a:srgbClr val="0070C0"/>
                </a:solidFill>
                <a:ea typeface="Aptos"/>
                <a:cs typeface="Times New Roman" panose="02020603050405020304" pitchFamily="18" charset="0"/>
              </a:rPr>
              <a:t> </a:t>
            </a:r>
            <a:endParaRPr lang="en-US" altLang="en-US" sz="2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 typeface="Aptos"/>
              <a:buChar char="•"/>
            </a:pPr>
            <a:r>
              <a:rPr lang="en-US" altLang="en-US" sz="1050" b="1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6G SI completion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SA1 6G SI completion: Mar 2026</a:t>
            </a:r>
            <a:endParaRPr lang="en-US" altLang="en-US" sz="700" dirty="0"/>
          </a:p>
          <a:p>
            <a:pPr marL="457200" lvl="1" indent="0">
              <a:lnSpc>
                <a:spcPct val="100000"/>
              </a:lnSpc>
              <a:spcBef>
                <a:spcPct val="0"/>
              </a:spcBef>
              <a:buClrTx/>
              <a:buFont typeface="Aptos"/>
              <a:buChar char="•"/>
            </a:pP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SA2 6G SI completion: Dec 2026 or Mar 2027 (</a:t>
            </a:r>
            <a:r>
              <a:rPr lang="en-US" altLang="ko-KR" sz="1050" dirty="0">
                <a:solidFill>
                  <a:srgbClr val="FF0000"/>
                </a:solidFill>
                <a:latin typeface="SamsungOne 400"/>
                <a:ea typeface="SamsungOneKoreanOTF 400"/>
              </a:rPr>
              <a:t>**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meeting)</a:t>
            </a:r>
          </a:p>
        </p:txBody>
      </p:sp>
      <p:sp>
        <p:nvSpPr>
          <p:cNvPr id="37" name="Rectangle 36"/>
          <p:cNvSpPr/>
          <p:nvPr/>
        </p:nvSpPr>
        <p:spPr>
          <a:xfrm>
            <a:off x="866823" y="5665213"/>
            <a:ext cx="3939840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1000" dirty="0">
                <a:solidFill>
                  <a:srgbClr val="FF0000"/>
                </a:solidFill>
                <a:latin typeface="SamsungOne 400"/>
                <a:ea typeface="SamsungOneKoreanOTF 400"/>
              </a:rPr>
              <a:t>*</a:t>
            </a:r>
            <a:r>
              <a:rPr lang="en-IN" sz="1000" dirty="0">
                <a:solidFill>
                  <a:prstClr val="black"/>
                </a:solidFill>
              </a:rPr>
              <a:t>Additional notes:</a:t>
            </a:r>
          </a:p>
          <a:p>
            <a:pPr lvl="0">
              <a:buFont typeface="Aptos"/>
              <a:buChar char="•"/>
            </a:pPr>
            <a:r>
              <a:rPr lang="en-IN" sz="1000" dirty="0">
                <a:solidFill>
                  <a:prstClr val="black"/>
                </a:solidFill>
              </a:rPr>
              <a:t>5G-Adv stage-2 SID/WID for approval – not earlier than Mar 2025</a:t>
            </a:r>
          </a:p>
          <a:p>
            <a:pPr lvl="0">
              <a:buFont typeface="Aptos"/>
              <a:buChar char="•"/>
            </a:pPr>
            <a:r>
              <a:rPr lang="en-US" altLang="en-US" sz="1000" dirty="0">
                <a:solidFill>
                  <a:prstClr val="black"/>
                </a:solidFill>
              </a:rPr>
              <a:t>6G SI for approval – not earlier than Sep 2025</a:t>
            </a:r>
          </a:p>
        </p:txBody>
      </p:sp>
      <p:sp>
        <p:nvSpPr>
          <p:cNvPr id="38" name="직사각형 49"/>
          <p:cNvSpPr/>
          <p:nvPr/>
        </p:nvSpPr>
        <p:spPr>
          <a:xfrm>
            <a:off x="3078415" y="2824415"/>
            <a:ext cx="1029020" cy="3034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sp>
        <p:nvSpPr>
          <p:cNvPr id="39" name="직사각형 49"/>
          <p:cNvSpPr/>
          <p:nvPr/>
        </p:nvSpPr>
        <p:spPr>
          <a:xfrm>
            <a:off x="4104645" y="3752083"/>
            <a:ext cx="1553671" cy="3034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635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543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Preparation</a:t>
            </a:r>
            <a:endParaRPr kumimoji="1" lang="ko-KR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amsungOne 700" panose="020B0803030303020204" pitchFamily="34" charset="0"/>
              <a:ea typeface="SamsungOneKoreanOTF 400"/>
              <a:cs typeface="+mn-cs"/>
            </a:endParaRPr>
          </a:p>
        </p:txBody>
      </p:sp>
      <p:cxnSp>
        <p:nvCxnSpPr>
          <p:cNvPr id="40" name="직선 화살표 연결선 38"/>
          <p:cNvCxnSpPr/>
          <p:nvPr/>
        </p:nvCxnSpPr>
        <p:spPr>
          <a:xfrm flipV="1">
            <a:off x="7975313" y="2463091"/>
            <a:ext cx="0" cy="879283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7371026" y="3286030"/>
            <a:ext cx="1117614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Stage-2 freeze </a:t>
            </a:r>
          </a:p>
          <a:p>
            <a:pPr algn="ctr" defTabSz="554389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092" dirty="0">
                <a:solidFill>
                  <a:srgbClr val="000000"/>
                </a:solidFill>
                <a:latin typeface="SamsungOne 400"/>
                <a:ea typeface="SamsungOneKoreanOTF 400"/>
                <a:cs typeface="+mn-cs"/>
              </a:rPr>
              <a:t>(80%)</a:t>
            </a:r>
            <a:endParaRPr lang="ko-KR" altLang="en-US" sz="1092" dirty="0">
              <a:solidFill>
                <a:srgbClr val="000000"/>
              </a:solidFill>
              <a:latin typeface="SamsungOne 400"/>
              <a:ea typeface="SamsungOneKoreanOTF 40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82624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IN" dirty="0"/>
              <a:t>3GPP SA/SA6 Meeting Schedule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821065"/>
              </p:ext>
            </p:extLst>
          </p:nvPr>
        </p:nvGraphicFramePr>
        <p:xfrm>
          <a:off x="147674" y="5886795"/>
          <a:ext cx="11943994" cy="392485"/>
        </p:xfrm>
        <a:graphic>
          <a:graphicData uri="http://schemas.openxmlformats.org/drawingml/2006/table">
            <a:tbl>
              <a:tblPr/>
              <a:tblGrid>
                <a:gridCol w="789444">
                  <a:extLst>
                    <a:ext uri="{9D8B030D-6E8A-4147-A177-3AD203B41FA5}">
                      <a16:colId xmlns:a16="http://schemas.microsoft.com/office/drawing/2014/main" val="259254942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75415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9210514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127992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35622561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65585857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404181939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0265082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778576174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2076290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36918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60106201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362444270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216057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6662902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09278365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723229601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29660836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80028224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27610978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1559331876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110810193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87769915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677188888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4250860892"/>
                    </a:ext>
                  </a:extLst>
                </a:gridCol>
                <a:gridCol w="446182">
                  <a:extLst>
                    <a:ext uri="{9D8B030D-6E8A-4147-A177-3AD203B41FA5}">
                      <a16:colId xmlns:a16="http://schemas.microsoft.com/office/drawing/2014/main" val="2025035310"/>
                    </a:ext>
                  </a:extLst>
                </a:gridCol>
              </a:tblGrid>
              <a:tr h="12004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Jan-26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Jul-26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Dec-26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847542"/>
                  </a:ext>
                </a:extLst>
              </a:tr>
              <a:tr h="2400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Meetings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SA6#68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SA6#69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SA6#74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SA6#76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2898583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75028"/>
              </p:ext>
            </p:extLst>
          </p:nvPr>
        </p:nvGraphicFramePr>
        <p:xfrm>
          <a:off x="256654" y="1901427"/>
          <a:ext cx="6513314" cy="3774628"/>
        </p:xfrm>
        <a:graphic>
          <a:graphicData uri="http://schemas.openxmlformats.org/drawingml/2006/table">
            <a:tbl>
              <a:tblPr/>
              <a:tblGrid>
                <a:gridCol w="1114578">
                  <a:extLst>
                    <a:ext uri="{9D8B030D-6E8A-4147-A177-3AD203B41FA5}">
                      <a16:colId xmlns:a16="http://schemas.microsoft.com/office/drawing/2014/main" val="3481181916"/>
                    </a:ext>
                  </a:extLst>
                </a:gridCol>
                <a:gridCol w="626950">
                  <a:extLst>
                    <a:ext uri="{9D8B030D-6E8A-4147-A177-3AD203B41FA5}">
                      <a16:colId xmlns:a16="http://schemas.microsoft.com/office/drawing/2014/main" val="3684642822"/>
                    </a:ext>
                  </a:extLst>
                </a:gridCol>
                <a:gridCol w="3047673">
                  <a:extLst>
                    <a:ext uri="{9D8B030D-6E8A-4147-A177-3AD203B41FA5}">
                      <a16:colId xmlns:a16="http://schemas.microsoft.com/office/drawing/2014/main" val="3666134783"/>
                    </a:ext>
                  </a:extLst>
                </a:gridCol>
                <a:gridCol w="1044917">
                  <a:extLst>
                    <a:ext uri="{9D8B030D-6E8A-4147-A177-3AD203B41FA5}">
                      <a16:colId xmlns:a16="http://schemas.microsoft.com/office/drawing/2014/main" val="1926850950"/>
                    </a:ext>
                  </a:extLst>
                </a:gridCol>
                <a:gridCol w="679196">
                  <a:extLst>
                    <a:ext uri="{9D8B030D-6E8A-4147-A177-3AD203B41FA5}">
                      <a16:colId xmlns:a16="http://schemas.microsoft.com/office/drawing/2014/main" val="1966194253"/>
                    </a:ext>
                  </a:extLst>
                </a:gridCol>
              </a:tblGrid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TYPE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DATES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CTRY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4997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2025-02-17 09:00 - 2025-02-21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Athens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122228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2025-04-07 09:00 - 2025-04-11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75685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3GPPSA6#67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2025-05-19 09:00 - 2025-05-23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JP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1814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3GPPSA6#68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2025-08-25 09:00 - 2025-08-29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Goteborg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936201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3GPPSA6#69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2025-10-13 09:00 - 2025-10-17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(TBC)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81823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2025-11-17 09:00 - 2025-11-21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Dallas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56088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3GPPSA6#71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2026-02-09 09:00 - 2026-02-13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18582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3GPPSA6#72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2026-04-13 09:00 - 2026-04-17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229162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3GPPSA6#73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2026-05-18 09:00 - 2026-05-22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CN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847310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3GPPSA6#74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2026-08-24 09:00 - 2026-08-28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671279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3GPPSA6#75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2026-10-12 09:00 - 2026-10-16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435174"/>
                  </a:ext>
                </a:extLst>
              </a:tr>
              <a:tr h="290356"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3GPPSA6#76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2026-11-16 09:00 - 2026-11-20 17:30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I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191871"/>
                  </a:ext>
                </a:extLst>
              </a:tr>
            </a:tbl>
          </a:graphicData>
        </a:graphic>
      </p:graphicFrame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6968750" y="2036365"/>
            <a:ext cx="4855975" cy="3639690"/>
          </a:xfrm>
        </p:spPr>
        <p:txBody>
          <a:bodyPr/>
          <a:lstStyle/>
          <a:p>
            <a:r>
              <a:rPr lang="en-IN" sz="2000" b="1" dirty="0">
                <a:solidFill>
                  <a:prstClr val="black"/>
                </a:solidFill>
              </a:rPr>
              <a:t>Rel-20 5G-Adv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approval</a:t>
            </a:r>
            <a:r>
              <a:rPr lang="en-IN" sz="1600" dirty="0"/>
              <a:t> in Mar-2025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SID/WID freeze</a:t>
            </a:r>
            <a:r>
              <a:rPr lang="en-IN" sz="1600" dirty="0"/>
              <a:t> in Sep-2026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9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6G Study</a:t>
            </a:r>
            <a:endParaRPr lang="en-IN" sz="2000" b="1" dirty="0"/>
          </a:p>
          <a:p>
            <a:pPr lvl="1"/>
            <a:r>
              <a:rPr lang="en-IN" sz="1800" dirty="0"/>
              <a:t>Assuming </a:t>
            </a:r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approval</a:t>
            </a:r>
            <a:r>
              <a:rPr lang="en-IN" sz="1600" dirty="0"/>
              <a:t> in Sep-2025</a:t>
            </a:r>
            <a:r>
              <a:rPr lang="en-IN" sz="1600" dirty="0">
                <a:solidFill>
                  <a:srgbClr val="FF0000"/>
                </a:solidFill>
              </a:rPr>
              <a:t>*</a:t>
            </a:r>
            <a:endParaRPr lang="en-IN" sz="1600" dirty="0"/>
          </a:p>
          <a:p>
            <a:pPr lvl="2"/>
            <a:r>
              <a:rPr lang="en-IN" sz="1600" dirty="0">
                <a:solidFill>
                  <a:prstClr val="black"/>
                </a:solidFill>
              </a:rPr>
              <a:t>Stage-2 SID freeze</a:t>
            </a:r>
            <a:r>
              <a:rPr lang="en-IN" sz="1600" dirty="0"/>
              <a:t> in Dec-2026</a:t>
            </a:r>
            <a:r>
              <a:rPr lang="en-IN" sz="1600" dirty="0">
                <a:solidFill>
                  <a:srgbClr val="FF0000"/>
                </a:solidFill>
              </a:rPr>
              <a:t>**</a:t>
            </a:r>
          </a:p>
          <a:p>
            <a:pPr lvl="1"/>
            <a:r>
              <a:rPr lang="en-IN" sz="1800" b="1" dirty="0"/>
              <a:t>Total number of SA6 meetings: </a:t>
            </a:r>
            <a:r>
              <a:rPr lang="en-IN" sz="1800" b="1" dirty="0">
                <a:solidFill>
                  <a:srgbClr val="FF0000"/>
                </a:solidFill>
              </a:rPr>
              <a:t>8</a:t>
            </a:r>
          </a:p>
          <a:p>
            <a:r>
              <a:rPr lang="en-IN" sz="2000" b="1" dirty="0">
                <a:solidFill>
                  <a:prstClr val="black"/>
                </a:solidFill>
              </a:rPr>
              <a:t>Rel-20 Total number of SA6 meetings: </a:t>
            </a:r>
            <a:r>
              <a:rPr lang="en-IN" sz="2000" b="1" dirty="0">
                <a:solidFill>
                  <a:srgbClr val="FF0000"/>
                </a:solidFill>
              </a:rPr>
              <a:t>11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894102" y="5506350"/>
            <a:ext cx="27719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To be confirmed at future TSG meeting</a:t>
            </a:r>
            <a:endParaRPr lang="en-IN" dirty="0"/>
          </a:p>
        </p:txBody>
      </p:sp>
      <p:sp>
        <p:nvSpPr>
          <p:cNvPr id="15" name="Rectangle 14"/>
          <p:cNvSpPr/>
          <p:nvPr/>
        </p:nvSpPr>
        <p:spPr>
          <a:xfrm>
            <a:off x="7485720" y="5506350"/>
            <a:ext cx="1567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600" dirty="0">
                <a:solidFill>
                  <a:srgbClr val="FF0000"/>
                </a:solidFill>
                <a:latin typeface="Calibri" panose="020F0502020204030204"/>
                <a:cs typeface="+mn-cs"/>
              </a:rPr>
              <a:t>* </a:t>
            </a:r>
            <a:r>
              <a:rPr lang="en-US" altLang="en-US" sz="1050" dirty="0">
                <a:solidFill>
                  <a:srgbClr val="0070C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Best case scenario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5946195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80d8efa-eff2-4910-88d2-79ca146720c4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8598</TotalTime>
  <Words>2039</Words>
  <Application>Microsoft Office PowerPoint</Application>
  <PresentationFormat>Widescreen</PresentationFormat>
  <Paragraphs>841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Aptos</vt:lpstr>
      <vt:lpstr>Arial </vt:lpstr>
      <vt:lpstr>Malgun Gothic</vt:lpstr>
      <vt:lpstr>SamsungOne 400</vt:lpstr>
      <vt:lpstr>SamsungOneKoreanOTF 400</vt:lpstr>
      <vt:lpstr>Arial</vt:lpstr>
      <vt:lpstr>Calibri</vt:lpstr>
      <vt:lpstr>Calibri Light</vt:lpstr>
      <vt:lpstr>SamsungOne 700</vt:lpstr>
      <vt:lpstr>Times New Roman</vt:lpstr>
      <vt:lpstr>Office Theme</vt:lpstr>
      <vt:lpstr>SA6 Rel-20 Planning  (TU Status and Plan)</vt:lpstr>
      <vt:lpstr>Outline</vt:lpstr>
      <vt:lpstr>Background</vt:lpstr>
      <vt:lpstr>Rel-20 5GA TU Status and Planning</vt:lpstr>
      <vt:lpstr>Rel-20 TUs – until SA6#67</vt:lpstr>
      <vt:lpstr>Rel-20 TUs – after SA6#67*</vt:lpstr>
      <vt:lpstr>Backup</vt:lpstr>
      <vt:lpstr>Rel-20 Timeline (Recap)</vt:lpstr>
      <vt:lpstr>3GPP SA/SA6 Meeting Schedule</vt:lpstr>
      <vt:lpstr>Typical SA6 Session Planning</vt:lpstr>
      <vt:lpstr>Potential SA6 Split ~50% for 5G-Adv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Rev-3</cp:lastModifiedBy>
  <cp:revision>668</cp:revision>
  <dcterms:created xsi:type="dcterms:W3CDTF">2010-02-05T13:52:04Z</dcterms:created>
  <dcterms:modified xsi:type="dcterms:W3CDTF">2025-08-29T10:52:44Z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