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20"/>
  </p:notesMasterIdLst>
  <p:handoutMasterIdLst>
    <p:handoutMasterId r:id="rId21"/>
  </p:handoutMasterIdLst>
  <p:sldIdLst>
    <p:sldId id="341" r:id="rId7"/>
    <p:sldId id="415" r:id="rId8"/>
    <p:sldId id="401" r:id="rId9"/>
    <p:sldId id="416" r:id="rId10"/>
    <p:sldId id="379" r:id="rId11"/>
    <p:sldId id="402" r:id="rId12"/>
    <p:sldId id="403" r:id="rId13"/>
    <p:sldId id="404" r:id="rId14"/>
    <p:sldId id="405" r:id="rId15"/>
    <p:sldId id="411" r:id="rId16"/>
    <p:sldId id="412" r:id="rId17"/>
    <p:sldId id="408" r:id="rId18"/>
    <p:sldId id="409"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NOK" userId="Nokia_LWG" providerId="None"/>
  <p188:author id="{E7FDBF2C-D84C-B080-693A-D8736ACCC87F}" name="Tezcan Cogalan (Nokia)" initials="T(" userId="S::tezcan.cogalan@nokia.com::78ee4074-7bea-45b4-a7b2-a93a9b091274" providerId="AD"/>
  <p188:author id="{BA15464A-E0CD-39B4-B7A6-648B8A362132}" name="Winnie Nakimuli (Nokia)" initials="W(" userId="S::winnie.nakimuli@nokia.com::48b46993-5070-4bed-9363-fbb443a3d0b5" providerId="AD"/>
  <p188:author id="{3F3BC456-3840-AEAD-7F4B-64C81F9A9116}" name="Rajesh" initials="NRB" userId="Rajesh" providerId="None"/>
  <p188:author id="{17FBE696-81A6-6A87-ED25-B044268BD8EE}" name="Juergen Goerge (Nokia)" initials="J(" userId="S::juergen.goerge@nokia.com::87611d62-397b-42bb-b3d6-4982cddc114d" providerId="AD"/>
  <p188:author id="{664133A9-D536-815A-34EC-B9961CC03EE9}" name="Tanja De Groot (Nokia)" initials="TD" userId="S::tanja.de_groot@nokia.com::01a78cc0-88b1-4873-a238-25bec9db6e06" providerId="AD"/>
  <p188:author id="{AACCA6C5-82A8-C847-1BE1-580DEF833A0D}" name="Saurabh Khare (Nokia)" initials="S(" userId="S::saurabh.khare@nokia.com::67fbe8cd-29ac-4ac0-9980-2fce8be0bc94" providerId="AD"/>
  <p188:author id="{A7220ADD-C1D1-A20F-7158-1FE506E39BAD}" name="Niranth Amogh (Nokia)" initials="N(" userId="S::niranth.amogh@nokia.com::0313deee-eead-4308-975d-52c17d196c5f" providerId="AD"/>
  <p188:author id="{E9FC8CF8-DA18-B024-7EFF-5713E76CC091}" name="Sapan Shah (Nokia)" initials="SS" userId="S::sapan.shah@nokia.com::1adaccbf-251f-4892-9e76-28c57f4387b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460" y="4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pan Shah (Nokia)" userId="1adaccbf-251f-4892-9e76-28c57f4387b4" providerId="ADAL" clId="{A3495322-4512-4DE0-9BCD-7B543029E407}"/>
    <pc:docChg chg="custSel modMainMaster">
      <pc:chgData name="Sapan Shah (Nokia)" userId="1adaccbf-251f-4892-9e76-28c57f4387b4" providerId="ADAL" clId="{A3495322-4512-4DE0-9BCD-7B543029E407}" dt="2025-08-18T09:01:12.770" v="20" actId="20577"/>
      <pc:docMkLst>
        <pc:docMk/>
      </pc:docMkLst>
      <pc:sldMasterChg chg="addSp modSp mod modSldLayout">
        <pc:chgData name="Sapan Shah (Nokia)" userId="1adaccbf-251f-4892-9e76-28c57f4387b4" providerId="ADAL" clId="{A3495322-4512-4DE0-9BCD-7B543029E407}" dt="2025-08-18T09:01:12.770" v="20" actId="20577"/>
        <pc:sldMasterMkLst>
          <pc:docMk/>
          <pc:sldMasterMk cId="0" sldId="2147485146"/>
        </pc:sldMasterMkLst>
        <pc:spChg chg="add mod">
          <ac:chgData name="Sapan Shah (Nokia)" userId="1adaccbf-251f-4892-9e76-28c57f4387b4" providerId="ADAL" clId="{A3495322-4512-4DE0-9BCD-7B543029E407}" dt="2025-08-18T09:01:12.770" v="20" actId="20577"/>
          <ac:spMkLst>
            <pc:docMk/>
            <pc:sldMasterMk cId="0" sldId="2147485146"/>
            <ac:spMk id="4" creationId="{F4651A1A-40DE-9846-006A-728CDD553F32}"/>
          </ac:spMkLst>
        </pc:spChg>
        <pc:spChg chg="mod">
          <ac:chgData name="Sapan Shah (Nokia)" userId="1adaccbf-251f-4892-9e76-28c57f4387b4" providerId="ADAL" clId="{A3495322-4512-4DE0-9BCD-7B543029E407}" dt="2025-08-18T08:59:43.468" v="18"/>
          <ac:spMkLst>
            <pc:docMk/>
            <pc:sldMasterMk cId="0" sldId="2147485146"/>
            <ac:spMk id="14" creationId="{04953B71-6776-413E-AC69-E69762C9C33E}"/>
          </ac:spMkLst>
        </pc:spChg>
        <pc:sldLayoutChg chg="addSp delSp modSp mod">
          <pc:chgData name="Sapan Shah (Nokia)" userId="1adaccbf-251f-4892-9e76-28c57f4387b4" providerId="ADAL" clId="{A3495322-4512-4DE0-9BCD-7B543029E407}" dt="2025-08-18T08:58:45.225" v="3" actId="21"/>
          <pc:sldLayoutMkLst>
            <pc:docMk/>
            <pc:sldMasterMk cId="0" sldId="2147485146"/>
            <pc:sldLayoutMk cId="3663636576" sldId="2147485162"/>
          </pc:sldLayoutMkLst>
          <pc:spChg chg="add del mod">
            <ac:chgData name="Sapan Shah (Nokia)" userId="1adaccbf-251f-4892-9e76-28c57f4387b4" providerId="ADAL" clId="{A3495322-4512-4DE0-9BCD-7B543029E407}" dt="2025-08-18T08:58:45.225" v="3" actId="21"/>
            <ac:spMkLst>
              <pc:docMk/>
              <pc:sldMasterMk cId="0" sldId="2147485146"/>
              <pc:sldLayoutMk cId="3663636576" sldId="2147485162"/>
              <ac:spMk id="4" creationId="{F4651A1A-40DE-9846-006A-728CDD553F32}"/>
            </ac:spMkLst>
          </pc:spChg>
        </pc:sldLayoutChg>
      </pc:sldMasterChg>
    </pc:docChg>
  </pc:docChgLst>
  <pc:docChgLst>
    <pc:chgData name="Sapan Shah (Nokia)" userId="1adaccbf-251f-4892-9e76-28c57f4387b4" providerId="ADAL" clId="{E5C651D2-4092-4A3C-B44C-ED2F52CD3BF2}"/>
    <pc:docChg chg="addSld delSld modSld sldOrd">
      <pc:chgData name="Sapan Shah (Nokia)" userId="1adaccbf-251f-4892-9e76-28c57f4387b4" providerId="ADAL" clId="{E5C651D2-4092-4A3C-B44C-ED2F52CD3BF2}" dt="2025-08-18T05:13:15.492" v="134" actId="20577"/>
      <pc:docMkLst>
        <pc:docMk/>
      </pc:docMkLst>
      <pc:sldChg chg="modSp mod">
        <pc:chgData name="Sapan Shah (Nokia)" userId="1adaccbf-251f-4892-9e76-28c57f4387b4" providerId="ADAL" clId="{E5C651D2-4092-4A3C-B44C-ED2F52CD3BF2}" dt="2025-08-18T05:13:15.492" v="134" actId="20577"/>
        <pc:sldMkLst>
          <pc:docMk/>
          <pc:sldMk cId="0" sldId="341"/>
        </pc:sldMkLst>
        <pc:spChg chg="mod">
          <ac:chgData name="Sapan Shah (Nokia)" userId="1adaccbf-251f-4892-9e76-28c57f4387b4" providerId="ADAL" clId="{E5C651D2-4092-4A3C-B44C-ED2F52CD3BF2}" dt="2025-08-18T05:13:15.492" v="134" actId="20577"/>
          <ac:spMkLst>
            <pc:docMk/>
            <pc:sldMk cId="0" sldId="341"/>
            <ac:spMk id="3" creationId="{672073C3-1DE1-3A37-F3D7-5BDDEF1B2323}"/>
          </ac:spMkLst>
        </pc:spChg>
      </pc:sldChg>
      <pc:sldChg chg="del">
        <pc:chgData name="Sapan Shah (Nokia)" userId="1adaccbf-251f-4892-9e76-28c57f4387b4" providerId="ADAL" clId="{E5C651D2-4092-4A3C-B44C-ED2F52CD3BF2}" dt="2025-08-15T05:20:39.747" v="120" actId="47"/>
        <pc:sldMkLst>
          <pc:docMk/>
          <pc:sldMk cId="714660687" sldId="374"/>
        </pc:sldMkLst>
      </pc:sldChg>
      <pc:sldChg chg="del">
        <pc:chgData name="Sapan Shah (Nokia)" userId="1adaccbf-251f-4892-9e76-28c57f4387b4" providerId="ADAL" clId="{E5C651D2-4092-4A3C-B44C-ED2F52CD3BF2}" dt="2025-08-15T05:20:41.030" v="121" actId="47"/>
        <pc:sldMkLst>
          <pc:docMk/>
          <pc:sldMk cId="3218648420" sldId="395"/>
        </pc:sldMkLst>
      </pc:sldChg>
      <pc:sldChg chg="ord">
        <pc:chgData name="Sapan Shah (Nokia)" userId="1adaccbf-251f-4892-9e76-28c57f4387b4" providerId="ADAL" clId="{E5C651D2-4092-4A3C-B44C-ED2F52CD3BF2}" dt="2025-08-15T05:20:57.537" v="123"/>
        <pc:sldMkLst>
          <pc:docMk/>
          <pc:sldMk cId="1995272851" sldId="401"/>
        </pc:sldMkLst>
      </pc:sldChg>
      <pc:sldChg chg="del">
        <pc:chgData name="Sapan Shah (Nokia)" userId="1adaccbf-251f-4892-9e76-28c57f4387b4" providerId="ADAL" clId="{E5C651D2-4092-4A3C-B44C-ED2F52CD3BF2}" dt="2025-08-15T05:20:39.747" v="120" actId="47"/>
        <pc:sldMkLst>
          <pc:docMk/>
          <pc:sldMk cId="4011985300" sldId="413"/>
        </pc:sldMkLst>
      </pc:sldChg>
      <pc:sldChg chg="del">
        <pc:chgData name="Sapan Shah (Nokia)" userId="1adaccbf-251f-4892-9e76-28c57f4387b4" providerId="ADAL" clId="{E5C651D2-4092-4A3C-B44C-ED2F52CD3BF2}" dt="2025-08-15T05:20:03.980" v="119" actId="47"/>
        <pc:sldMkLst>
          <pc:docMk/>
          <pc:sldMk cId="3862316626" sldId="414"/>
        </pc:sldMkLst>
      </pc:sldChg>
      <pc:sldChg chg="modSp new mod">
        <pc:chgData name="Sapan Shah (Nokia)" userId="1adaccbf-251f-4892-9e76-28c57f4387b4" providerId="ADAL" clId="{E5C651D2-4092-4A3C-B44C-ED2F52CD3BF2}" dt="2025-08-15T05:32:29.134" v="133" actId="20577"/>
        <pc:sldMkLst>
          <pc:docMk/>
          <pc:sldMk cId="3715293104" sldId="415"/>
        </pc:sldMkLst>
        <pc:spChg chg="mod">
          <ac:chgData name="Sapan Shah (Nokia)" userId="1adaccbf-251f-4892-9e76-28c57f4387b4" providerId="ADAL" clId="{E5C651D2-4092-4A3C-B44C-ED2F52CD3BF2}" dt="2025-08-15T05:32:29.134" v="133" actId="20577"/>
          <ac:spMkLst>
            <pc:docMk/>
            <pc:sldMk cId="3715293104" sldId="415"/>
            <ac:spMk id="2" creationId="{BF5718E1-8138-6A00-0D03-3265AD4D891E}"/>
          </ac:spMkLst>
        </pc:spChg>
        <pc:spChg chg="mod">
          <ac:chgData name="Sapan Shah (Nokia)" userId="1adaccbf-251f-4892-9e76-28c57f4387b4" providerId="ADAL" clId="{E5C651D2-4092-4A3C-B44C-ED2F52CD3BF2}" dt="2025-08-15T05:19:44.354" v="112" actId="20577"/>
          <ac:spMkLst>
            <pc:docMk/>
            <pc:sldMk cId="3715293104" sldId="415"/>
            <ac:spMk id="3" creationId="{CA60E61D-1176-426A-67D4-343026D489D2}"/>
          </ac:spMkLst>
        </pc:spChg>
      </pc:sldChg>
      <pc:sldChg chg="modSp new mod">
        <pc:chgData name="Sapan Shah (Nokia)" userId="1adaccbf-251f-4892-9e76-28c57f4387b4" providerId="ADAL" clId="{E5C651D2-4092-4A3C-B44C-ED2F52CD3BF2}" dt="2025-08-15T05:20:01.285" v="118" actId="20577"/>
        <pc:sldMkLst>
          <pc:docMk/>
          <pc:sldMk cId="2704122503" sldId="416"/>
        </pc:sldMkLst>
        <pc:spChg chg="mod">
          <ac:chgData name="Sapan Shah (Nokia)" userId="1adaccbf-251f-4892-9e76-28c57f4387b4" providerId="ADAL" clId="{E5C651D2-4092-4A3C-B44C-ED2F52CD3BF2}" dt="2025-08-15T05:20:01.285" v="118" actId="20577"/>
          <ac:spMkLst>
            <pc:docMk/>
            <pc:sldMk cId="2704122503" sldId="416"/>
            <ac:spMk id="2" creationId="{CA291B06-FA06-5242-0A2F-D603FA91840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b="1">
                <a:solidFill>
                  <a:srgbClr val="001135"/>
                </a:solidFill>
                <a:latin typeface="Times New Roman"/>
                <a:cs typeface="Times New Roman"/>
              </a:rPr>
              <a:t>Data</a:t>
            </a:r>
            <a:r>
              <a:rPr lang="en-US">
                <a:solidFill>
                  <a:srgbClr val="001135"/>
                </a:solidFill>
                <a:latin typeface="Times New Roman"/>
                <a:cs typeface="Times New Roman"/>
              </a:rPr>
              <a:t> can be raw, abstract, aggregated, per-UE or analytical. </a:t>
            </a:r>
            <a:br>
              <a:rPr lang="en-US">
                <a:cs typeface="Times New Roman"/>
              </a:rPr>
            </a:br>
            <a:r>
              <a:rPr lang="en-US">
                <a:solidFill>
                  <a:srgbClr val="001135"/>
                </a:solidFill>
                <a:latin typeface="Times New Roman"/>
                <a:cs typeface="Times New Roman"/>
              </a:rPr>
              <a:t>Resources can be cloud resources, connectivity, slices, BW, etc. </a:t>
            </a:r>
            <a:r>
              <a:rPr lang="en-US" b="1">
                <a:solidFill>
                  <a:srgbClr val="001135"/>
                </a:solidFill>
                <a:latin typeface="Times New Roman"/>
                <a:cs typeface="Times New Roman"/>
              </a:rPr>
              <a:t>Control</a:t>
            </a:r>
            <a:r>
              <a:rPr lang="en-US">
                <a:solidFill>
                  <a:srgbClr val="001135"/>
                </a:solidFill>
                <a:latin typeface="Times New Roman"/>
                <a:cs typeface="Times New Roman"/>
              </a:rPr>
              <a:t> can be detailed, abstract, intent or policy based. </a:t>
            </a:r>
            <a:br>
              <a:rPr lang="en-US">
                <a:cs typeface="Times New Roman"/>
              </a:rPr>
            </a:br>
            <a:endParaRPr lang="en-US">
              <a:solidFill>
                <a:srgbClr val="444444"/>
              </a:solidFill>
            </a:endParaRPr>
          </a:p>
          <a:p>
            <a:endParaRPr lang="en-US">
              <a:solidFill>
                <a:srgbClr val="444444"/>
              </a:solidFill>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a:pPr>
                <a:defRPr/>
              </a:pPr>
              <a:t>6</a:t>
            </a:fld>
            <a:endParaRPr lang="en-GB" altLang="en-US"/>
          </a:p>
        </p:txBody>
      </p:sp>
    </p:spTree>
    <p:extLst>
      <p:ext uri="{BB962C8B-B14F-4D97-AF65-F5344CB8AC3E}">
        <p14:creationId xmlns:p14="http://schemas.microsoft.com/office/powerpoint/2010/main" val="392331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a:pPr>
                <a:defRPr/>
              </a:pPr>
              <a:t>7</a:t>
            </a:fld>
            <a:endParaRPr lang="en-GB" altLang="en-US"/>
          </a:p>
        </p:txBody>
      </p:sp>
    </p:spTree>
    <p:extLst>
      <p:ext uri="{BB962C8B-B14F-4D97-AF65-F5344CB8AC3E}">
        <p14:creationId xmlns:p14="http://schemas.microsoft.com/office/powerpoint/2010/main" val="1004910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760800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endParaRPr lang="en-US">
              <a:latin typeface="Times New Roman"/>
              <a:cs typeface="Times New Roman"/>
            </a:endParaRP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a:pPr>
                <a:defRPr/>
              </a:pPr>
              <a:t>9</a:t>
            </a:fld>
            <a:endParaRPr lang="en-GB" altLang="en-US"/>
          </a:p>
        </p:txBody>
      </p:sp>
    </p:spTree>
    <p:extLst>
      <p:ext uri="{BB962C8B-B14F-4D97-AF65-F5344CB8AC3E}">
        <p14:creationId xmlns:p14="http://schemas.microsoft.com/office/powerpoint/2010/main" val="248872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4438346"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TSG-SA WG6 Meeting #68</a:t>
            </a:r>
          </a:p>
          <a:p>
            <a:pPr eaLnBrk="1" hangingPunct="1">
              <a:defRPr/>
            </a:pPr>
            <a:r>
              <a:rPr lang="en-US" altLang="en-US" sz="1200" b="1" dirty="0">
                <a:latin typeface="Arial "/>
              </a:rPr>
              <a:t>Gothenburg, Sweden, 25th – 29th August 2025</a:t>
            </a:r>
          </a:p>
        </p:txBody>
      </p:sp>
      <p:sp>
        <p:nvSpPr>
          <p:cNvPr id="4" name="TextBox 3">
            <a:extLst>
              <a:ext uri="{FF2B5EF4-FFF2-40B4-BE49-F238E27FC236}">
                <a16:creationId xmlns:a16="http://schemas.microsoft.com/office/drawing/2014/main" id="{F4651A1A-40DE-9846-006A-728CDD553F32}"/>
              </a:ext>
            </a:extLst>
          </p:cNvPr>
          <p:cNvSpPr txBox="1"/>
          <p:nvPr userDrawn="1"/>
        </p:nvSpPr>
        <p:spPr>
          <a:xfrm>
            <a:off x="9984895" y="71993"/>
            <a:ext cx="1491143" cy="369332"/>
          </a:xfrm>
          <a:prstGeom prst="rect">
            <a:avLst/>
          </a:prstGeom>
          <a:noFill/>
        </p:spPr>
        <p:txBody>
          <a:bodyPr wrap="square">
            <a:spAutoFit/>
          </a:bodyPr>
          <a:lstStyle/>
          <a:p>
            <a:r>
              <a:rPr lang="en-US" b="1" i="0" dirty="0">
                <a:solidFill>
                  <a:srgbClr val="000000"/>
                </a:solidFill>
                <a:effectLst/>
                <a:latin typeface="arial" panose="020B0604020202020204" pitchFamily="34" charset="0"/>
              </a:rPr>
              <a:t>S6-253202</a:t>
            </a:r>
            <a:endParaRPr lang="en-US"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2073C3-1DE1-3A37-F3D7-5BDDEF1B2323}"/>
              </a:ext>
            </a:extLst>
          </p:cNvPr>
          <p:cNvSpPr txBox="1">
            <a:spLocks/>
          </p:cNvSpPr>
          <p:nvPr/>
        </p:nvSpPr>
        <p:spPr bwMode="auto">
          <a:xfrm>
            <a:off x="1392513" y="2566306"/>
            <a:ext cx="8949861" cy="235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br>
              <a:rPr lang="en-GB" altLang="en-US" dirty="0"/>
            </a:br>
            <a:r>
              <a:rPr lang="en-GB" altLang="en-US" sz="5400" b="1" dirty="0">
                <a:latin typeface="+mj-lt"/>
              </a:rPr>
              <a:t>Inputs for CAPIF Work tasks</a:t>
            </a:r>
            <a:endParaRPr lang="en-GB" altLang="en-US" sz="4800" b="1" dirty="0">
              <a:latin typeface="+mj-lt"/>
            </a:endParaRPr>
          </a:p>
          <a:p>
            <a:pPr marL="0" indent="0" algn="ctr" eaLnBrk="1" hangingPunct="1">
              <a:buFontTx/>
              <a:buNone/>
            </a:pPr>
            <a:endParaRPr lang="en-GB" altLang="en-US" dirty="0"/>
          </a:p>
          <a:p>
            <a:pPr marL="0" indent="0" algn="ctr" eaLnBrk="1" hangingPunct="1">
              <a:buFontTx/>
              <a:buNone/>
            </a:pPr>
            <a:r>
              <a:rPr lang="en-GB" altLang="en-US" b="1" dirty="0">
                <a:latin typeface="+mj-lt"/>
              </a:rPr>
              <a:t>Nokia</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62037-B653-4A86-AAED-C5A16BCF44CC}"/>
              </a:ext>
            </a:extLst>
          </p:cNvPr>
          <p:cNvSpPr>
            <a:spLocks noGrp="1"/>
          </p:cNvSpPr>
          <p:nvPr>
            <p:ph type="title"/>
          </p:nvPr>
        </p:nvSpPr>
        <p:spPr/>
        <p:txBody>
          <a:bodyPr/>
          <a:lstStyle/>
          <a:p>
            <a:r>
              <a:rPr lang="en-US"/>
              <a:t>Support for new exposure protocols</a:t>
            </a:r>
          </a:p>
        </p:txBody>
      </p:sp>
      <p:sp>
        <p:nvSpPr>
          <p:cNvPr id="3" name="Content Placeholder 2">
            <a:extLst>
              <a:ext uri="{FF2B5EF4-FFF2-40B4-BE49-F238E27FC236}">
                <a16:creationId xmlns:a16="http://schemas.microsoft.com/office/drawing/2014/main" id="{A4A1B1E2-1081-FEAE-358F-19EE7F451F5A}"/>
              </a:ext>
            </a:extLst>
          </p:cNvPr>
          <p:cNvSpPr>
            <a:spLocks noGrp="1"/>
          </p:cNvSpPr>
          <p:nvPr>
            <p:ph idx="1"/>
          </p:nvPr>
        </p:nvSpPr>
        <p:spPr>
          <a:xfrm>
            <a:off x="838199" y="1825625"/>
            <a:ext cx="10515599" cy="4351338"/>
          </a:xfrm>
        </p:spPr>
        <p:txBody>
          <a:bodyPr/>
          <a:lstStyle/>
          <a:p>
            <a:r>
              <a:rPr lang="en-US" sz="2400"/>
              <a:t>Exposure is one of the important aspect in 6G discussions (see SA2 6G SID: SP-250806)</a:t>
            </a:r>
          </a:p>
          <a:p>
            <a:r>
              <a:rPr lang="en-US" sz="2400"/>
              <a:t>Exposure related aspects are also considered in many SA1 defined use cases (e.g. sensing)</a:t>
            </a:r>
          </a:p>
          <a:p>
            <a:r>
              <a:rPr lang="en-US" sz="2400"/>
              <a:t>Exposure may be specified using different protocols (e.g. streaming, etc.)</a:t>
            </a:r>
          </a:p>
          <a:p>
            <a:r>
              <a:rPr lang="en-US" sz="2400"/>
              <a:t>Possible enhancements in SA6</a:t>
            </a:r>
          </a:p>
          <a:p>
            <a:pPr lvl="1"/>
            <a:r>
              <a:rPr lang="en-US" sz="2000"/>
              <a:t>Whether and how CAPIF publish service APIs and/or discover service APIs need enhancements to support different exposure capabilities?</a:t>
            </a:r>
          </a:p>
        </p:txBody>
      </p:sp>
    </p:spTree>
    <p:extLst>
      <p:ext uri="{BB962C8B-B14F-4D97-AF65-F5344CB8AC3E}">
        <p14:creationId xmlns:p14="http://schemas.microsoft.com/office/powerpoint/2010/main" val="287619770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68903-0936-36B9-F2D6-ABDE70478BC5}"/>
              </a:ext>
            </a:extLst>
          </p:cNvPr>
          <p:cNvSpPr>
            <a:spLocks noGrp="1"/>
          </p:cNvSpPr>
          <p:nvPr>
            <p:ph type="title"/>
          </p:nvPr>
        </p:nvSpPr>
        <p:spPr/>
        <p:txBody>
          <a:bodyPr/>
          <a:lstStyle/>
          <a:p>
            <a:r>
              <a:rPr lang="en-US">
                <a:ea typeface="Calibri Light"/>
                <a:cs typeface="Calibri Light"/>
              </a:rPr>
              <a:t>Evolve CAPIF Architecture</a:t>
            </a:r>
            <a:endParaRPr lang="en-US"/>
          </a:p>
        </p:txBody>
      </p:sp>
      <p:sp>
        <p:nvSpPr>
          <p:cNvPr id="3" name="Content Placeholder 2">
            <a:extLst>
              <a:ext uri="{FF2B5EF4-FFF2-40B4-BE49-F238E27FC236}">
                <a16:creationId xmlns:a16="http://schemas.microsoft.com/office/drawing/2014/main" id="{D9D40852-2034-DEC8-A37A-8084B5FAF1DF}"/>
              </a:ext>
            </a:extLst>
          </p:cNvPr>
          <p:cNvSpPr>
            <a:spLocks noGrp="1"/>
          </p:cNvSpPr>
          <p:nvPr>
            <p:ph idx="1"/>
          </p:nvPr>
        </p:nvSpPr>
        <p:spPr/>
        <p:txBody>
          <a:bodyPr/>
          <a:lstStyle/>
          <a:p>
            <a:r>
              <a:rPr lang="en-US" sz="3200">
                <a:ea typeface="Calibri"/>
                <a:cs typeface="Calibri"/>
              </a:rPr>
              <a:t>Enhanced functional grouping within CAPIF architecture</a:t>
            </a:r>
          </a:p>
          <a:p>
            <a:pPr lvl="1">
              <a:buFont typeface="Courier New"/>
              <a:buChar char="o"/>
            </a:pPr>
            <a:r>
              <a:rPr lang="en-US" sz="2800">
                <a:ea typeface="Calibri"/>
                <a:cs typeface="Calibri"/>
              </a:rPr>
              <a:t>Design time functions (e.g. On boarding) vs Run time functions (e.g. Getting Auth token) are mixed in CAPIF-1 (impacts API invoker and CCF).</a:t>
            </a:r>
          </a:p>
          <a:p>
            <a:pPr>
              <a:buFont typeface="Courier New"/>
              <a:buChar char="•"/>
            </a:pPr>
            <a:r>
              <a:rPr lang="en-US" sz="3600">
                <a:ea typeface="Calibri"/>
                <a:cs typeface="Calibri"/>
              </a:rPr>
              <a:t>Allows support for the use of API definitions by other SDOs (</a:t>
            </a:r>
            <a:r>
              <a:rPr lang="en-US" sz="3600" err="1">
                <a:ea typeface="Calibri"/>
                <a:cs typeface="Calibri"/>
              </a:rPr>
              <a:t>e.g</a:t>
            </a:r>
            <a:r>
              <a:rPr lang="en-US" sz="3600">
                <a:ea typeface="Calibri"/>
                <a:cs typeface="Calibri"/>
              </a:rPr>
              <a:t> IETF (OAuth), TM Forum (On boarding)).</a:t>
            </a:r>
            <a:endParaRPr lang="en-US">
              <a:ea typeface="Calibri"/>
              <a:cs typeface="Calibri"/>
            </a:endParaRPr>
          </a:p>
          <a:p>
            <a:endParaRPr lang="en-US" sz="3600">
              <a:ea typeface="Calibri"/>
              <a:cs typeface="Calibri"/>
            </a:endParaRPr>
          </a:p>
        </p:txBody>
      </p:sp>
    </p:spTree>
    <p:extLst>
      <p:ext uri="{BB962C8B-B14F-4D97-AF65-F5344CB8AC3E}">
        <p14:creationId xmlns:p14="http://schemas.microsoft.com/office/powerpoint/2010/main" val="123677595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57FD4-7E57-B374-3AF1-0BE20B3C0F9E}"/>
              </a:ext>
            </a:extLst>
          </p:cNvPr>
          <p:cNvSpPr>
            <a:spLocks noGrp="1"/>
          </p:cNvSpPr>
          <p:nvPr>
            <p:ph type="title"/>
          </p:nvPr>
        </p:nvSpPr>
        <p:spPr/>
        <p:txBody>
          <a:bodyPr/>
          <a:lstStyle/>
          <a:p>
            <a:r>
              <a:rPr lang="en-US"/>
              <a:t>Other Enhancements</a:t>
            </a:r>
          </a:p>
        </p:txBody>
      </p:sp>
      <p:sp>
        <p:nvSpPr>
          <p:cNvPr id="3" name="Content Placeholder 2">
            <a:extLst>
              <a:ext uri="{FF2B5EF4-FFF2-40B4-BE49-F238E27FC236}">
                <a16:creationId xmlns:a16="http://schemas.microsoft.com/office/drawing/2014/main" id="{49F126A2-E9C0-7803-3E85-811F7EF7325A}"/>
              </a:ext>
            </a:extLst>
          </p:cNvPr>
          <p:cNvSpPr>
            <a:spLocks noGrp="1"/>
          </p:cNvSpPr>
          <p:nvPr>
            <p:ph idx="1"/>
          </p:nvPr>
        </p:nvSpPr>
        <p:spPr>
          <a:xfrm>
            <a:off x="838200" y="1825625"/>
            <a:ext cx="10515600" cy="4619067"/>
          </a:xfrm>
        </p:spPr>
        <p:txBody>
          <a:bodyPr/>
          <a:lstStyle/>
          <a:p>
            <a:r>
              <a:rPr lang="en-US"/>
              <a:t>Enhancements to API version control to support multiple active versions (on same interface)</a:t>
            </a:r>
            <a:endParaRPr lang="en-US">
              <a:ea typeface="Calibri"/>
              <a:cs typeface="Calibri"/>
            </a:endParaRPr>
          </a:p>
          <a:p>
            <a:r>
              <a:rPr lang="en-US"/>
              <a:t>Enforce rate limits</a:t>
            </a:r>
            <a:endParaRPr lang="en-US">
              <a:ea typeface="Calibri"/>
              <a:cs typeface="Calibri"/>
            </a:endParaRPr>
          </a:p>
          <a:p>
            <a:r>
              <a:rPr lang="en-US"/>
              <a:t>Considering new exposure features/protocol (e.g. information can be exposed via streaming or via in-band user plane mechanisms also)</a:t>
            </a:r>
            <a:endParaRPr lang="en-US">
              <a:ea typeface="Calibri"/>
              <a:cs typeface="Calibri"/>
            </a:endParaRPr>
          </a:p>
          <a:p>
            <a:r>
              <a:rPr lang="en-US"/>
              <a:t>Finer granularities of access (beyond API names and methods)</a:t>
            </a:r>
            <a:endParaRPr lang="en-US">
              <a:ea typeface="Calibri"/>
              <a:cs typeface="Calibri"/>
            </a:endParaRPr>
          </a:p>
          <a:p>
            <a:pPr lvl="1"/>
            <a:r>
              <a:rPr lang="en-US"/>
              <a:t>Based on scope/purpose</a:t>
            </a:r>
            <a:endParaRPr lang="en-US">
              <a:ea typeface="Calibri"/>
              <a:cs typeface="Calibri"/>
            </a:endParaRPr>
          </a:p>
          <a:p>
            <a:r>
              <a:rPr lang="en-US"/>
              <a:t>Enhancements required based on outcome of SA2/SA3/SA5 studies.</a:t>
            </a:r>
            <a:endParaRPr lang="en-US">
              <a:ea typeface="Calibri"/>
              <a:cs typeface="Calibri"/>
            </a:endParaRPr>
          </a:p>
          <a:p>
            <a:endParaRPr lang="en-US">
              <a:solidFill>
                <a:srgbClr val="000000"/>
              </a:solidFill>
              <a:ea typeface="Calibri"/>
              <a:cs typeface="Calibri"/>
            </a:endParaRPr>
          </a:p>
        </p:txBody>
      </p:sp>
    </p:spTree>
    <p:extLst>
      <p:ext uri="{BB962C8B-B14F-4D97-AF65-F5344CB8AC3E}">
        <p14:creationId xmlns:p14="http://schemas.microsoft.com/office/powerpoint/2010/main" val="25347819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5E199-3246-0C2F-3B1E-B15366F41AEC}"/>
              </a:ext>
            </a:extLst>
          </p:cNvPr>
          <p:cNvSpPr>
            <a:spLocks noGrp="1"/>
          </p:cNvSpPr>
          <p:nvPr>
            <p:ph type="title"/>
          </p:nvPr>
        </p:nvSpPr>
        <p:spPr/>
        <p:txBody>
          <a:bodyPr/>
          <a:lstStyle/>
          <a:p>
            <a:r>
              <a:rPr lang="en-US"/>
              <a:t>Proposal</a:t>
            </a:r>
          </a:p>
        </p:txBody>
      </p:sp>
      <p:sp>
        <p:nvSpPr>
          <p:cNvPr id="3" name="Content Placeholder 2">
            <a:extLst>
              <a:ext uri="{FF2B5EF4-FFF2-40B4-BE49-F238E27FC236}">
                <a16:creationId xmlns:a16="http://schemas.microsoft.com/office/drawing/2014/main" id="{EDA0FAEF-AEA9-A359-1E80-3949150D7E79}"/>
              </a:ext>
            </a:extLst>
          </p:cNvPr>
          <p:cNvSpPr>
            <a:spLocks noGrp="1"/>
          </p:cNvSpPr>
          <p:nvPr>
            <p:ph idx="1"/>
          </p:nvPr>
        </p:nvSpPr>
        <p:spPr>
          <a:xfrm>
            <a:off x="838200" y="1825625"/>
            <a:ext cx="10515600" cy="3764393"/>
          </a:xfrm>
        </p:spPr>
        <p:txBody>
          <a:bodyPr/>
          <a:lstStyle/>
          <a:p>
            <a:r>
              <a:rPr lang="en-US" dirty="0"/>
              <a:t>To study key issues and solutions based on the use cases and requirements from SA1 (and potentially other SDOs), and to support following:</a:t>
            </a:r>
          </a:p>
          <a:p>
            <a:pPr lvl="1"/>
            <a:r>
              <a:rPr lang="en-US" dirty="0"/>
              <a:t>To enhance CAPIF architecture and procedures:</a:t>
            </a:r>
            <a:endParaRPr lang="en-US" dirty="0">
              <a:ea typeface="Calibri"/>
              <a:cs typeface="Calibri"/>
            </a:endParaRPr>
          </a:p>
          <a:p>
            <a:pPr lvl="2"/>
            <a:r>
              <a:rPr lang="en-US" dirty="0"/>
              <a:t>Functional grouping of the CAPIF features</a:t>
            </a:r>
            <a:endParaRPr lang="en-US" dirty="0">
              <a:ea typeface="Calibri"/>
              <a:cs typeface="Calibri"/>
            </a:endParaRPr>
          </a:p>
          <a:p>
            <a:pPr lvl="2"/>
            <a:r>
              <a:rPr lang="en-US" dirty="0">
                <a:ea typeface="Calibri"/>
                <a:cs typeface="Calibri"/>
              </a:rPr>
              <a:t>Support </a:t>
            </a:r>
            <a:r>
              <a:rPr lang="en-US" dirty="0">
                <a:cs typeface="Calibri"/>
              </a:rPr>
              <a:t>different exposure mechanisms (to support different protocols)</a:t>
            </a:r>
          </a:p>
          <a:p>
            <a:pPr lvl="2"/>
            <a:r>
              <a:rPr lang="en-US" dirty="0">
                <a:cs typeface="Calibri"/>
              </a:rPr>
              <a:t>Enhanced version control </a:t>
            </a:r>
            <a:r>
              <a:rPr lang="en-US" dirty="0">
                <a:ea typeface="Calibri"/>
                <a:cs typeface="Calibri"/>
              </a:rPr>
              <a:t>– to support multiple active version on same interface</a:t>
            </a:r>
          </a:p>
          <a:p>
            <a:pPr lvl="2"/>
            <a:r>
              <a:rPr lang="en-US" dirty="0">
                <a:ea typeface="Calibri"/>
                <a:cs typeface="Calibri"/>
              </a:rPr>
              <a:t>Granular access control (considering scope/purpose)</a:t>
            </a:r>
          </a:p>
          <a:p>
            <a:pPr lvl="2"/>
            <a:r>
              <a:rPr lang="en-US" dirty="0">
                <a:ea typeface="Calibri"/>
                <a:cs typeface="Calibri"/>
              </a:rPr>
              <a:t>Consider potential requirements (e.g. impacts due to AI) from other working groups (e.g. SA2, SA3, SA4, SA5) on the common exposure framework (*)</a:t>
            </a:r>
          </a:p>
          <a:p>
            <a:pPr lvl="2"/>
            <a:endParaRPr lang="en-US" dirty="0">
              <a:ea typeface="Calibri"/>
              <a:cs typeface="Calibri"/>
            </a:endParaRPr>
          </a:p>
          <a:p>
            <a:pPr lvl="1"/>
            <a:endParaRPr lang="en-US" dirty="0">
              <a:ea typeface="Calibri"/>
              <a:cs typeface="Calibri"/>
            </a:endParaRPr>
          </a:p>
        </p:txBody>
      </p:sp>
    </p:spTree>
    <p:extLst>
      <p:ext uri="{BB962C8B-B14F-4D97-AF65-F5344CB8AC3E}">
        <p14:creationId xmlns:p14="http://schemas.microsoft.com/office/powerpoint/2010/main" val="38105348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718E1-8138-6A00-0D03-3265AD4D891E}"/>
              </a:ext>
            </a:extLst>
          </p:cNvPr>
          <p:cNvSpPr>
            <a:spLocks noGrp="1"/>
          </p:cNvSpPr>
          <p:nvPr>
            <p:ph type="title"/>
          </p:nvPr>
        </p:nvSpPr>
        <p:spPr/>
        <p:txBody>
          <a:bodyPr/>
          <a:lstStyle/>
          <a:p>
            <a:r>
              <a:rPr lang="en-US"/>
              <a:t>Potential Work </a:t>
            </a:r>
            <a:r>
              <a:rPr lang="en-US" dirty="0"/>
              <a:t>tasks</a:t>
            </a:r>
          </a:p>
        </p:txBody>
      </p:sp>
      <p:sp>
        <p:nvSpPr>
          <p:cNvPr id="3" name="Content Placeholder 2">
            <a:extLst>
              <a:ext uri="{FF2B5EF4-FFF2-40B4-BE49-F238E27FC236}">
                <a16:creationId xmlns:a16="http://schemas.microsoft.com/office/drawing/2014/main" id="{CA60E61D-1176-426A-67D4-343026D489D2}"/>
              </a:ext>
            </a:extLst>
          </p:cNvPr>
          <p:cNvSpPr>
            <a:spLocks noGrp="1"/>
          </p:cNvSpPr>
          <p:nvPr>
            <p:ph idx="1"/>
          </p:nvPr>
        </p:nvSpPr>
        <p:spPr/>
        <p:txBody>
          <a:bodyPr/>
          <a:lstStyle/>
          <a:p>
            <a:r>
              <a:rPr lang="en-US" dirty="0"/>
              <a:t>Study functional grouping of the CAPIF features</a:t>
            </a:r>
          </a:p>
          <a:p>
            <a:r>
              <a:rPr lang="en-US" dirty="0"/>
              <a:t>Study to enable support for different exposure mechanisms (or different protocols)</a:t>
            </a:r>
          </a:p>
          <a:p>
            <a:r>
              <a:rPr lang="en-US" dirty="0"/>
              <a:t>Study possible enhanced version control – to support multiple active version on same interface</a:t>
            </a:r>
          </a:p>
          <a:p>
            <a:r>
              <a:rPr lang="en-US" dirty="0"/>
              <a:t>Study enhanced granular access control (considering scope/purpose)</a:t>
            </a:r>
          </a:p>
          <a:p>
            <a:r>
              <a:rPr lang="en-US" dirty="0"/>
              <a:t>To consider potential requirements (e.g. impacts due to AI) from other working groups (e.g. SA2, SA3, SA4, SA5) on the common exposure framework (*)</a:t>
            </a:r>
          </a:p>
          <a:p>
            <a:endParaRPr lang="en-US" dirty="0"/>
          </a:p>
        </p:txBody>
      </p:sp>
    </p:spTree>
    <p:extLst>
      <p:ext uri="{BB962C8B-B14F-4D97-AF65-F5344CB8AC3E}">
        <p14:creationId xmlns:p14="http://schemas.microsoft.com/office/powerpoint/2010/main" val="371529310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7A599-7436-9174-89F0-5A4DFB06AFE7}"/>
              </a:ext>
            </a:extLst>
          </p:cNvPr>
          <p:cNvSpPr>
            <a:spLocks noGrp="1"/>
          </p:cNvSpPr>
          <p:nvPr>
            <p:ph type="ctrTitle"/>
          </p:nvPr>
        </p:nvSpPr>
        <p:spPr/>
        <p:txBody>
          <a:bodyPr/>
          <a:lstStyle/>
          <a:p>
            <a:r>
              <a:rPr lang="en-US"/>
              <a:t>Thank You</a:t>
            </a:r>
          </a:p>
        </p:txBody>
      </p:sp>
      <p:sp>
        <p:nvSpPr>
          <p:cNvPr id="3" name="Subtitle 2">
            <a:extLst>
              <a:ext uri="{FF2B5EF4-FFF2-40B4-BE49-F238E27FC236}">
                <a16:creationId xmlns:a16="http://schemas.microsoft.com/office/drawing/2014/main" id="{832C832A-E6C0-6459-FD30-8633D5BADC4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95272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91B06-FA06-5242-0A2F-D603FA918404}"/>
              </a:ext>
            </a:extLst>
          </p:cNvPr>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2704122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4241"/>
            <a:ext cx="10515600" cy="1001291"/>
          </a:xfrm>
        </p:spPr>
        <p:txBody>
          <a:bodyPr/>
          <a:lstStyle/>
          <a:p>
            <a:r>
              <a:rPr lang="en-IN" sz="3200"/>
              <a:t>6G-study Proposal Overview:</a:t>
            </a:r>
            <a:br>
              <a:rPr lang="en-IN" sz="3200"/>
            </a:br>
            <a:r>
              <a:rPr lang="en-US" sz="3200">
                <a:solidFill>
                  <a:srgbClr val="0000FF"/>
                </a:solidFill>
              </a:rPr>
              <a:t>Study on Common Exposure Framework</a:t>
            </a:r>
            <a:endParaRPr lang="en-IN" sz="3200">
              <a:solidFill>
                <a:srgbClr val="0000FF"/>
              </a:solidFill>
            </a:endParaRPr>
          </a:p>
        </p:txBody>
      </p:sp>
      <p:sp>
        <p:nvSpPr>
          <p:cNvPr id="3" name="Content Placeholder 2"/>
          <p:cNvSpPr>
            <a:spLocks noGrp="1"/>
          </p:cNvSpPr>
          <p:nvPr>
            <p:ph idx="1"/>
          </p:nvPr>
        </p:nvSpPr>
        <p:spPr>
          <a:xfrm>
            <a:off x="228600" y="1739943"/>
            <a:ext cx="7031182" cy="4563816"/>
          </a:xfrm>
        </p:spPr>
        <p:txBody>
          <a:bodyPr/>
          <a:lstStyle/>
          <a:p>
            <a:r>
              <a:rPr lang="en-IN" sz="1800"/>
              <a:t>Background/Motivation</a:t>
            </a:r>
          </a:p>
          <a:p>
            <a:pPr lvl="1"/>
            <a:r>
              <a:rPr lang="en-US" sz="1600">
                <a:solidFill>
                  <a:srgbClr val="0000FF"/>
                </a:solidFill>
              </a:rPr>
              <a:t>Complex architecture with multiple interfaces/protocols/profiles towards the network and API consuming applications; the architecture often dictates implementation and lacks a common approach for API consumers.​</a:t>
            </a:r>
          </a:p>
          <a:p>
            <a:pPr lvl="1"/>
            <a:r>
              <a:rPr lang="en-US" sz="1600">
                <a:solidFill>
                  <a:srgbClr val="0000FF"/>
                </a:solidFill>
              </a:rPr>
              <a:t>Network exposure has been so far developed in silos, both within and between network domains, resulting in a lack of holistic support for use cases ​​</a:t>
            </a:r>
          </a:p>
          <a:p>
            <a:pPr lvl="1"/>
            <a:r>
              <a:rPr lang="en-US" sz="1600">
                <a:solidFill>
                  <a:srgbClr val="0000FF"/>
                </a:solidFill>
              </a:rPr>
              <a:t>E2E exposure architecture with common principles support is missing.</a:t>
            </a:r>
            <a:endParaRPr lang="en-IN" sz="1600">
              <a:solidFill>
                <a:srgbClr val="0000FF"/>
              </a:solidFill>
            </a:endParaRPr>
          </a:p>
          <a:p>
            <a:r>
              <a:rPr lang="en-IN" sz="1800"/>
              <a:t>&lt;&lt;SI / SIs&gt;&gt;: </a:t>
            </a:r>
            <a:r>
              <a:rPr lang="en-IN" sz="1600">
                <a:solidFill>
                  <a:srgbClr val="0000FF"/>
                </a:solidFill>
              </a:rPr>
              <a:t>Dedicated SID + WID (later)</a:t>
            </a:r>
          </a:p>
          <a:p>
            <a:r>
              <a:rPr lang="en-IN" sz="1800"/>
              <a:t> &lt;&lt;Continuation or New topic&gt;&gt;</a:t>
            </a:r>
          </a:p>
          <a:p>
            <a:pPr lvl="1"/>
            <a:r>
              <a:rPr lang="en-IN" sz="1600">
                <a:solidFill>
                  <a:srgbClr val="0000FF"/>
                </a:solidFill>
              </a:rPr>
              <a:t>Some new topics and some enhancements</a:t>
            </a:r>
          </a:p>
          <a:p>
            <a:r>
              <a:rPr lang="en-IN" sz="1800"/>
              <a:t>TUs required: </a:t>
            </a:r>
            <a:r>
              <a:rPr lang="en-IN" sz="1600">
                <a:solidFill>
                  <a:srgbClr val="0000FF"/>
                </a:solidFill>
              </a:rPr>
              <a:t>7 TUs (SID) + 5 TUs (WID)</a:t>
            </a:r>
          </a:p>
          <a:p>
            <a:r>
              <a:rPr lang="en-IN" sz="1800"/>
              <a:t>Dependency on other WGs</a:t>
            </a:r>
          </a:p>
          <a:p>
            <a:pPr lvl="1"/>
            <a:r>
              <a:rPr lang="en-IN" sz="1400">
                <a:solidFill>
                  <a:srgbClr val="0000FF"/>
                </a:solidFill>
              </a:rPr>
              <a:t>SA2 (System), SA3 (Security), SA5 (Management)</a:t>
            </a:r>
          </a:p>
        </p:txBody>
      </p:sp>
      <p:sp>
        <p:nvSpPr>
          <p:cNvPr id="5" name="Content Placeholder 2">
            <a:extLst>
              <a:ext uri="{FF2B5EF4-FFF2-40B4-BE49-F238E27FC236}">
                <a16:creationId xmlns:a16="http://schemas.microsoft.com/office/drawing/2014/main" id="{5FEDB93A-3834-EEB4-054A-4AEFEDBF90FD}"/>
              </a:ext>
            </a:extLst>
          </p:cNvPr>
          <p:cNvSpPr txBox="1">
            <a:spLocks/>
          </p:cNvSpPr>
          <p:nvPr/>
        </p:nvSpPr>
        <p:spPr bwMode="auto">
          <a:xfrm>
            <a:off x="7280564" y="1873870"/>
            <a:ext cx="4682836" cy="31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1800"/>
              <a:t>Objectives</a:t>
            </a:r>
          </a:p>
          <a:p>
            <a:pPr algn="l" rtl="0" fontAlgn="base">
              <a:lnSpc>
                <a:spcPts val="1575"/>
              </a:lnSpc>
              <a:buFont typeface="Arial" panose="020B0604020202020204" pitchFamily="34" charset="0"/>
              <a:buChar char="•"/>
            </a:pPr>
            <a:r>
              <a:rPr lang="en-US" sz="1600">
                <a:solidFill>
                  <a:srgbClr val="0000FF"/>
                </a:solidFill>
              </a:rPr>
              <a:t>To enhance CAPIF architecture and procedures </a:t>
            </a:r>
            <a:r>
              <a:rPr lang="en-US" sz="1600" b="0" i="0" u="none" strike="noStrike">
                <a:solidFill>
                  <a:srgbClr val="0000FF"/>
                </a:solidFill>
                <a:effectLst/>
              </a:rPr>
              <a:t>:</a:t>
            </a:r>
            <a:r>
              <a:rPr lang="en-US" sz="1600" b="0" i="0">
                <a:solidFill>
                  <a:srgbClr val="0000FF"/>
                </a:solidFill>
                <a:effectLst/>
              </a:rPr>
              <a:t>​</a:t>
            </a:r>
          </a:p>
          <a:p>
            <a:pPr lvl="1">
              <a:lnSpc>
                <a:spcPts val="1350"/>
              </a:lnSpc>
            </a:pPr>
            <a:r>
              <a:rPr lang="en-US" sz="1600">
                <a:solidFill>
                  <a:srgbClr val="0000FF"/>
                </a:solidFill>
              </a:rPr>
              <a:t>Functional grouping of the CAPIF features</a:t>
            </a:r>
          </a:p>
          <a:p>
            <a:pPr lvl="1">
              <a:lnSpc>
                <a:spcPts val="1350"/>
              </a:lnSpc>
            </a:pPr>
            <a:r>
              <a:rPr lang="en-US" sz="1600">
                <a:solidFill>
                  <a:srgbClr val="0000FF"/>
                </a:solidFill>
              </a:rPr>
              <a:t>Support different exposure mechanisms (to support different protocols)</a:t>
            </a:r>
          </a:p>
          <a:p>
            <a:pPr lvl="1">
              <a:lnSpc>
                <a:spcPts val="1350"/>
              </a:lnSpc>
            </a:pPr>
            <a:r>
              <a:rPr lang="en-US" sz="1600">
                <a:solidFill>
                  <a:srgbClr val="0000FF"/>
                </a:solidFill>
              </a:rPr>
              <a:t>Enhanced version control – to support multiple active version on same interface</a:t>
            </a:r>
          </a:p>
          <a:p>
            <a:pPr lvl="1">
              <a:lnSpc>
                <a:spcPts val="1350"/>
              </a:lnSpc>
            </a:pPr>
            <a:r>
              <a:rPr lang="en-US" sz="1600">
                <a:solidFill>
                  <a:srgbClr val="0000FF"/>
                </a:solidFill>
              </a:rPr>
              <a:t>Granular access control (considering scope/purpose)</a:t>
            </a:r>
          </a:p>
          <a:p>
            <a:pPr lvl="1">
              <a:lnSpc>
                <a:spcPts val="1350"/>
              </a:lnSpc>
            </a:pPr>
            <a:r>
              <a:rPr lang="en-US" sz="1600">
                <a:solidFill>
                  <a:srgbClr val="0000FF"/>
                </a:solidFill>
              </a:rPr>
              <a:t>Consider potential requirements (e.g. impacts due to AI) from other working groups (e.g. SA2, SA3, SA4, SA5) on the common exposure framework (*)</a:t>
            </a:r>
          </a:p>
          <a:p>
            <a:pPr>
              <a:lnSpc>
                <a:spcPts val="1350"/>
              </a:lnSpc>
            </a:pPr>
            <a:endParaRPr lang="en-US" sz="2000" b="0" i="0">
              <a:solidFill>
                <a:srgbClr val="0000FF"/>
              </a:solidFill>
              <a:effectLst/>
            </a:endParaRPr>
          </a:p>
        </p:txBody>
      </p:sp>
    </p:spTree>
    <p:extLst>
      <p:ext uri="{BB962C8B-B14F-4D97-AF65-F5344CB8AC3E}">
        <p14:creationId xmlns:p14="http://schemas.microsoft.com/office/powerpoint/2010/main" val="15650303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6DBA-E856-3E65-CC00-A7D649417D73}"/>
              </a:ext>
            </a:extLst>
          </p:cNvPr>
          <p:cNvSpPr>
            <a:spLocks noGrp="1"/>
          </p:cNvSpPr>
          <p:nvPr>
            <p:ph type="title"/>
          </p:nvPr>
        </p:nvSpPr>
        <p:spPr/>
        <p:txBody>
          <a:bodyPr/>
          <a:lstStyle/>
          <a:p>
            <a:r>
              <a:rPr lang="en-US">
                <a:ea typeface="Calibri Light"/>
                <a:cs typeface="Calibri Light"/>
              </a:rPr>
              <a:t>Context Information</a:t>
            </a:r>
          </a:p>
        </p:txBody>
      </p:sp>
      <p:sp>
        <p:nvSpPr>
          <p:cNvPr id="3" name="Content Placeholder 2">
            <a:extLst>
              <a:ext uri="{FF2B5EF4-FFF2-40B4-BE49-F238E27FC236}">
                <a16:creationId xmlns:a16="http://schemas.microsoft.com/office/drawing/2014/main" id="{D8995D21-1CC1-6704-704A-D70A65BBBFD4}"/>
              </a:ext>
            </a:extLst>
          </p:cNvPr>
          <p:cNvSpPr>
            <a:spLocks noGrp="1"/>
          </p:cNvSpPr>
          <p:nvPr>
            <p:ph idx="1"/>
          </p:nvPr>
        </p:nvSpPr>
        <p:spPr>
          <a:xfrm>
            <a:off x="838200" y="1735844"/>
            <a:ext cx="10515600" cy="3915661"/>
          </a:xfrm>
        </p:spPr>
        <p:txBody>
          <a:bodyPr/>
          <a:lstStyle/>
          <a:p>
            <a:r>
              <a:rPr lang="en-US" sz="3200"/>
              <a:t>Exposure: </a:t>
            </a:r>
            <a:endParaRPr lang="en-US" sz="3200">
              <a:ea typeface="Calibri"/>
              <a:cs typeface="Calibri"/>
            </a:endParaRPr>
          </a:p>
          <a:p>
            <a:pPr lvl="1"/>
            <a:r>
              <a:rPr lang="en-US" sz="2800"/>
              <a:t>The ability to provide</a:t>
            </a:r>
            <a:r>
              <a:rPr lang="en-US" sz="2800">
                <a:solidFill>
                  <a:srgbClr val="000000"/>
                </a:solidFill>
              </a:rPr>
              <a:t> </a:t>
            </a:r>
            <a:r>
              <a:rPr lang="en-US" sz="2800"/>
              <a:t>on-demand access (*) to network data, resources and control, to empower CSPs and developers to innovate and create value for vertical applications e.g. through:​</a:t>
            </a:r>
            <a:endParaRPr lang="en-US" sz="2800">
              <a:ea typeface="Calibri"/>
              <a:cs typeface="Calibri"/>
            </a:endParaRPr>
          </a:p>
          <a:p>
            <a:pPr lvl="2">
              <a:buFont typeface="Wingdings" panose="020B0604020202020204" pitchFamily="34" charset="0"/>
              <a:buChar char="§"/>
            </a:pPr>
            <a:r>
              <a:rPr lang="en-US"/>
              <a:t>Vertical application (Enterprise/consumer) optimization ​</a:t>
            </a:r>
            <a:endParaRPr lang="en-US">
              <a:ea typeface="Calibri"/>
              <a:cs typeface="Calibri"/>
            </a:endParaRPr>
          </a:p>
          <a:p>
            <a:pPr lvl="2">
              <a:buFont typeface="Wingdings" panose="020B0604020202020204" pitchFamily="34" charset="0"/>
              <a:buChar char="§"/>
            </a:pPr>
            <a:r>
              <a:rPr lang="en-US"/>
              <a:t>Fit-for-purpose network specialization ​</a:t>
            </a:r>
            <a:endParaRPr lang="en-US">
              <a:ea typeface="Calibri"/>
              <a:cs typeface="Calibri"/>
            </a:endParaRPr>
          </a:p>
          <a:p>
            <a:pPr lvl="2">
              <a:buFont typeface="Wingdings" panose="020B0604020202020204" pitchFamily="34" charset="0"/>
              <a:buChar char="§"/>
            </a:pPr>
            <a:r>
              <a:rPr lang="en-US"/>
              <a:t>Network sensing and surrounding environment awareness ​</a:t>
            </a:r>
            <a:endParaRPr lang="en-US">
              <a:ea typeface="Calibri"/>
              <a:cs typeface="Calibri"/>
            </a:endParaRPr>
          </a:p>
          <a:p>
            <a:pPr lvl="2">
              <a:buFont typeface="Wingdings" panose="020B0604020202020204" pitchFamily="34" charset="0"/>
              <a:buChar char="§"/>
            </a:pPr>
            <a:r>
              <a:rPr lang="en-US"/>
              <a:t>Enriching AI training with quality data</a:t>
            </a:r>
          </a:p>
          <a:p>
            <a:pPr lvl="2">
              <a:buFont typeface="Wingdings" panose="020B0604020202020204" pitchFamily="34" charset="0"/>
              <a:buChar char="§"/>
            </a:pPr>
            <a:r>
              <a:rPr lang="en-US"/>
              <a:t>…</a:t>
            </a:r>
          </a:p>
        </p:txBody>
      </p:sp>
      <p:sp>
        <p:nvSpPr>
          <p:cNvPr id="4" name="TextBox 3">
            <a:extLst>
              <a:ext uri="{FF2B5EF4-FFF2-40B4-BE49-F238E27FC236}">
                <a16:creationId xmlns:a16="http://schemas.microsoft.com/office/drawing/2014/main" id="{FBA2A1D3-7219-BC11-42B2-AA52F10C90EA}"/>
              </a:ext>
            </a:extLst>
          </p:cNvPr>
          <p:cNvSpPr txBox="1"/>
          <p:nvPr/>
        </p:nvSpPr>
        <p:spPr>
          <a:xfrm>
            <a:off x="1199210" y="5964383"/>
            <a:ext cx="1015459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 The access can be achieved by different protocols (e.g. REST APIs, Streaming Interfaces, etc.)</a:t>
            </a:r>
            <a:endParaRPr lang="en-US"/>
          </a:p>
        </p:txBody>
      </p:sp>
    </p:spTree>
    <p:extLst>
      <p:ext uri="{BB962C8B-B14F-4D97-AF65-F5344CB8AC3E}">
        <p14:creationId xmlns:p14="http://schemas.microsoft.com/office/powerpoint/2010/main" val="15190937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D92E6-0CD2-26B8-12EC-6B1DF5EDA5A3}"/>
              </a:ext>
            </a:extLst>
          </p:cNvPr>
          <p:cNvSpPr>
            <a:spLocks noGrp="1"/>
          </p:cNvSpPr>
          <p:nvPr>
            <p:ph type="title"/>
          </p:nvPr>
        </p:nvSpPr>
        <p:spPr/>
        <p:txBody>
          <a:bodyPr/>
          <a:lstStyle/>
          <a:p>
            <a:r>
              <a:rPr lang="en-US"/>
              <a:t>Exposure related work in 3GPP WGs</a:t>
            </a:r>
            <a:endParaRPr lang="en-US">
              <a:ea typeface="Calibri Light"/>
              <a:cs typeface="Calibri Light"/>
            </a:endParaRPr>
          </a:p>
        </p:txBody>
      </p:sp>
      <p:sp>
        <p:nvSpPr>
          <p:cNvPr id="3" name="Content Placeholder 2">
            <a:extLst>
              <a:ext uri="{FF2B5EF4-FFF2-40B4-BE49-F238E27FC236}">
                <a16:creationId xmlns:a16="http://schemas.microsoft.com/office/drawing/2014/main" id="{27927B1E-7F07-9518-7803-EAD6806733A0}"/>
              </a:ext>
            </a:extLst>
          </p:cNvPr>
          <p:cNvSpPr>
            <a:spLocks noGrp="1"/>
          </p:cNvSpPr>
          <p:nvPr>
            <p:ph idx="1"/>
          </p:nvPr>
        </p:nvSpPr>
        <p:spPr/>
        <p:txBody>
          <a:bodyPr/>
          <a:lstStyle/>
          <a:p>
            <a:r>
              <a:rPr lang="en-US" sz="2400"/>
              <a:t>SA6: </a:t>
            </a:r>
          </a:p>
          <a:p>
            <a:pPr lvl="1"/>
            <a:r>
              <a:rPr lang="en-US" sz="2000"/>
              <a:t>TS 23.222 specifies CAPIF Framework to support API exposure mechanism. The capabilities for API invoker, API provider domain functions and CAPIF core functions have been defined. It is evolved further to support RNAA.</a:t>
            </a:r>
          </a:p>
          <a:p>
            <a:r>
              <a:rPr lang="en-US" sz="2400"/>
              <a:t>SA3:</a:t>
            </a:r>
          </a:p>
          <a:p>
            <a:pPr lvl="1"/>
            <a:r>
              <a:rPr lang="en-US" sz="2000">
                <a:ea typeface="Calibri"/>
                <a:cs typeface="Calibri"/>
              </a:rPr>
              <a:t>TS 33.122 specifies security mechanisms to support CAPIF.</a:t>
            </a:r>
          </a:p>
          <a:p>
            <a:r>
              <a:rPr lang="en-US" sz="2400"/>
              <a:t>SA5: </a:t>
            </a:r>
            <a:r>
              <a:rPr lang="en-US" sz="2400">
                <a:ea typeface="Calibri" panose="020F0502020204030204"/>
                <a:cs typeface="Calibri" panose="020F0502020204030204"/>
              </a:rPr>
              <a:t> </a:t>
            </a:r>
          </a:p>
          <a:p>
            <a:pPr lvl="1"/>
            <a:r>
              <a:rPr lang="en-US" sz="2000"/>
              <a:t>In Rel-19, 3GPP SA5 normatively specifies how to expose management services to external </a:t>
            </a:r>
            <a:r>
              <a:rPr lang="en-US" sz="2000" err="1"/>
              <a:t>MnS</a:t>
            </a:r>
            <a:r>
              <a:rPr lang="en-US" sz="2000"/>
              <a:t> consumers using CAPIF (see TS 28.579)</a:t>
            </a:r>
            <a:endParaRPr lang="en-US" sz="2000">
              <a:ea typeface="Calibri"/>
              <a:cs typeface="Calibri"/>
            </a:endParaRPr>
          </a:p>
          <a:p>
            <a:r>
              <a:rPr lang="en-US" sz="2400"/>
              <a:t>SA2: </a:t>
            </a:r>
          </a:p>
          <a:p>
            <a:pPr lvl="1"/>
            <a:r>
              <a:rPr lang="en-US" sz="2000"/>
              <a:t>NEF </a:t>
            </a:r>
            <a:r>
              <a:rPr lang="en-US" sz="2000">
                <a:ea typeface="Calibri"/>
                <a:cs typeface="Calibri"/>
              </a:rPr>
              <a:t>provides network APIs (e.g. control and data) which </a:t>
            </a:r>
            <a:r>
              <a:rPr lang="en-US" sz="2000">
                <a:solidFill>
                  <a:srgbClr val="7030A0"/>
                </a:solidFill>
                <a:ea typeface="Calibri"/>
                <a:cs typeface="Calibri"/>
              </a:rPr>
              <a:t>currently</a:t>
            </a:r>
            <a:r>
              <a:rPr lang="en-US" sz="2000">
                <a:ea typeface="Calibri"/>
                <a:cs typeface="Calibri"/>
              </a:rPr>
              <a:t> optionally may use CAPIF to expose APIs (See TS 23.501/23.502).</a:t>
            </a:r>
            <a:endParaRPr lang="en-US" sz="2000"/>
          </a:p>
        </p:txBody>
      </p:sp>
    </p:spTree>
    <p:extLst>
      <p:ext uri="{BB962C8B-B14F-4D97-AF65-F5344CB8AC3E}">
        <p14:creationId xmlns:p14="http://schemas.microsoft.com/office/powerpoint/2010/main" val="29483907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52031-78A1-B83C-0ACB-04915806315A}"/>
              </a:ext>
            </a:extLst>
          </p:cNvPr>
          <p:cNvSpPr>
            <a:spLocks noGrp="1"/>
          </p:cNvSpPr>
          <p:nvPr>
            <p:ph type="title"/>
          </p:nvPr>
        </p:nvSpPr>
        <p:spPr/>
        <p:txBody>
          <a:bodyPr/>
          <a:lstStyle/>
          <a:p>
            <a:r>
              <a:rPr lang="en-US"/>
              <a:t>Need for common exposure</a:t>
            </a:r>
          </a:p>
        </p:txBody>
      </p:sp>
      <p:sp>
        <p:nvSpPr>
          <p:cNvPr id="3" name="Content Placeholder 2">
            <a:extLst>
              <a:ext uri="{FF2B5EF4-FFF2-40B4-BE49-F238E27FC236}">
                <a16:creationId xmlns:a16="http://schemas.microsoft.com/office/drawing/2014/main" id="{1AC2C60F-50D8-8AC2-D23A-54BC6375898B}"/>
              </a:ext>
            </a:extLst>
          </p:cNvPr>
          <p:cNvSpPr>
            <a:spLocks noGrp="1"/>
          </p:cNvSpPr>
          <p:nvPr>
            <p:ph idx="1"/>
          </p:nvPr>
        </p:nvSpPr>
        <p:spPr/>
        <p:txBody>
          <a:bodyPr/>
          <a:lstStyle/>
          <a:p>
            <a:r>
              <a:rPr lang="en-US" sz="2400"/>
              <a:t>Complex architecture with multiple interfaces/protocols/profiles towards the network and API consuming applications; the architecture often directs the implementation and we observe lack of a common approach for API consumers.</a:t>
            </a:r>
            <a:endParaRPr lang="en-US" sz="2400">
              <a:ea typeface="Calibri"/>
              <a:cs typeface="Calibri"/>
            </a:endParaRPr>
          </a:p>
          <a:p>
            <a:r>
              <a:rPr lang="en-US" sz="2400"/>
              <a:t>Network exposure has been so far developed in silos, both within and between network domains (e.g. CP and OAM), resulting in a lack of holistic support for use cases ​</a:t>
            </a:r>
            <a:endParaRPr lang="en-US" sz="2400">
              <a:ea typeface="Calibri"/>
              <a:cs typeface="Calibri"/>
            </a:endParaRPr>
          </a:p>
          <a:p>
            <a:r>
              <a:rPr lang="en-US" sz="2400"/>
              <a:t>Common and E2E exposure architecture with common principles support is missing.</a:t>
            </a:r>
          </a:p>
        </p:txBody>
      </p:sp>
    </p:spTree>
    <p:extLst>
      <p:ext uri="{BB962C8B-B14F-4D97-AF65-F5344CB8AC3E}">
        <p14:creationId xmlns:p14="http://schemas.microsoft.com/office/powerpoint/2010/main" val="317863069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9FFF0-D850-E9D0-96F3-9FB71D2CF74E}"/>
              </a:ext>
            </a:extLst>
          </p:cNvPr>
          <p:cNvSpPr>
            <a:spLocks noGrp="1"/>
          </p:cNvSpPr>
          <p:nvPr>
            <p:ph type="title"/>
          </p:nvPr>
        </p:nvSpPr>
        <p:spPr/>
        <p:txBody>
          <a:bodyPr/>
          <a:lstStyle/>
          <a:p>
            <a:r>
              <a:rPr lang="en-US"/>
              <a:t>What is common exposure?</a:t>
            </a:r>
          </a:p>
        </p:txBody>
      </p:sp>
      <p:sp>
        <p:nvSpPr>
          <p:cNvPr id="3" name="Content Placeholder 2">
            <a:extLst>
              <a:ext uri="{FF2B5EF4-FFF2-40B4-BE49-F238E27FC236}">
                <a16:creationId xmlns:a16="http://schemas.microsoft.com/office/drawing/2014/main" id="{26B616A6-AF94-534D-6D69-5ACD0B92D000}"/>
              </a:ext>
            </a:extLst>
          </p:cNvPr>
          <p:cNvSpPr>
            <a:spLocks noGrp="1"/>
          </p:cNvSpPr>
          <p:nvPr>
            <p:ph idx="1"/>
          </p:nvPr>
        </p:nvSpPr>
        <p:spPr>
          <a:xfrm>
            <a:off x="350871" y="3862322"/>
            <a:ext cx="5036922" cy="1730162"/>
          </a:xfrm>
        </p:spPr>
        <p:txBody>
          <a:bodyPr/>
          <a:lstStyle/>
          <a:p>
            <a:r>
              <a:rPr lang="en-US" sz="2400"/>
              <a:t>Common exposure framework enables exposure of APIs provided by different 3GPP working groups</a:t>
            </a:r>
          </a:p>
          <a:p>
            <a:pPr lvl="1"/>
            <a:r>
              <a:rPr lang="en-US" sz="2000"/>
              <a:t>In a consistent manner, following common principles.</a:t>
            </a:r>
            <a:endParaRPr lang="en-US" sz="2000">
              <a:ea typeface="Calibri"/>
              <a:cs typeface="Calibri"/>
            </a:endParaRPr>
          </a:p>
        </p:txBody>
      </p:sp>
      <p:sp>
        <p:nvSpPr>
          <p:cNvPr id="4" name="TextBox 3">
            <a:extLst>
              <a:ext uri="{FF2B5EF4-FFF2-40B4-BE49-F238E27FC236}">
                <a16:creationId xmlns:a16="http://schemas.microsoft.com/office/drawing/2014/main" id="{620EFFA2-3555-DF30-FFBE-A1B3150E75A9}"/>
              </a:ext>
            </a:extLst>
          </p:cNvPr>
          <p:cNvSpPr txBox="1"/>
          <p:nvPr/>
        </p:nvSpPr>
        <p:spPr>
          <a:xfrm>
            <a:off x="350871" y="5524223"/>
            <a:ext cx="11484305" cy="923330"/>
          </a:xfrm>
          <a:prstGeom prst="rect">
            <a:avLst/>
          </a:prstGeom>
          <a:noFill/>
        </p:spPr>
        <p:txBody>
          <a:bodyPr wrap="square" lIns="91440" tIns="45720" rIns="91440" bIns="45720" rtlCol="0" anchor="t">
            <a:spAutoFit/>
          </a:bodyPr>
          <a:lstStyle/>
          <a:p>
            <a:r>
              <a:rPr lang="en-US">
                <a:latin typeface="Arial"/>
                <a:cs typeface="Arial"/>
              </a:rPr>
              <a:t>Note: The common exposure framework does not intent to define service APIs itself, but to provide common mechanism across 3GPP to expose APIs. The SA2/SA5 groups will define service APIs and also discuss usage of CAPIF to expose APIs to external AFs.</a:t>
            </a:r>
          </a:p>
        </p:txBody>
      </p:sp>
      <p:grpSp>
        <p:nvGrpSpPr>
          <p:cNvPr id="12" name="Group 11">
            <a:extLst>
              <a:ext uri="{FF2B5EF4-FFF2-40B4-BE49-F238E27FC236}">
                <a16:creationId xmlns:a16="http://schemas.microsoft.com/office/drawing/2014/main" id="{A058DDEE-F5F6-4A08-830E-12B1A981B51F}"/>
              </a:ext>
            </a:extLst>
          </p:cNvPr>
          <p:cNvGrpSpPr/>
          <p:nvPr/>
        </p:nvGrpSpPr>
        <p:grpSpPr>
          <a:xfrm>
            <a:off x="5589815" y="3702833"/>
            <a:ext cx="6248400" cy="1730162"/>
            <a:chOff x="3604438" y="4260334"/>
            <a:chExt cx="6248400" cy="2000030"/>
          </a:xfrm>
        </p:grpSpPr>
        <p:sp>
          <p:nvSpPr>
            <p:cNvPr id="6" name="Callout: Up Arrow 5">
              <a:extLst>
                <a:ext uri="{FF2B5EF4-FFF2-40B4-BE49-F238E27FC236}">
                  <a16:creationId xmlns:a16="http://schemas.microsoft.com/office/drawing/2014/main" id="{E13176CA-2CAA-5F9B-3D31-443EFDBDC9B4}"/>
                </a:ext>
              </a:extLst>
            </p:cNvPr>
            <p:cNvSpPr/>
            <p:nvPr/>
          </p:nvSpPr>
          <p:spPr>
            <a:xfrm>
              <a:off x="3604440" y="5390706"/>
              <a:ext cx="1786269" cy="857793"/>
            </a:xfrm>
            <a:prstGeom prst="upArrowCallout">
              <a:avLst>
                <a:gd name="adj1" fmla="val 25000"/>
                <a:gd name="adj2" fmla="val 21467"/>
                <a:gd name="adj3" fmla="val 25000"/>
                <a:gd name="adj4" fmla="val 64977"/>
              </a:avLst>
            </a:prstGeom>
            <a:solidFill>
              <a:schemeClr val="accent1">
                <a:lumMod val="60000"/>
                <a:lumOff val="4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Core NEF</a:t>
              </a:r>
            </a:p>
          </p:txBody>
        </p:sp>
        <p:sp>
          <p:nvSpPr>
            <p:cNvPr id="7" name="Callout: Up Arrow 6">
              <a:extLst>
                <a:ext uri="{FF2B5EF4-FFF2-40B4-BE49-F238E27FC236}">
                  <a16:creationId xmlns:a16="http://schemas.microsoft.com/office/drawing/2014/main" id="{590D23EA-DE00-34F7-3058-E18E9EB764BE}"/>
                </a:ext>
              </a:extLst>
            </p:cNvPr>
            <p:cNvSpPr/>
            <p:nvPr/>
          </p:nvSpPr>
          <p:spPr>
            <a:xfrm>
              <a:off x="5835503" y="5390707"/>
              <a:ext cx="1786269" cy="869657"/>
            </a:xfrm>
            <a:prstGeom prst="upArrowCallout">
              <a:avLst>
                <a:gd name="adj1" fmla="val 25000"/>
                <a:gd name="adj2" fmla="val 21467"/>
                <a:gd name="adj3" fmla="val 25000"/>
                <a:gd name="adj4" fmla="val 64977"/>
              </a:avLst>
            </a:prstGeom>
            <a:solidFill>
              <a:schemeClr val="accent1">
                <a:lumMod val="60000"/>
                <a:lumOff val="4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OAM</a:t>
              </a:r>
            </a:p>
          </p:txBody>
        </p:sp>
        <p:sp>
          <p:nvSpPr>
            <p:cNvPr id="8" name="Callout: Up Arrow 7">
              <a:extLst>
                <a:ext uri="{FF2B5EF4-FFF2-40B4-BE49-F238E27FC236}">
                  <a16:creationId xmlns:a16="http://schemas.microsoft.com/office/drawing/2014/main" id="{FB9A44E6-668B-439C-72D0-598D5F08C36C}"/>
                </a:ext>
              </a:extLst>
            </p:cNvPr>
            <p:cNvSpPr/>
            <p:nvPr/>
          </p:nvSpPr>
          <p:spPr>
            <a:xfrm>
              <a:off x="8066566" y="5390706"/>
              <a:ext cx="1786272" cy="869657"/>
            </a:xfrm>
            <a:prstGeom prst="upArrowCallout">
              <a:avLst>
                <a:gd name="adj1" fmla="val 25000"/>
                <a:gd name="adj2" fmla="val 21467"/>
                <a:gd name="adj3" fmla="val 25000"/>
                <a:gd name="adj4" fmla="val 64977"/>
              </a:avLst>
            </a:prstGeom>
            <a:solidFill>
              <a:schemeClr val="accent1">
                <a:lumMod val="60000"/>
                <a:lumOff val="4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9" name="Rectangle 8">
              <a:extLst>
                <a:ext uri="{FF2B5EF4-FFF2-40B4-BE49-F238E27FC236}">
                  <a16:creationId xmlns:a16="http://schemas.microsoft.com/office/drawing/2014/main" id="{E3977EC9-522B-D5B3-CBC7-536C08925221}"/>
                </a:ext>
              </a:extLst>
            </p:cNvPr>
            <p:cNvSpPr/>
            <p:nvPr/>
          </p:nvSpPr>
          <p:spPr>
            <a:xfrm>
              <a:off x="3604440" y="4997302"/>
              <a:ext cx="6248398" cy="39340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CAPIF as common exposure framework</a:t>
              </a:r>
            </a:p>
          </p:txBody>
        </p:sp>
        <p:sp>
          <p:nvSpPr>
            <p:cNvPr id="10" name="Rectangle 9">
              <a:extLst>
                <a:ext uri="{FF2B5EF4-FFF2-40B4-BE49-F238E27FC236}">
                  <a16:creationId xmlns:a16="http://schemas.microsoft.com/office/drawing/2014/main" id="{CEE67551-9C59-BAFD-E3F3-A6BB4CA0AC52}"/>
                </a:ext>
              </a:extLst>
            </p:cNvPr>
            <p:cNvSpPr/>
            <p:nvPr/>
          </p:nvSpPr>
          <p:spPr>
            <a:xfrm>
              <a:off x="3604438" y="4260334"/>
              <a:ext cx="6248399" cy="35714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API Consumer Applications</a:t>
              </a:r>
            </a:p>
          </p:txBody>
        </p:sp>
        <p:sp>
          <p:nvSpPr>
            <p:cNvPr id="11" name="Arrow: Up 10">
              <a:extLst>
                <a:ext uri="{FF2B5EF4-FFF2-40B4-BE49-F238E27FC236}">
                  <a16:creationId xmlns:a16="http://schemas.microsoft.com/office/drawing/2014/main" id="{54489AA6-FA97-2974-8A2A-DA2140195F5B}"/>
                </a:ext>
              </a:extLst>
            </p:cNvPr>
            <p:cNvSpPr/>
            <p:nvPr/>
          </p:nvSpPr>
          <p:spPr>
            <a:xfrm>
              <a:off x="6496498" y="4617476"/>
              <a:ext cx="478465" cy="379826"/>
            </a:xfrm>
            <a:prstGeom prst="upArrow">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Content Placeholder 2">
            <a:extLst>
              <a:ext uri="{FF2B5EF4-FFF2-40B4-BE49-F238E27FC236}">
                <a16:creationId xmlns:a16="http://schemas.microsoft.com/office/drawing/2014/main" id="{03CB015A-25EE-F9A3-70F5-B377CC289104}"/>
              </a:ext>
            </a:extLst>
          </p:cNvPr>
          <p:cNvSpPr txBox="1">
            <a:spLocks/>
          </p:cNvSpPr>
          <p:nvPr/>
        </p:nvSpPr>
        <p:spPr bwMode="auto">
          <a:xfrm>
            <a:off x="353785" y="1870444"/>
            <a:ext cx="11000015" cy="20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Currently different working groups have different exposure mechanisms</a:t>
            </a:r>
            <a:endParaRPr lang="en-US" sz="2400">
              <a:ea typeface="Calibri"/>
              <a:cs typeface="Calibri"/>
            </a:endParaRPr>
          </a:p>
          <a:p>
            <a:pPr lvl="1"/>
            <a:r>
              <a:rPr lang="en-US" sz="2000"/>
              <a:t>In 5G, each WG defined their own way of exposure in silos. </a:t>
            </a:r>
            <a:r>
              <a:rPr lang="en-US" sz="2000">
                <a:solidFill>
                  <a:srgbClr val="000000"/>
                </a:solidFill>
              </a:rPr>
              <a:t>Usage of CAPIF is not consistent.</a:t>
            </a:r>
            <a:endParaRPr lang="en-US" sz="2000">
              <a:solidFill>
                <a:srgbClr val="000000"/>
              </a:solidFill>
              <a:ea typeface="Calibri"/>
              <a:cs typeface="Calibri"/>
            </a:endParaRPr>
          </a:p>
          <a:p>
            <a:pPr lvl="1"/>
            <a:r>
              <a:rPr lang="en-US" sz="2000"/>
              <a:t>Going forward, 6G demands even more information exposed towards API consumers (e.g. training data and models or analytics can be exposed between entities defined by WGs).</a:t>
            </a:r>
            <a:endParaRPr lang="en-US" sz="2000">
              <a:ea typeface="Calibri"/>
              <a:cs typeface="Calibri"/>
            </a:endParaRPr>
          </a:p>
          <a:p>
            <a:pPr lvl="1"/>
            <a:r>
              <a:rPr lang="en-US" sz="2000"/>
              <a:t>6G system should enable the common exposure framework </a:t>
            </a:r>
            <a:r>
              <a:rPr lang="en-US" sz="2000">
                <a:ea typeface="+mn-lt"/>
                <a:cs typeface="+mn-lt"/>
              </a:rPr>
              <a:t>to consistently expose services from different network domains.</a:t>
            </a:r>
            <a:endParaRPr lang="en-US" sz="2000">
              <a:ea typeface="Calibri"/>
              <a:cs typeface="Calibri"/>
            </a:endParaRPr>
          </a:p>
        </p:txBody>
      </p:sp>
    </p:spTree>
    <p:extLst>
      <p:ext uri="{BB962C8B-B14F-4D97-AF65-F5344CB8AC3E}">
        <p14:creationId xmlns:p14="http://schemas.microsoft.com/office/powerpoint/2010/main" val="397835621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RBI5PAMIO524-1616901215-51293</_dlc_DocId>
    <_dlc_DocIdUrl xmlns="71c5aaf6-e6ce-465b-b873-5148d2a4c105">
      <Url>https://nokia.sharepoint.com/sites/gxp/_layouts/15/DocIdRedir.aspx?ID=RBI5PAMIO524-1616901215-51293</Url>
      <Description>RBI5PAMIO524-1616901215-51293</Description>
    </_dlc_DocIdUrl>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1EB250-B5F4-45EE-B3D7-7630DC79750A}">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272828E-A6E7-485B-897D-FC1B53D01052}">
  <ds:schemaRefs>
    <ds:schemaRef ds:uri="Microsoft.SharePoint.Taxonomy.ContentTypeSync"/>
  </ds:schemaRefs>
</ds:datastoreItem>
</file>

<file path=customXml/itemProps3.xml><?xml version="1.0" encoding="utf-8"?>
<ds:datastoreItem xmlns:ds="http://schemas.openxmlformats.org/officeDocument/2006/customXml" ds:itemID="{5325FB15-EAAF-422A-B71A-4C5321898ADD}">
  <ds:schemaRefs>
    <ds:schemaRef ds:uri="http://schemas.microsoft.com/sharepoint/events"/>
  </ds:schemaRefs>
</ds:datastoreItem>
</file>

<file path=customXml/itemProps4.xml><?xml version="1.0" encoding="utf-8"?>
<ds:datastoreItem xmlns:ds="http://schemas.openxmlformats.org/officeDocument/2006/customXml" ds:itemID="{35CA3727-A4EB-4398-9783-D0148B061093}">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5.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1</TotalTime>
  <Words>1143</Words>
  <Application>Microsoft Office PowerPoint</Application>
  <PresentationFormat>Widescreen</PresentationFormat>
  <Paragraphs>94</Paragraphs>
  <Slides>13</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Arial</vt:lpstr>
      <vt:lpstr>Arial </vt:lpstr>
      <vt:lpstr>Calibri</vt:lpstr>
      <vt:lpstr>Calibri Light</vt:lpstr>
      <vt:lpstr>Courier New</vt:lpstr>
      <vt:lpstr>Times New Roman</vt:lpstr>
      <vt:lpstr>Wingdings</vt:lpstr>
      <vt:lpstr>Office Theme</vt:lpstr>
      <vt:lpstr>PowerPoint Presentation</vt:lpstr>
      <vt:lpstr>Potential Work tasks</vt:lpstr>
      <vt:lpstr>Thank You</vt:lpstr>
      <vt:lpstr>Annex</vt:lpstr>
      <vt:lpstr>6G-study Proposal Overview: Study on Common Exposure Framework</vt:lpstr>
      <vt:lpstr>Context Information</vt:lpstr>
      <vt:lpstr>Exposure related work in 3GPP WGs</vt:lpstr>
      <vt:lpstr>Need for common exposure</vt:lpstr>
      <vt:lpstr>What is common exposure?</vt:lpstr>
      <vt:lpstr>Support for new exposure protocols</vt:lpstr>
      <vt:lpstr>Evolve CAPIF Architecture</vt:lpstr>
      <vt:lpstr>Other Enhancements</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Sapan Shah (Nokia)</cp:lastModifiedBy>
  <cp:revision>3</cp:revision>
  <dcterms:created xsi:type="dcterms:W3CDTF">2010-02-05T13:52:04Z</dcterms:created>
  <dcterms:modified xsi:type="dcterms:W3CDTF">2025-08-18T09:01:20Z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SIP_Label_4d2f777e-4347-4fc6-823a-b44ab313546a_Enabled">
    <vt:lpwstr>true</vt:lpwstr>
  </property>
  <property fmtid="{D5CDD505-2E9C-101B-9397-08002B2CF9AE}" pid="4" name="MSIP_Label_4d2f777e-4347-4fc6-823a-b44ab313546a_SetDate">
    <vt:lpwstr>2024-11-09T09:18:05Z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abab8057-d287-4bd7-a4e5-7cb5a50f171f</vt:lpwstr>
  </property>
  <property fmtid="{D5CDD505-2E9C-101B-9397-08002B2CF9AE}" pid="9" name="MSIP_Label_4d2f777e-4347-4fc6-823a-b44ab313546a_ContentBits">
    <vt:lpwstr>0</vt:lpwstr>
  </property>
  <property fmtid="{D5CDD505-2E9C-101B-9397-08002B2CF9AE}" pid="10" name="_dlc_DocIdItemGuid">
    <vt:lpwstr>648deac7-6980-492b-9d6f-5178a1cc392f</vt:lpwstr>
  </property>
  <property fmtid="{D5CDD505-2E9C-101B-9397-08002B2CF9AE}" pid="11" name="MediaServiceImageTags">
    <vt:lpwstr/>
  </property>
</Properties>
</file>