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23"/>
  </p:notesMasterIdLst>
  <p:handoutMasterIdLst>
    <p:handoutMasterId r:id="rId24"/>
  </p:handoutMasterIdLst>
  <p:sldIdLst>
    <p:sldId id="341" r:id="rId5"/>
    <p:sldId id="363" r:id="rId6"/>
    <p:sldId id="364" r:id="rId7"/>
    <p:sldId id="367" r:id="rId8"/>
    <p:sldId id="366" r:id="rId9"/>
    <p:sldId id="370" r:id="rId10"/>
    <p:sldId id="371" r:id="rId11"/>
    <p:sldId id="381" r:id="rId12"/>
    <p:sldId id="372" r:id="rId13"/>
    <p:sldId id="365" r:id="rId14"/>
    <p:sldId id="374" r:id="rId15"/>
    <p:sldId id="376" r:id="rId16"/>
    <p:sldId id="377" r:id="rId17"/>
    <p:sldId id="379" r:id="rId18"/>
    <p:sldId id="378" r:id="rId19"/>
    <p:sldId id="380" r:id="rId20"/>
    <p:sldId id="369" r:id="rId21"/>
    <p:sldId id="368" r:id="rId22"/>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4326" autoAdjust="0"/>
    <p:restoredTop sz="94687" autoAdjust="0"/>
  </p:normalViewPr>
  <p:slideViewPr>
    <p:cSldViewPr snapToGrid="0">
      <p:cViewPr varScale="1">
        <p:scale>
          <a:sx n="132" d="100"/>
          <a:sy n="132" d="100"/>
        </p:scale>
        <p:origin x="192" y="26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1716" y="-1644"/>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12</a:t>
            </a:fld>
            <a:endParaRPr lang="en-GB" altLang="en-US"/>
          </a:p>
        </p:txBody>
      </p:sp>
    </p:spTree>
    <p:extLst>
      <p:ext uri="{BB962C8B-B14F-4D97-AF65-F5344CB8AC3E}">
        <p14:creationId xmlns:p14="http://schemas.microsoft.com/office/powerpoint/2010/main" val="4017304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#68</a:t>
            </a:r>
          </a:p>
          <a:p>
            <a:pPr eaLnBrk="1" hangingPunct="1">
              <a:defRPr/>
            </a:pPr>
            <a:r>
              <a:rPr lang="en-GB" altLang="en-US" sz="1200" b="1" dirty="0">
                <a:latin typeface="Arial "/>
              </a:rPr>
              <a:t>Gothenburg, Sweden 25</a:t>
            </a:r>
            <a:r>
              <a:rPr lang="en-GB" altLang="en-US" sz="1200" b="1" baseline="30000" dirty="0">
                <a:latin typeface="Arial "/>
              </a:rPr>
              <a:t>th</a:t>
            </a:r>
            <a:r>
              <a:rPr lang="en-GB" altLang="en-US" sz="1200" b="1" dirty="0">
                <a:latin typeface="Arial "/>
              </a:rPr>
              <a:t> – 29</a:t>
            </a:r>
            <a:r>
              <a:rPr lang="en-GB" altLang="en-US" sz="1200" b="1" baseline="30000" dirty="0">
                <a:latin typeface="Arial "/>
              </a:rPr>
              <a:t>th</a:t>
            </a:r>
            <a:r>
              <a:rPr lang="en-GB" altLang="en-US" sz="1200" b="1" dirty="0">
                <a:latin typeface="Arial "/>
              </a:rPr>
              <a:t> August 2025</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999"/>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S6-253189</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N6 delay considerations</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Walter Featherstone</a:t>
            </a:r>
          </a:p>
          <a:p>
            <a:pPr marL="0" indent="0" eaLnBrk="1" hangingPunct="1">
              <a:buFontTx/>
              <a:buNone/>
            </a:pPr>
            <a:r>
              <a:rPr lang="en-GB" altLang="en-US" dirty="0"/>
              <a:t>Apple</a:t>
            </a:r>
          </a:p>
          <a:p>
            <a:pPr marL="0" indent="0" eaLnBrk="1" hangingPunct="1">
              <a:buFontTx/>
              <a:buNone/>
            </a:pP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b="1" dirty="0"/>
              <a:t>EDGEAPP:</a:t>
            </a:r>
            <a:r>
              <a:rPr lang="en-GB" altLang="en-US" sz="4000" b="1" dirty="0"/>
              <a:t> AF influence on traffic routing</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362607" y="1825624"/>
            <a:ext cx="11656738" cy="3329700"/>
          </a:xfrm>
        </p:spPr>
        <p:txBody>
          <a:bodyPr>
            <a:normAutofit fontScale="77500" lnSpcReduction="20000"/>
          </a:bodyPr>
          <a:lstStyle/>
          <a:p>
            <a:r>
              <a:rPr lang="en-US" altLang="en-US" dirty="0"/>
              <a:t>[AR-5.2.8.2-a] The application layer architecture shall support AF influence on traffic routing over N6 interface.</a:t>
            </a:r>
          </a:p>
          <a:p>
            <a:r>
              <a:rPr lang="en-US" altLang="en-US" dirty="0"/>
              <a:t>8.6.7 Application traffic influence trigger from EAS</a:t>
            </a:r>
          </a:p>
          <a:p>
            <a:pPr lvl="1"/>
            <a:r>
              <a:rPr lang="en-US" altLang="en-US" dirty="0"/>
              <a:t>To utilize this EES offered service, EAS (or CAS) request simply includes EASID and target UE(s)</a:t>
            </a:r>
          </a:p>
          <a:p>
            <a:pPr lvl="1"/>
            <a:r>
              <a:rPr lang="en-US" altLang="en-US" dirty="0"/>
              <a:t>The EES then makes the request towards the CN: “</a:t>
            </a:r>
            <a:r>
              <a:rPr lang="en-US" altLang="en-US" i="1" dirty="0"/>
              <a:t>the EES includes transaction ID, target DNAI, traffic descriptor information and N6 routing information at target DNAI in the </a:t>
            </a:r>
            <a:r>
              <a:rPr lang="en-US" altLang="en-US" i="1" dirty="0" err="1"/>
              <a:t>Nnef_TrafficInfluence_Create</a:t>
            </a:r>
            <a:r>
              <a:rPr lang="en-US" altLang="en-US" i="1" dirty="0"/>
              <a:t> Request to the NEF, or </a:t>
            </a:r>
            <a:r>
              <a:rPr lang="en-US" altLang="en-US" i="1" dirty="0" err="1"/>
              <a:t>Npcf_PolicyAuthorization_Create</a:t>
            </a:r>
            <a:r>
              <a:rPr lang="en-US" altLang="en-US" i="1" dirty="0"/>
              <a:t> Request to the PCF, to influence the traffic for EAS</a:t>
            </a:r>
            <a:r>
              <a:rPr lang="en-US" altLang="en-US" dirty="0"/>
              <a:t>”</a:t>
            </a:r>
          </a:p>
          <a:p>
            <a:pPr lvl="2"/>
            <a:r>
              <a:rPr lang="en-US" altLang="en-US" sz="2500" dirty="0">
                <a:solidFill>
                  <a:schemeClr val="accent1"/>
                </a:solidFill>
              </a:rPr>
              <a:t>The option to include “Indication of considering N6 delay” is not specified along with the prerequisite of providing EAS Deployment Information (EDI) to the CN</a:t>
            </a:r>
            <a:endParaRPr lang="en-US" altLang="en-US" sz="2500" dirty="0"/>
          </a:p>
          <a:p>
            <a:r>
              <a:rPr lang="en-US" altLang="en-US" dirty="0"/>
              <a:t>8.10.3 Capabilities utilized by EES and CES</a:t>
            </a:r>
          </a:p>
          <a:p>
            <a:pPr lvl="1"/>
            <a:r>
              <a:rPr lang="en-US" altLang="en-US" dirty="0"/>
              <a:t>AF traffic influence functionality, including the user plane path management event notifications of the UE, from the 3GPP core network either directly (e.g. via PCF) or indirectly </a:t>
            </a:r>
            <a:r>
              <a:rPr lang="en-GB" dirty="0"/>
              <a:t>(i.e. NEF/SCEF+NEF)</a:t>
            </a:r>
            <a:endParaRPr lang="en-US" altLang="en-US" dirty="0">
              <a:solidFill>
                <a:schemeClr val="accent1"/>
              </a:solidFill>
            </a:endParaRPr>
          </a:p>
          <a:p>
            <a:pPr lvl="1"/>
            <a:endParaRPr lang="en-US" altLang="en-US" dirty="0"/>
          </a:p>
        </p:txBody>
      </p:sp>
      <p:pic>
        <p:nvPicPr>
          <p:cNvPr id="2" name="Picture 1">
            <a:extLst>
              <a:ext uri="{FF2B5EF4-FFF2-40B4-BE49-F238E27FC236}">
                <a16:creationId xmlns:a16="http://schemas.microsoft.com/office/drawing/2014/main" id="{7927770C-AFEC-4EC4-1A5B-DA1E0BA5BDC7}"/>
              </a:ext>
            </a:extLst>
          </p:cNvPr>
          <p:cNvPicPr>
            <a:picLocks noChangeAspect="1"/>
          </p:cNvPicPr>
          <p:nvPr/>
        </p:nvPicPr>
        <p:blipFill>
          <a:blip r:embed="rId2"/>
          <a:stretch>
            <a:fillRect/>
          </a:stretch>
        </p:blipFill>
        <p:spPr>
          <a:xfrm>
            <a:off x="4246945" y="4989044"/>
            <a:ext cx="7772400" cy="1418122"/>
          </a:xfrm>
          <a:prstGeom prst="rect">
            <a:avLst/>
          </a:prstGeom>
        </p:spPr>
      </p:pic>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89AEF1-B6AE-EE57-A538-53222C4CBD3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4B60F374-EC9C-BA9E-39ED-55E841949DD4}"/>
              </a:ext>
            </a:extLst>
          </p:cNvPr>
          <p:cNvSpPr>
            <a:spLocks noGrp="1"/>
          </p:cNvSpPr>
          <p:nvPr>
            <p:ph type="title"/>
          </p:nvPr>
        </p:nvSpPr>
        <p:spPr/>
        <p:txBody>
          <a:bodyPr/>
          <a:lstStyle/>
          <a:p>
            <a:r>
              <a:rPr lang="en-GB" b="1" dirty="0"/>
              <a:t>EDGEAPP: Provisioning &amp; registration</a:t>
            </a:r>
            <a:endParaRPr lang="en-GB" altLang="en-US" dirty="0"/>
          </a:p>
        </p:txBody>
      </p:sp>
      <p:sp>
        <p:nvSpPr>
          <p:cNvPr id="8195" name="Content Placeholder 2">
            <a:extLst>
              <a:ext uri="{FF2B5EF4-FFF2-40B4-BE49-F238E27FC236}">
                <a16:creationId xmlns:a16="http://schemas.microsoft.com/office/drawing/2014/main" id="{010B337E-C85A-F8B6-19BC-EF0A4D04C864}"/>
              </a:ext>
            </a:extLst>
          </p:cNvPr>
          <p:cNvSpPr>
            <a:spLocks noGrp="1"/>
          </p:cNvSpPr>
          <p:nvPr>
            <p:ph idx="1"/>
          </p:nvPr>
        </p:nvSpPr>
        <p:spPr>
          <a:xfrm>
            <a:off x="252248" y="1825624"/>
            <a:ext cx="11761076" cy="4559409"/>
          </a:xfrm>
        </p:spPr>
        <p:txBody>
          <a:bodyPr>
            <a:normAutofit/>
          </a:bodyPr>
          <a:lstStyle/>
          <a:p>
            <a:r>
              <a:rPr lang="en-US" altLang="en-US" dirty="0"/>
              <a:t>8.3.3 Service provisioning</a:t>
            </a:r>
          </a:p>
          <a:p>
            <a:pPr lvl="1"/>
            <a:r>
              <a:rPr lang="en-US" altLang="en-US" dirty="0"/>
              <a:t>“</a:t>
            </a:r>
            <a:r>
              <a:rPr lang="en-US" altLang="en-US" i="1" dirty="0"/>
              <a:t>After the EEC establishes a connection to an EES using information received in step 2, the EES can issue an AF request to influence traffic routing as specified in 3GPP TS 23.501 clause 5.6.7 in order to influence the user plane path to this connected EES</a:t>
            </a:r>
            <a:r>
              <a:rPr lang="en-US" altLang="en-US" dirty="0"/>
              <a:t>”</a:t>
            </a:r>
          </a:p>
          <a:p>
            <a:r>
              <a:rPr lang="en-US" altLang="en-US" dirty="0"/>
              <a:t>8.4.3 EAS Registration</a:t>
            </a:r>
          </a:p>
          <a:p>
            <a:pPr lvl="1"/>
            <a:r>
              <a:rPr lang="en-US" altLang="en-US" dirty="0"/>
              <a:t>“</a:t>
            </a:r>
            <a:r>
              <a:rPr lang="en-US" altLang="en-US" i="1" dirty="0"/>
              <a:t>For registered EAS(s), the EES can request AF traffic influence for any UE, which is implementation specific</a:t>
            </a:r>
            <a:r>
              <a:rPr lang="en-US" altLang="en-US" dirty="0"/>
              <a:t>”</a:t>
            </a:r>
          </a:p>
          <a:p>
            <a:pPr lvl="1"/>
            <a:r>
              <a:rPr lang="en-US" altLang="en-US" dirty="0">
                <a:solidFill>
                  <a:schemeClr val="accent1"/>
                </a:solidFill>
              </a:rPr>
              <a:t>Highlights that AF influence on traffic routing doesn’t have to be initiated by the EAS</a:t>
            </a:r>
          </a:p>
        </p:txBody>
      </p:sp>
    </p:spTree>
    <p:extLst>
      <p:ext uri="{BB962C8B-B14F-4D97-AF65-F5344CB8AC3E}">
        <p14:creationId xmlns:p14="http://schemas.microsoft.com/office/powerpoint/2010/main" val="2390627464"/>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58693E-AC02-FC76-BBC2-23D3BD796BC9}"/>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F3502B5-BF25-774A-606F-D394E6650F92}"/>
              </a:ext>
            </a:extLst>
          </p:cNvPr>
          <p:cNvSpPr>
            <a:spLocks noGrp="1"/>
          </p:cNvSpPr>
          <p:nvPr>
            <p:ph type="title"/>
          </p:nvPr>
        </p:nvSpPr>
        <p:spPr/>
        <p:txBody>
          <a:bodyPr/>
          <a:lstStyle/>
          <a:p>
            <a:r>
              <a:rPr lang="en-GB" b="1" dirty="0"/>
              <a:t>EDGEAPP: EAS discovery (8.5)</a:t>
            </a:r>
            <a:endParaRPr lang="en-GB" altLang="en-US" dirty="0"/>
          </a:p>
        </p:txBody>
      </p:sp>
      <p:sp>
        <p:nvSpPr>
          <p:cNvPr id="8195" name="Content Placeholder 2">
            <a:extLst>
              <a:ext uri="{FF2B5EF4-FFF2-40B4-BE49-F238E27FC236}">
                <a16:creationId xmlns:a16="http://schemas.microsoft.com/office/drawing/2014/main" id="{23F74E70-DBDE-C908-80DD-EFF47A102395}"/>
              </a:ext>
            </a:extLst>
          </p:cNvPr>
          <p:cNvSpPr>
            <a:spLocks noGrp="1"/>
          </p:cNvSpPr>
          <p:nvPr>
            <p:ph idx="1"/>
          </p:nvPr>
        </p:nvSpPr>
        <p:spPr>
          <a:xfrm>
            <a:off x="252248" y="1825624"/>
            <a:ext cx="11939752" cy="4748597"/>
          </a:xfrm>
        </p:spPr>
        <p:txBody>
          <a:bodyPr>
            <a:normAutofit/>
          </a:bodyPr>
          <a:lstStyle/>
          <a:p>
            <a:r>
              <a:rPr lang="en-US" altLang="en-US" sz="2000" dirty="0"/>
              <a:t>EES processing of the </a:t>
            </a:r>
            <a:r>
              <a:rPr lang="en-US" altLang="en-US" sz="2000" b="1" dirty="0"/>
              <a:t>request</a:t>
            </a:r>
            <a:r>
              <a:rPr lang="en-US" altLang="en-US" sz="2000" dirty="0"/>
              <a:t>: “</a:t>
            </a:r>
            <a:r>
              <a:rPr lang="en-US" altLang="en-US" sz="2000" i="1" dirty="0"/>
              <a:t>If the EEC indicates that service continuity support is required, when identifying the EAS, the EES shall take the indication which ACR scenarios are supported by the AC, the EEC, the EES and the EAS and which of these are preferred by the AC into consideration. The EES may select one EAS and determine whether to perform application traffic influence for this EAS in advance based on </a:t>
            </a:r>
            <a:r>
              <a:rPr lang="en-US" altLang="en-US" sz="2000" i="1" dirty="0">
                <a:solidFill>
                  <a:srgbClr val="C00000"/>
                </a:solidFill>
              </a:rPr>
              <a:t>AC's service KPI or EAS’s service KPI in desired response time</a:t>
            </a:r>
            <a:r>
              <a:rPr lang="en-US" altLang="en-US" sz="2000" i="1" dirty="0"/>
              <a:t>, when the EAS does not perform traffic influence in advance. If the EES determines to perform application traffic influence for this EAS in advance, then the EES will applies the AF traffic influence of the EAS in the 3GPP Core Network before sending EAS discovery response</a:t>
            </a:r>
            <a:r>
              <a:rPr lang="en-US" altLang="en-US" sz="2000" dirty="0"/>
              <a:t>”</a:t>
            </a:r>
          </a:p>
          <a:p>
            <a:pPr lvl="1"/>
            <a:r>
              <a:rPr lang="en-US" altLang="en-US" sz="2000" dirty="0">
                <a:solidFill>
                  <a:schemeClr val="accent1"/>
                </a:solidFill>
              </a:rPr>
              <a:t>AC’s service KPIs are E2E, implying N6 component of delay should be accounted for</a:t>
            </a:r>
          </a:p>
          <a:p>
            <a:r>
              <a:rPr lang="en-US" altLang="en-US" sz="2000" dirty="0"/>
              <a:t>The </a:t>
            </a:r>
            <a:r>
              <a:rPr lang="en-US" altLang="en-US" sz="2000" b="1" dirty="0"/>
              <a:t>response</a:t>
            </a:r>
            <a:r>
              <a:rPr lang="en-US" altLang="en-US" sz="2000" dirty="0"/>
              <a:t>: “</a:t>
            </a:r>
            <a:r>
              <a:rPr lang="en-US" altLang="en-US" sz="2000" i="1" dirty="0"/>
              <a:t>If the EES perform traffic influence for EAS(s) in step 2, then the discovered EAS(s) is with </a:t>
            </a:r>
            <a:r>
              <a:rPr lang="en-US" altLang="en-US" sz="2000" i="1" dirty="0">
                <a:solidFill>
                  <a:srgbClr val="C00000"/>
                </a:solidFill>
              </a:rPr>
              <a:t>optimized traffic route</a:t>
            </a:r>
            <a:r>
              <a:rPr lang="en-US" altLang="en-US" sz="2000" i="1" dirty="0"/>
              <a:t>. Depending on the EAS discovery filters received in the EAS discovery request, the response may include additional information regarding matched capabilities, e.g. service permissions levels, </a:t>
            </a:r>
            <a:r>
              <a:rPr lang="en-US" altLang="en-US" sz="2000" i="1" dirty="0">
                <a:solidFill>
                  <a:srgbClr val="C00000"/>
                </a:solidFill>
              </a:rPr>
              <a:t>KPIs</a:t>
            </a:r>
            <a:r>
              <a:rPr lang="en-US" altLang="en-US" sz="2000" i="1" dirty="0"/>
              <a:t>, AC locations(s) </a:t>
            </a:r>
            <a:r>
              <a:rPr lang="en-US" altLang="en-US" sz="2000" i="1" dirty="0">
                <a:solidFill>
                  <a:srgbClr val="C00000"/>
                </a:solidFill>
              </a:rPr>
              <a:t>that the EASs can support</a:t>
            </a:r>
            <a:r>
              <a:rPr lang="en-US" altLang="en-US" sz="2000" i="1" dirty="0"/>
              <a:t>, ACR scenarios supported by the EAS, etc.</a:t>
            </a:r>
            <a:r>
              <a:rPr lang="en-US" altLang="en-US" sz="2000" dirty="0"/>
              <a:t>”</a:t>
            </a:r>
          </a:p>
          <a:p>
            <a:pPr lvl="1"/>
            <a:r>
              <a:rPr lang="en-US" altLang="en-US" sz="2000" dirty="0"/>
              <a:t>Note that in the response (see table 8.5.3.3-1), </a:t>
            </a:r>
            <a:r>
              <a:rPr lang="en-US" altLang="en-US" sz="2000" i="1" dirty="0"/>
              <a:t>“Traffic influence performed indication” is present only when the “EAS selection request indicator” is provided in the EAS discovery request message</a:t>
            </a:r>
          </a:p>
          <a:p>
            <a:pPr lvl="1"/>
            <a:r>
              <a:rPr lang="en-US" altLang="en-US" sz="2000" dirty="0">
                <a:solidFill>
                  <a:schemeClr val="accent1"/>
                </a:solidFill>
              </a:rPr>
              <a:t>The service KPIs that an EAS can support are E2E, implying N6 component of delay should be accounted for</a:t>
            </a:r>
            <a:endParaRPr lang="en-US" altLang="en-US" sz="2000" dirty="0"/>
          </a:p>
        </p:txBody>
      </p:sp>
    </p:spTree>
    <p:extLst>
      <p:ext uri="{BB962C8B-B14F-4D97-AF65-F5344CB8AC3E}">
        <p14:creationId xmlns:p14="http://schemas.microsoft.com/office/powerpoint/2010/main" val="2445297649"/>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3DABF9-3203-9DC5-7A98-DFC1D6F6C95E}"/>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5A6E0724-3333-5F3C-3CB3-8E4938BF549A}"/>
              </a:ext>
            </a:extLst>
          </p:cNvPr>
          <p:cNvSpPr>
            <a:spLocks noGrp="1"/>
          </p:cNvSpPr>
          <p:nvPr>
            <p:ph type="title"/>
          </p:nvPr>
        </p:nvSpPr>
        <p:spPr>
          <a:xfrm>
            <a:off x="838200" y="585772"/>
            <a:ext cx="9015248" cy="880422"/>
          </a:xfrm>
        </p:spPr>
        <p:txBody>
          <a:bodyPr>
            <a:noAutofit/>
          </a:bodyPr>
          <a:lstStyle/>
          <a:p>
            <a:r>
              <a:rPr lang="en-GB" b="1" dirty="0"/>
              <a:t>EDGEAPP:</a:t>
            </a:r>
            <a:r>
              <a:rPr lang="en-GB" sz="3600" b="1" dirty="0"/>
              <a:t> ACR management events (8.6.3)</a:t>
            </a:r>
            <a:endParaRPr lang="en-GB" altLang="en-US" sz="3600" dirty="0"/>
          </a:p>
        </p:txBody>
      </p:sp>
      <p:sp>
        <p:nvSpPr>
          <p:cNvPr id="8195" name="Content Placeholder 2">
            <a:extLst>
              <a:ext uri="{FF2B5EF4-FFF2-40B4-BE49-F238E27FC236}">
                <a16:creationId xmlns:a16="http://schemas.microsoft.com/office/drawing/2014/main" id="{B55DDD73-2DCE-4F36-33BB-C693C4597B6A}"/>
              </a:ext>
            </a:extLst>
          </p:cNvPr>
          <p:cNvSpPr>
            <a:spLocks noGrp="1"/>
          </p:cNvSpPr>
          <p:nvPr>
            <p:ph idx="1"/>
          </p:nvPr>
        </p:nvSpPr>
        <p:spPr>
          <a:xfrm>
            <a:off x="252248" y="1825624"/>
            <a:ext cx="11939752" cy="4729180"/>
          </a:xfrm>
        </p:spPr>
        <p:txBody>
          <a:bodyPr>
            <a:normAutofit fontScale="92500" lnSpcReduction="20000"/>
          </a:bodyPr>
          <a:lstStyle/>
          <a:p>
            <a:r>
              <a:rPr lang="en-US" altLang="en-US" sz="2400" dirty="0"/>
              <a:t>"ACR facilitation". This event supports to detect </a:t>
            </a:r>
            <a:r>
              <a:rPr lang="en-US" altLang="en-US" sz="2400" dirty="0">
                <a:solidFill>
                  <a:srgbClr val="C00000"/>
                </a:solidFill>
              </a:rPr>
              <a:t>user plane path change </a:t>
            </a:r>
            <a:r>
              <a:rPr lang="en-US" altLang="en-US" sz="2400" dirty="0"/>
              <a:t>for the application traffic, make the decision for ACR, discover the T-EAS(s), influence the traffic for the selected T-EAS and report the corresponding notification with the selected T-EAS.</a:t>
            </a:r>
          </a:p>
          <a:p>
            <a:pPr lvl="1"/>
            <a:r>
              <a:rPr lang="en-US" altLang="en-US" dirty="0">
                <a:solidFill>
                  <a:schemeClr val="accent1"/>
                </a:solidFill>
              </a:rPr>
              <a:t>Highlights the relevance of notifications relating to PSA UPF reselection that can be influenced by inclusion of “Indication of considering N6 delay” (see slide 3)</a:t>
            </a:r>
          </a:p>
          <a:p>
            <a:r>
              <a:rPr lang="en-US" altLang="en-US" sz="2400" dirty="0"/>
              <a:t>8.6.3.2.2 Subscribe: d. The EAS may include the "ACR facilitation" event to request the EES to make the decision for ACR, discover the T-EAS(s), influence the traffic for the selected T-EAS and notify the S-EAS of the selected T-EAS. If required, the EAS can add an indication to request service continuity planning.</a:t>
            </a:r>
          </a:p>
          <a:p>
            <a:r>
              <a:rPr lang="en-US" altLang="en-US" sz="2400" dirty="0"/>
              <a:t>8.6.3.2.3 Notify: d. If "ACR facilitation" Event is subscribed, based on the detected user plane path change report sent from the 3GPP core network, the EES checks whether any T-EAS is available as described in steps 2-4 of clause 8.8.3.2. If a T-EAS is available, the EES selects the T-EAS from the discovered EAS list and applies the AF traffic influence with the N6 routing information of the selected T-EAS in the 3GPP Core Network. The EES also notifies the S-EAS with the selected T-EAS endpoint.</a:t>
            </a:r>
          </a:p>
          <a:p>
            <a:pPr lvl="1"/>
            <a:r>
              <a:rPr lang="en-US" altLang="en-US" dirty="0">
                <a:solidFill>
                  <a:schemeClr val="accent1"/>
                </a:solidFill>
              </a:rPr>
              <a:t>”N6 routing information” (another optional attribute of the AF traffic influence) highlighted, but not the option of “Indication of considering N6 delay” (similarly for Service continuity described in clause 8.8)</a:t>
            </a:r>
          </a:p>
        </p:txBody>
      </p:sp>
    </p:spTree>
    <p:extLst>
      <p:ext uri="{BB962C8B-B14F-4D97-AF65-F5344CB8AC3E}">
        <p14:creationId xmlns:p14="http://schemas.microsoft.com/office/powerpoint/2010/main" val="2836774591"/>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9854EE-09B9-5E9A-FA2B-273E0891677F}"/>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F87BC120-FFFF-AC48-5198-FEDB343DBF1B}"/>
              </a:ext>
            </a:extLst>
          </p:cNvPr>
          <p:cNvSpPr>
            <a:spLocks noGrp="1"/>
          </p:cNvSpPr>
          <p:nvPr>
            <p:ph type="title"/>
          </p:nvPr>
        </p:nvSpPr>
        <p:spPr>
          <a:xfrm>
            <a:off x="838200" y="585772"/>
            <a:ext cx="9551276" cy="880422"/>
          </a:xfrm>
        </p:spPr>
        <p:txBody>
          <a:bodyPr>
            <a:noAutofit/>
          </a:bodyPr>
          <a:lstStyle/>
          <a:p>
            <a:r>
              <a:rPr lang="en-GB" sz="4000" b="1" dirty="0"/>
              <a:t>EDGEAPP:</a:t>
            </a:r>
            <a:r>
              <a:rPr lang="en-GB" sz="3200" b="1" dirty="0"/>
              <a:t> </a:t>
            </a:r>
            <a:r>
              <a:rPr lang="en-GB" sz="3600" b="1" dirty="0"/>
              <a:t>EAS Info provisioning (8.15)</a:t>
            </a:r>
            <a:endParaRPr lang="en-GB" altLang="en-US" sz="3600" dirty="0"/>
          </a:p>
        </p:txBody>
      </p:sp>
      <p:sp>
        <p:nvSpPr>
          <p:cNvPr id="8195" name="Content Placeholder 2">
            <a:extLst>
              <a:ext uri="{FF2B5EF4-FFF2-40B4-BE49-F238E27FC236}">
                <a16:creationId xmlns:a16="http://schemas.microsoft.com/office/drawing/2014/main" id="{CDBDB211-E201-CF24-4164-D95FA693140A}"/>
              </a:ext>
            </a:extLst>
          </p:cNvPr>
          <p:cNvSpPr>
            <a:spLocks noGrp="1"/>
          </p:cNvSpPr>
          <p:nvPr>
            <p:ph idx="1"/>
          </p:nvPr>
        </p:nvSpPr>
        <p:spPr>
          <a:xfrm>
            <a:off x="252248" y="1825624"/>
            <a:ext cx="11761076" cy="4559409"/>
          </a:xfrm>
        </p:spPr>
        <p:txBody>
          <a:bodyPr>
            <a:normAutofit/>
          </a:bodyPr>
          <a:lstStyle/>
          <a:p>
            <a:r>
              <a:rPr lang="en-US" altLang="en-US" dirty="0"/>
              <a:t>The EEC sends the EAS information provisioning request to the EES</a:t>
            </a:r>
          </a:p>
          <a:p>
            <a:pPr lvl="1"/>
            <a:r>
              <a:rPr lang="en-US" altLang="en-US" dirty="0"/>
              <a:t>If the request contains selected EAS ID and selected EAS Endpoint, the EES may apply the EAS traffic influence with the N6 routing information of the EAS in the 3GPP Core Network, based on </a:t>
            </a:r>
            <a:r>
              <a:rPr lang="en-US" altLang="en-US" dirty="0">
                <a:solidFill>
                  <a:srgbClr val="C00000"/>
                </a:solidFill>
              </a:rPr>
              <a:t>application KPIs</a:t>
            </a:r>
            <a:r>
              <a:rPr lang="en-US" altLang="en-US" dirty="0"/>
              <a:t> and if the EAS traffic influence was not done before (e.g. neither in EAS discovery procedure nor the EAS perform traffic influence).</a:t>
            </a:r>
          </a:p>
          <a:p>
            <a:pPr lvl="2"/>
            <a:r>
              <a:rPr lang="en-US" altLang="en-US" sz="2400" dirty="0">
                <a:solidFill>
                  <a:schemeClr val="accent1"/>
                </a:solidFill>
              </a:rPr>
              <a:t>The service KPIs that an EAS can support are E2E, implying N6 component of delay should be accounted for</a:t>
            </a:r>
          </a:p>
          <a:p>
            <a:pPr lvl="1"/>
            <a:r>
              <a:rPr lang="en-GB" dirty="0"/>
              <a:t>EES can also influence the EAS traffic in advance. </a:t>
            </a:r>
            <a:endParaRPr lang="en-US" altLang="en-US" dirty="0"/>
          </a:p>
        </p:txBody>
      </p:sp>
    </p:spTree>
    <p:extLst>
      <p:ext uri="{BB962C8B-B14F-4D97-AF65-F5344CB8AC3E}">
        <p14:creationId xmlns:p14="http://schemas.microsoft.com/office/powerpoint/2010/main" val="428617873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D63F16E-6093-C684-E5C9-DD029FFFBC5D}"/>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B43C3A3-857B-2142-5CE6-7CF27AF841F7}"/>
              </a:ext>
            </a:extLst>
          </p:cNvPr>
          <p:cNvSpPr>
            <a:spLocks noGrp="1"/>
          </p:cNvSpPr>
          <p:nvPr>
            <p:ph type="title"/>
          </p:nvPr>
        </p:nvSpPr>
        <p:spPr/>
        <p:txBody>
          <a:bodyPr/>
          <a:lstStyle/>
          <a:p>
            <a:r>
              <a:rPr lang="en-GB" altLang="en-US" dirty="0"/>
              <a:t>Summary</a:t>
            </a:r>
          </a:p>
        </p:txBody>
      </p:sp>
      <p:sp>
        <p:nvSpPr>
          <p:cNvPr id="8195" name="Content Placeholder 2">
            <a:extLst>
              <a:ext uri="{FF2B5EF4-FFF2-40B4-BE49-F238E27FC236}">
                <a16:creationId xmlns:a16="http://schemas.microsoft.com/office/drawing/2014/main" id="{2881C322-0FE2-75D2-84F6-2901E64BF08D}"/>
              </a:ext>
            </a:extLst>
          </p:cNvPr>
          <p:cNvSpPr>
            <a:spLocks noGrp="1"/>
          </p:cNvSpPr>
          <p:nvPr>
            <p:ph idx="1"/>
          </p:nvPr>
        </p:nvSpPr>
        <p:spPr>
          <a:xfrm>
            <a:off x="331075" y="1813034"/>
            <a:ext cx="11650717" cy="4603531"/>
          </a:xfrm>
        </p:spPr>
        <p:txBody>
          <a:bodyPr>
            <a:normAutofit fontScale="92500" lnSpcReduction="20000"/>
          </a:bodyPr>
          <a:lstStyle/>
          <a:p>
            <a:r>
              <a:rPr lang="en-US" altLang="en-US" dirty="0"/>
              <a:t>The 5GC exposes the capability for an AF to influence traffic routing</a:t>
            </a:r>
          </a:p>
          <a:p>
            <a:pPr lvl="1"/>
            <a:r>
              <a:rPr lang="en-US" altLang="en-US" dirty="0"/>
              <a:t>The AF originated request can include an indication to consider N6 delay. For that to be actioned, EAS deployment information needs to have been provided to the CN </a:t>
            </a:r>
          </a:p>
          <a:p>
            <a:r>
              <a:rPr lang="en-US" altLang="en-US" dirty="0"/>
              <a:t>The EES in EDGEAPP leverages the AF influence on traffic routing capability (which can be triggered by an EAS or directly by the EES) in various scenarios</a:t>
            </a:r>
          </a:p>
          <a:p>
            <a:pPr lvl="1"/>
            <a:r>
              <a:rPr lang="en-US" altLang="en-US" dirty="0"/>
              <a:t>However, although providing “N6 traffic routing information” is highlighted, there is no reference to the use of “</a:t>
            </a:r>
            <a:r>
              <a:rPr lang="en-US" altLang="en-US" dirty="0">
                <a:solidFill>
                  <a:srgbClr val="C00000"/>
                </a:solidFill>
              </a:rPr>
              <a:t>indication of considering N6 delay</a:t>
            </a:r>
            <a:r>
              <a:rPr lang="en-US" altLang="en-US" dirty="0"/>
              <a:t>”</a:t>
            </a:r>
          </a:p>
          <a:p>
            <a:pPr lvl="1"/>
            <a:r>
              <a:rPr lang="en-US" altLang="en-US" dirty="0"/>
              <a:t>or </a:t>
            </a:r>
            <a:r>
              <a:rPr lang="en-US" altLang="en-US" dirty="0">
                <a:solidFill>
                  <a:srgbClr val="C00000"/>
                </a:solidFill>
              </a:rPr>
              <a:t>EAS Deployment Information </a:t>
            </a:r>
            <a:r>
              <a:rPr lang="en-US" altLang="en-US" dirty="0"/>
              <a:t>(in particular, the “N6 delay measurement assistance information”) required by the 5GC to perform N6 measurements</a:t>
            </a:r>
          </a:p>
          <a:p>
            <a:r>
              <a:rPr lang="en-US" altLang="en-US" dirty="0"/>
              <a:t>The 5GC has the capability to perform N6 measurements</a:t>
            </a:r>
          </a:p>
          <a:p>
            <a:pPr lvl="1"/>
            <a:r>
              <a:rPr lang="en-US" altLang="en-US" dirty="0"/>
              <a:t>The measurement results are leveraged within the 5GC but not exposed even to the AF that provides the assistance information necessary to perform such measurements</a:t>
            </a:r>
          </a:p>
          <a:p>
            <a:pPr lvl="1"/>
            <a:r>
              <a:rPr lang="en-US" altLang="en-US" dirty="0"/>
              <a:t>Availability of N6 measurements at the enabler layer would facilitate appropriate KPI related requests towards the 5GC, e.g., </a:t>
            </a:r>
            <a:r>
              <a:rPr lang="en-US" altLang="en-US" dirty="0">
                <a:solidFill>
                  <a:srgbClr val="C00000"/>
                </a:solidFill>
              </a:rPr>
              <a:t>AF Session with QoS </a:t>
            </a:r>
            <a:r>
              <a:rPr lang="en-US" altLang="en-US" dirty="0"/>
              <a:t>in which the round-trip latency accounts only for the UE to PSA UPF portion of the AC to EAS communication path   </a:t>
            </a:r>
          </a:p>
        </p:txBody>
      </p:sp>
    </p:spTree>
    <p:extLst>
      <p:ext uri="{BB962C8B-B14F-4D97-AF65-F5344CB8AC3E}">
        <p14:creationId xmlns:p14="http://schemas.microsoft.com/office/powerpoint/2010/main" val="850446525"/>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41B4E5-334C-4F7E-3868-7867D1A27CD3}"/>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7E5543C5-CA04-33F9-57EC-A3FC526EE3CC}"/>
              </a:ext>
            </a:extLst>
          </p:cNvPr>
          <p:cNvSpPr>
            <a:spLocks noGrp="1"/>
          </p:cNvSpPr>
          <p:nvPr>
            <p:ph type="title"/>
          </p:nvPr>
        </p:nvSpPr>
        <p:spPr/>
        <p:txBody>
          <a:bodyPr/>
          <a:lstStyle/>
          <a:p>
            <a:r>
              <a:rPr lang="en-GB" altLang="en-US" dirty="0"/>
              <a:t>Proposal</a:t>
            </a:r>
          </a:p>
        </p:txBody>
      </p:sp>
      <p:sp>
        <p:nvSpPr>
          <p:cNvPr id="8195" name="Content Placeholder 2">
            <a:extLst>
              <a:ext uri="{FF2B5EF4-FFF2-40B4-BE49-F238E27FC236}">
                <a16:creationId xmlns:a16="http://schemas.microsoft.com/office/drawing/2014/main" id="{33B511B7-9ED0-2AA8-B6DF-F6571C06C8E1}"/>
              </a:ext>
            </a:extLst>
          </p:cNvPr>
          <p:cNvSpPr>
            <a:spLocks noGrp="1"/>
          </p:cNvSpPr>
          <p:nvPr>
            <p:ph idx="1"/>
          </p:nvPr>
        </p:nvSpPr>
        <p:spPr>
          <a:xfrm>
            <a:off x="331075" y="1813034"/>
            <a:ext cx="11650717" cy="4603531"/>
          </a:xfrm>
        </p:spPr>
        <p:txBody>
          <a:bodyPr>
            <a:normAutofit/>
          </a:bodyPr>
          <a:lstStyle/>
          <a:p>
            <a:r>
              <a:rPr lang="en-US" altLang="en-US" dirty="0"/>
              <a:t>Make explicit reference to “indication of considering N6 delay” with respect to AF influence on traffic routing</a:t>
            </a:r>
          </a:p>
          <a:p>
            <a:r>
              <a:rPr lang="en-US" altLang="en-US" dirty="0"/>
              <a:t>Capture the ability for an EES to provided EAS deployment information to the 5GC</a:t>
            </a:r>
          </a:p>
          <a:p>
            <a:r>
              <a:rPr lang="en-US" altLang="en-US" dirty="0"/>
              <a:t>Send LS to SA2 highlighting that SA6 sees benefit in exposing N6 measurement results and request SA2 to do so</a:t>
            </a:r>
          </a:p>
        </p:txBody>
      </p:sp>
    </p:spTree>
    <p:extLst>
      <p:ext uri="{BB962C8B-B14F-4D97-AF65-F5344CB8AC3E}">
        <p14:creationId xmlns:p14="http://schemas.microsoft.com/office/powerpoint/2010/main" val="2909049338"/>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267D0C3-BA74-2221-76AB-4E97B6048F31}"/>
              </a:ext>
            </a:extLst>
          </p:cNvPr>
          <p:cNvSpPr>
            <a:spLocks noGrp="1"/>
          </p:cNvSpPr>
          <p:nvPr>
            <p:ph type="title"/>
          </p:nvPr>
        </p:nvSpPr>
        <p:spPr/>
        <p:txBody>
          <a:bodyPr/>
          <a:lstStyle/>
          <a:p>
            <a:r>
              <a:rPr lang="en-US" dirty="0"/>
              <a:t>Backup</a:t>
            </a:r>
          </a:p>
        </p:txBody>
      </p:sp>
    </p:spTree>
    <p:extLst>
      <p:ext uri="{BB962C8B-B14F-4D97-AF65-F5344CB8AC3E}">
        <p14:creationId xmlns:p14="http://schemas.microsoft.com/office/powerpoint/2010/main" val="3447401572"/>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0F342BE-720B-301F-543E-0D546AA01AD5}"/>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F138A2-C398-CA4B-D669-2096FB3219D6}"/>
              </a:ext>
            </a:extLst>
          </p:cNvPr>
          <p:cNvSpPr>
            <a:spLocks noGrp="1"/>
          </p:cNvSpPr>
          <p:nvPr>
            <p:ph idx="1"/>
          </p:nvPr>
        </p:nvSpPr>
        <p:spPr>
          <a:xfrm>
            <a:off x="261257" y="1825624"/>
            <a:ext cx="11795760" cy="4603361"/>
          </a:xfrm>
        </p:spPr>
        <p:txBody>
          <a:bodyPr>
            <a:normAutofit fontScale="47500" lnSpcReduction="20000"/>
          </a:bodyPr>
          <a:lstStyle/>
          <a:p>
            <a:pPr marL="0" indent="0">
              <a:lnSpc>
                <a:spcPct val="120000"/>
              </a:lnSpc>
              <a:buNone/>
            </a:pPr>
            <a:r>
              <a:rPr lang="en-US" dirty="0"/>
              <a:t>The candidate UPF(s) may be configured by the SMF, as described in clause 4.4.3 of TS 23.502 [3], to measure the N6 delay for the connection between the UPF and measurement endpoint(s) in the DN (represented by one or more IP address(es)).</a:t>
            </a:r>
          </a:p>
          <a:p>
            <a:pPr marL="0" indent="0">
              <a:lnSpc>
                <a:spcPct val="120000"/>
              </a:lnSpc>
              <a:buNone/>
            </a:pPr>
            <a:r>
              <a:rPr lang="en-US" dirty="0"/>
              <a:t>NOTE 1:	The measurement endpoint in the DN used for delay measurements can be a single EAS IP address, for instance when the measurement endpoint is deployed within the same IP host as the EAS itself. Alternatively, the measurement endpoint used for delay measurements can be multiple EAS IP addresses within a certain IP address prefix/subnet, for instance when the measurement endpoint is deployed in a node such as a router or load balancer on path or close to the EAS. Hence the delay from the node to any of the EAS is considered as negligible.</a:t>
            </a:r>
          </a:p>
          <a:p>
            <a:pPr marL="0" indent="0">
              <a:lnSpc>
                <a:spcPct val="120000"/>
              </a:lnSpc>
              <a:buNone/>
            </a:pPr>
            <a:r>
              <a:rPr lang="en-US" dirty="0"/>
              <a:t>NOTE 2:	The N6 delay measurements are per measurement endpoint, hence are independent from any UE PDU Session.</a:t>
            </a:r>
          </a:p>
          <a:p>
            <a:pPr marL="0" indent="0">
              <a:lnSpc>
                <a:spcPct val="120000"/>
              </a:lnSpc>
              <a:buNone/>
            </a:pPr>
            <a:r>
              <a:rPr lang="en-US" dirty="0"/>
              <a:t>AF provides the information to support N6 delay measurement via EAS Deployment Information Management as described in clause 6.2.3.4 of TS 23.548 [130]. SMF retrieves the EDI information to configure the candidate UPF(s) for the N6 delay measurement.</a:t>
            </a:r>
          </a:p>
          <a:p>
            <a:pPr marL="0" indent="0">
              <a:lnSpc>
                <a:spcPct val="120000"/>
              </a:lnSpc>
              <a:buNone/>
            </a:pPr>
            <a:r>
              <a:rPr lang="en-US" dirty="0"/>
              <a:t>AF may trigger the N6 delay measurement by providing Indication of considering N6 delay measurement through AF influence as described in clause 5.6.7. The SMF may also trigger the N6 delay measurement based on local configuration after it is provisioned with the N6 delay measurement assistance information as part of EAS Deployment Information. The SMF requests the candidate UPF(s) (via N4 association procedures described in clause 4.4.3 of TS 23.502 [3]) to perform the N6 delay measurement between the UPF and measurement endpoint and to report the N6 delay measurement to SMF. The request includes the following information: measurement endpoint address (e.g., EAS IP address and optionally port number) together with a Network Instance for N6, measurement protocol (e.g. TWAMP (IETF RFC 5357 [211]), OWAMP (IETF RFC 4656 [212]), STAMP (IETF RFC 8762 [213]), or other protocols that satisfy the security requirements given in clause T.5 of TS 33.501 [29]), protocol-specific configuration parameters. The UPF leverages the measurement protocol and Network Instance for N6 information to measure the N6 delay. Then, the candidate UPF(s) report the N6 delay measurement and the corresponding endpoint address to the SMF (via the N4 association report procedure described in clause 4.4.3 of TS 23.502 [3]. N6 delay measurement reporting is triggered based on the reporting frequency and/or reporting threshold provided as part of the configuration.</a:t>
            </a:r>
          </a:p>
          <a:p>
            <a:pPr marL="0" indent="0">
              <a:lnSpc>
                <a:spcPct val="120000"/>
              </a:lnSpc>
              <a:buNone/>
            </a:pPr>
            <a:r>
              <a:rPr lang="en-US" dirty="0"/>
              <a:t>The SMF may (re)select the PSA UPF(s) or trigger EAS(es) (re)discovery by considering N6 delay measurement result as described in clause 6.2.3.2 of TS 23.548 [130].</a:t>
            </a:r>
          </a:p>
        </p:txBody>
      </p:sp>
      <p:sp>
        <p:nvSpPr>
          <p:cNvPr id="4" name="Title 1">
            <a:extLst>
              <a:ext uri="{FF2B5EF4-FFF2-40B4-BE49-F238E27FC236}">
                <a16:creationId xmlns:a16="http://schemas.microsoft.com/office/drawing/2014/main" id="{60F63FF9-7ADA-9ADD-0155-07EFAF29D6FC}"/>
              </a:ext>
            </a:extLst>
          </p:cNvPr>
          <p:cNvSpPr>
            <a:spLocks noGrp="1"/>
          </p:cNvSpPr>
          <p:nvPr>
            <p:ph type="title"/>
          </p:nvPr>
        </p:nvSpPr>
        <p:spPr>
          <a:xfrm>
            <a:off x="838200" y="429015"/>
            <a:ext cx="9011194" cy="1104917"/>
          </a:xfrm>
        </p:spPr>
        <p:txBody>
          <a:bodyPr/>
          <a:lstStyle/>
          <a:p>
            <a:r>
              <a:rPr lang="en-GB" sz="3600" b="1" dirty="0"/>
              <a:t>N6 Delay Measurement and Reporting, clause 5.8.2.23 of TS 23.501</a:t>
            </a:r>
            <a:endParaRPr lang="en-GB" altLang="en-US" sz="3600" b="1" dirty="0"/>
          </a:p>
        </p:txBody>
      </p:sp>
    </p:spTree>
    <p:extLst>
      <p:ext uri="{BB962C8B-B14F-4D97-AF65-F5344CB8AC3E}">
        <p14:creationId xmlns:p14="http://schemas.microsoft.com/office/powerpoint/2010/main" val="3884906355"/>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838199" y="1825625"/>
            <a:ext cx="10933497" cy="4351338"/>
          </a:xfrm>
        </p:spPr>
        <p:txBody>
          <a:bodyPr/>
          <a:lstStyle/>
          <a:p>
            <a:r>
              <a:rPr lang="en-US" altLang="en-US" dirty="0"/>
              <a:t>Present triggering and use of N6 delay within the core network</a:t>
            </a:r>
          </a:p>
          <a:p>
            <a:pPr lvl="1"/>
            <a:r>
              <a:rPr lang="en-US" altLang="en-US" dirty="0"/>
              <a:t>TS 23.501 / TS 23.548</a:t>
            </a:r>
          </a:p>
          <a:p>
            <a:r>
              <a:rPr lang="en-US" altLang="en-US" dirty="0"/>
              <a:t>Present example of use of UE to PSA UPF delay within the core network</a:t>
            </a:r>
          </a:p>
          <a:p>
            <a:pPr lvl="1"/>
            <a:r>
              <a:rPr lang="en-US" altLang="en-US" dirty="0"/>
              <a:t>TS 23.502 / TS 23.503 Session with QoS</a:t>
            </a:r>
          </a:p>
          <a:p>
            <a:r>
              <a:rPr lang="en-US" altLang="en-US" dirty="0"/>
              <a:t>Highlight EDGEAPP service KPIs are defined as e2e</a:t>
            </a:r>
          </a:p>
          <a:p>
            <a:r>
              <a:rPr lang="en-US" altLang="en-US" dirty="0"/>
              <a:t>Present EDGEAPP use of AF influence on traffic routing </a:t>
            </a:r>
          </a:p>
          <a:p>
            <a:pPr lvl="1"/>
            <a:r>
              <a:rPr lang="en-US" altLang="en-US" dirty="0"/>
              <a:t>Highlight opportunity to leverage N6 delay</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75423" y="1825625"/>
            <a:ext cx="11655844" cy="4542124"/>
          </a:xfrm>
        </p:spPr>
        <p:txBody>
          <a:bodyPr>
            <a:normAutofit lnSpcReduction="10000"/>
          </a:bodyPr>
          <a:lstStyle/>
          <a:p>
            <a:r>
              <a:rPr lang="en-US" altLang="en-US" dirty="0"/>
              <a:t>Table 5.6.7-1: Information element contained in AF request</a:t>
            </a:r>
          </a:p>
          <a:p>
            <a:pPr lvl="1"/>
            <a:r>
              <a:rPr lang="en-US" altLang="en-US" dirty="0"/>
              <a:t>Information Name: </a:t>
            </a:r>
            <a:r>
              <a:rPr lang="en-US" altLang="en-US" b="1" dirty="0">
                <a:solidFill>
                  <a:srgbClr val="C00000"/>
                </a:solidFill>
              </a:rPr>
              <a:t>Indication of considering N6 delay</a:t>
            </a:r>
          </a:p>
          <a:p>
            <a:pPr lvl="1"/>
            <a:r>
              <a:rPr lang="en-US" altLang="en-US" dirty="0"/>
              <a:t>Applicable for PCF or NEF: Indicates that N6 delay should be considered (NOTE 9). </a:t>
            </a:r>
          </a:p>
          <a:p>
            <a:pPr lvl="1"/>
            <a:r>
              <a:rPr lang="en-US" altLang="en-US" dirty="0"/>
              <a:t>Category: Optional</a:t>
            </a:r>
          </a:p>
          <a:p>
            <a:pPr marL="457200" lvl="1" indent="0">
              <a:buNone/>
            </a:pPr>
            <a:r>
              <a:rPr lang="en-US" altLang="en-US" dirty="0"/>
              <a:t>NOTE 9:	When the Indication of considering N6 delay is provided, N6 delay measurement information as part of EDI, as described in Table 6.2.3.4.1 of TS 23.548 needs to be used to perform measurements.</a:t>
            </a:r>
          </a:p>
          <a:p>
            <a:pPr marL="228600" lvl="1">
              <a:spcBef>
                <a:spcPts val="1000"/>
              </a:spcBef>
              <a:buBlip>
                <a:blip r:embed="rId2"/>
              </a:buBlip>
            </a:pPr>
            <a:r>
              <a:rPr lang="en-US" altLang="en-US" sz="2800" dirty="0"/>
              <a:t>For each information element mentioned above in the AF request, the detailed description is as follows:</a:t>
            </a:r>
          </a:p>
          <a:p>
            <a:pPr lvl="1"/>
            <a:r>
              <a:rPr lang="en-US" altLang="en-US" dirty="0"/>
              <a:t>17)	Indication of considering N6 delay. This is used to trigger the N6 delay measurement and indicate that N6 delay measurement, if available, should be considered by the SMF to </a:t>
            </a:r>
            <a:r>
              <a:rPr lang="en-US" altLang="en-US" b="1" dirty="0"/>
              <a:t>(re)select the PSA UPF(s) </a:t>
            </a:r>
            <a:r>
              <a:rPr lang="en-US" altLang="en-US" dirty="0"/>
              <a:t>or trigger EAS(es) (re)discovery.</a:t>
            </a:r>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838200" y="429015"/>
            <a:ext cx="9011194" cy="1104917"/>
          </a:xfrm>
        </p:spPr>
        <p:txBody>
          <a:bodyPr/>
          <a:lstStyle/>
          <a:p>
            <a:r>
              <a:rPr lang="en-GB" sz="3600" b="1" dirty="0"/>
              <a:t>Application Function influence on traffic routing, clause 5.6.7 of TS 23.501</a:t>
            </a:r>
            <a:endParaRPr lang="en-GB" altLang="en-US" sz="3600" b="1"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1D0199-E2DD-5CB1-CDB4-35C163109D63}"/>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85D451-7183-5EE8-0D76-6E88046EE46F}"/>
              </a:ext>
            </a:extLst>
          </p:cNvPr>
          <p:cNvSpPr>
            <a:spLocks noGrp="1"/>
          </p:cNvSpPr>
          <p:nvPr>
            <p:ph idx="1"/>
          </p:nvPr>
        </p:nvSpPr>
        <p:spPr>
          <a:xfrm>
            <a:off x="404261" y="1825625"/>
            <a:ext cx="11405937" cy="4351338"/>
          </a:xfrm>
        </p:spPr>
        <p:txBody>
          <a:bodyPr/>
          <a:lstStyle/>
          <a:p>
            <a:r>
              <a:rPr lang="en-US" dirty="0"/>
              <a:t>The candidate UPF(s) may be configured by the SMF, as described in clause 4.4.3 of TS 23.502, to measure the N6 delay for the connection between the UPF and measurement endpoint(s) in the DN (represented by one or more IP address(es)).</a:t>
            </a:r>
          </a:p>
          <a:p>
            <a:r>
              <a:rPr lang="en-US" dirty="0"/>
              <a:t>AF provides the information to support N6 delay measurement via </a:t>
            </a:r>
            <a:r>
              <a:rPr lang="en-US" dirty="0">
                <a:solidFill>
                  <a:srgbClr val="C00000"/>
                </a:solidFill>
              </a:rPr>
              <a:t>EAS Deployment Information Management </a:t>
            </a:r>
            <a:r>
              <a:rPr lang="en-US" dirty="0"/>
              <a:t>as described in clause 6.2.3.4 of TS 23.548. SMF retrieves the EDI information to configure the candidate UPF(s) for the N6 delay measurement.</a:t>
            </a:r>
          </a:p>
          <a:p>
            <a:r>
              <a:rPr lang="en-US" dirty="0"/>
              <a:t>AF may trigger the N6 delay measurement by providing </a:t>
            </a:r>
            <a:r>
              <a:rPr lang="en-US" dirty="0">
                <a:solidFill>
                  <a:srgbClr val="C00000"/>
                </a:solidFill>
              </a:rPr>
              <a:t>Indication of considering N6 delay measurement </a:t>
            </a:r>
            <a:r>
              <a:rPr lang="en-US" dirty="0"/>
              <a:t>through AF influence as described in clause 5.6.7. </a:t>
            </a:r>
          </a:p>
        </p:txBody>
      </p:sp>
      <p:sp>
        <p:nvSpPr>
          <p:cNvPr id="4" name="Title 1">
            <a:extLst>
              <a:ext uri="{FF2B5EF4-FFF2-40B4-BE49-F238E27FC236}">
                <a16:creationId xmlns:a16="http://schemas.microsoft.com/office/drawing/2014/main" id="{143E5903-60D6-4BD6-C7DC-44F1C4BAB34F}"/>
              </a:ext>
            </a:extLst>
          </p:cNvPr>
          <p:cNvSpPr>
            <a:spLocks noGrp="1"/>
          </p:cNvSpPr>
          <p:nvPr>
            <p:ph type="title"/>
          </p:nvPr>
        </p:nvSpPr>
        <p:spPr>
          <a:xfrm>
            <a:off x="838200" y="429015"/>
            <a:ext cx="9011194" cy="1104917"/>
          </a:xfrm>
        </p:spPr>
        <p:txBody>
          <a:bodyPr/>
          <a:lstStyle/>
          <a:p>
            <a:r>
              <a:rPr lang="en-GB" sz="3600" b="1" dirty="0"/>
              <a:t>N6 Delay Measurement and Reporting, clause 5.8.2.23* of TS 23.501</a:t>
            </a:r>
            <a:endParaRPr lang="en-GB" altLang="en-US" sz="3600" b="1" dirty="0"/>
          </a:p>
        </p:txBody>
      </p:sp>
      <p:sp>
        <p:nvSpPr>
          <p:cNvPr id="2" name="TextBox 1">
            <a:extLst>
              <a:ext uri="{FF2B5EF4-FFF2-40B4-BE49-F238E27FC236}">
                <a16:creationId xmlns:a16="http://schemas.microsoft.com/office/drawing/2014/main" id="{FCEAC0FA-0EEF-22D0-4BD1-DF7D37576ACA}"/>
              </a:ext>
            </a:extLst>
          </p:cNvPr>
          <p:cNvSpPr txBox="1"/>
          <p:nvPr/>
        </p:nvSpPr>
        <p:spPr>
          <a:xfrm>
            <a:off x="8451669" y="5992297"/>
            <a:ext cx="3435531" cy="369332"/>
          </a:xfrm>
          <a:prstGeom prst="rect">
            <a:avLst/>
          </a:prstGeom>
          <a:noFill/>
        </p:spPr>
        <p:txBody>
          <a:bodyPr wrap="square" rtlCol="0">
            <a:spAutoFit/>
          </a:bodyPr>
          <a:lstStyle/>
          <a:p>
            <a:r>
              <a:rPr lang="en-US" dirty="0"/>
              <a:t>*</a:t>
            </a:r>
            <a:r>
              <a:rPr lang="en-US" i="1" dirty="0"/>
              <a:t>See backup for full clause text</a:t>
            </a:r>
            <a:endParaRPr lang="en-US" dirty="0"/>
          </a:p>
        </p:txBody>
      </p:sp>
    </p:spTree>
    <p:extLst>
      <p:ext uri="{BB962C8B-B14F-4D97-AF65-F5344CB8AC3E}">
        <p14:creationId xmlns:p14="http://schemas.microsoft.com/office/powerpoint/2010/main" val="22994645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3AFD2F6-4923-89EB-16D4-D11611A20FEA}"/>
              </a:ext>
            </a:extLst>
          </p:cNvPr>
          <p:cNvSpPr>
            <a:spLocks noGrp="1"/>
          </p:cNvSpPr>
          <p:nvPr>
            <p:ph idx="1"/>
          </p:nvPr>
        </p:nvSpPr>
        <p:spPr/>
        <p:txBody>
          <a:bodyPr/>
          <a:lstStyle/>
          <a:p>
            <a:r>
              <a:rPr lang="en-US" dirty="0"/>
              <a:t>The following parameter(s) and information may be considered by the SMF for UPF selection and re-selection:</a:t>
            </a:r>
          </a:p>
          <a:p>
            <a:pPr lvl="1"/>
            <a:r>
              <a:rPr lang="en-US" dirty="0"/>
              <a:t>…</a:t>
            </a:r>
          </a:p>
          <a:p>
            <a:pPr lvl="1"/>
            <a:r>
              <a:rPr lang="en-US" b="1" dirty="0">
                <a:solidFill>
                  <a:srgbClr val="C00000"/>
                </a:solidFill>
              </a:rPr>
              <a:t>N6 delay </a:t>
            </a:r>
            <a:r>
              <a:rPr lang="en-US" dirty="0"/>
              <a:t>between the candidate UPF(s) and measurement endpoint in the DN as specified in clause </a:t>
            </a:r>
            <a:r>
              <a:rPr lang="en-US" b="1" dirty="0">
                <a:solidFill>
                  <a:srgbClr val="C00000"/>
                </a:solidFill>
              </a:rPr>
              <a:t>5.8.2.23</a:t>
            </a:r>
            <a:r>
              <a:rPr lang="en-US" dirty="0"/>
              <a:t>.</a:t>
            </a:r>
          </a:p>
        </p:txBody>
      </p:sp>
      <p:sp>
        <p:nvSpPr>
          <p:cNvPr id="4" name="Title 1">
            <a:extLst>
              <a:ext uri="{FF2B5EF4-FFF2-40B4-BE49-F238E27FC236}">
                <a16:creationId xmlns:a16="http://schemas.microsoft.com/office/drawing/2014/main" id="{F7AB7F7C-BC18-C40F-CA04-629FF7A7AFA5}"/>
              </a:ext>
            </a:extLst>
          </p:cNvPr>
          <p:cNvSpPr>
            <a:spLocks noGrp="1"/>
          </p:cNvSpPr>
          <p:nvPr>
            <p:ph type="title"/>
          </p:nvPr>
        </p:nvSpPr>
        <p:spPr>
          <a:xfrm>
            <a:off x="838200" y="429015"/>
            <a:ext cx="9011194" cy="1104917"/>
          </a:xfrm>
        </p:spPr>
        <p:txBody>
          <a:bodyPr/>
          <a:lstStyle/>
          <a:p>
            <a:r>
              <a:rPr lang="en-GB" sz="3600" b="1" dirty="0"/>
              <a:t>Selection of an UPF for a particular PDU Session, clause 6.3.3.3 of TS 23.501</a:t>
            </a:r>
            <a:endParaRPr lang="en-GB" altLang="en-US" sz="3600" b="1" dirty="0"/>
          </a:p>
        </p:txBody>
      </p:sp>
    </p:spTree>
    <p:extLst>
      <p:ext uri="{BB962C8B-B14F-4D97-AF65-F5344CB8AC3E}">
        <p14:creationId xmlns:p14="http://schemas.microsoft.com/office/powerpoint/2010/main" val="235635845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B186D7-C37E-1369-817C-3DD0F6A1F082}"/>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09902DE-AD20-33B4-CE12-800902689F34}"/>
              </a:ext>
            </a:extLst>
          </p:cNvPr>
          <p:cNvSpPr>
            <a:spLocks noGrp="1"/>
          </p:cNvSpPr>
          <p:nvPr>
            <p:ph idx="1"/>
          </p:nvPr>
        </p:nvSpPr>
        <p:spPr>
          <a:xfrm>
            <a:off x="274320" y="1825625"/>
            <a:ext cx="7040880" cy="2106295"/>
          </a:xfrm>
        </p:spPr>
        <p:txBody>
          <a:bodyPr>
            <a:normAutofit fontScale="92500" lnSpcReduction="10000"/>
          </a:bodyPr>
          <a:lstStyle/>
          <a:p>
            <a:r>
              <a:rPr lang="en-US" sz="2400" dirty="0"/>
              <a:t>EAS Deployment Information management refers to the capability to </a:t>
            </a:r>
            <a:r>
              <a:rPr lang="en-US" sz="2400" dirty="0">
                <a:solidFill>
                  <a:srgbClr val="C00000"/>
                </a:solidFill>
              </a:rPr>
              <a:t>create</a:t>
            </a:r>
            <a:r>
              <a:rPr lang="en-US" sz="2400" dirty="0"/>
              <a:t>, </a:t>
            </a:r>
            <a:r>
              <a:rPr lang="en-US" sz="2400" dirty="0">
                <a:solidFill>
                  <a:srgbClr val="C00000"/>
                </a:solidFill>
              </a:rPr>
              <a:t>update</a:t>
            </a:r>
            <a:r>
              <a:rPr lang="en-US" sz="2400" dirty="0"/>
              <a:t> or </a:t>
            </a:r>
            <a:r>
              <a:rPr lang="en-US" sz="2400" dirty="0">
                <a:solidFill>
                  <a:srgbClr val="C00000"/>
                </a:solidFill>
              </a:rPr>
              <a:t>remove</a:t>
            </a:r>
            <a:r>
              <a:rPr lang="en-US" sz="2400" dirty="0"/>
              <a:t> </a:t>
            </a:r>
            <a:r>
              <a:rPr lang="en-US" sz="2400" dirty="0">
                <a:solidFill>
                  <a:srgbClr val="C00000"/>
                </a:solidFill>
              </a:rPr>
              <a:t>EAS Deployment Information from AF </a:t>
            </a:r>
            <a:r>
              <a:rPr lang="en-US" sz="2400" dirty="0"/>
              <a:t>and the distribution to the SMF or to the I-SMF in case I-SMF based Local Offloading Management applies. The NEF is in charge of the management of EAS Deployment Information which may be stored in UDR.</a:t>
            </a:r>
          </a:p>
        </p:txBody>
      </p:sp>
      <p:sp>
        <p:nvSpPr>
          <p:cNvPr id="4" name="Title 1">
            <a:extLst>
              <a:ext uri="{FF2B5EF4-FFF2-40B4-BE49-F238E27FC236}">
                <a16:creationId xmlns:a16="http://schemas.microsoft.com/office/drawing/2014/main" id="{01A655F6-4B42-3417-B0DC-C99FF4941C2D}"/>
              </a:ext>
            </a:extLst>
          </p:cNvPr>
          <p:cNvSpPr>
            <a:spLocks noGrp="1"/>
          </p:cNvSpPr>
          <p:nvPr>
            <p:ph type="title"/>
          </p:nvPr>
        </p:nvSpPr>
        <p:spPr>
          <a:xfrm>
            <a:off x="838200" y="429015"/>
            <a:ext cx="9011194" cy="1104917"/>
          </a:xfrm>
        </p:spPr>
        <p:txBody>
          <a:bodyPr/>
          <a:lstStyle/>
          <a:p>
            <a:r>
              <a:rPr lang="en-GB" sz="3600" b="1" dirty="0"/>
              <a:t>EAS Deployment Information Management, clause 6.2.3.4 of TS 23.548</a:t>
            </a:r>
            <a:endParaRPr lang="en-GB" altLang="en-US" sz="3600" b="1" dirty="0"/>
          </a:p>
        </p:txBody>
      </p:sp>
      <p:pic>
        <p:nvPicPr>
          <p:cNvPr id="5" name="Picture 4">
            <a:extLst>
              <a:ext uri="{FF2B5EF4-FFF2-40B4-BE49-F238E27FC236}">
                <a16:creationId xmlns:a16="http://schemas.microsoft.com/office/drawing/2014/main" id="{80019114-036A-D443-D77A-55735907CB7C}"/>
              </a:ext>
            </a:extLst>
          </p:cNvPr>
          <p:cNvPicPr>
            <a:picLocks noChangeAspect="1"/>
          </p:cNvPicPr>
          <p:nvPr/>
        </p:nvPicPr>
        <p:blipFill>
          <a:blip r:embed="rId2"/>
          <a:stretch>
            <a:fillRect/>
          </a:stretch>
        </p:blipFill>
        <p:spPr>
          <a:xfrm>
            <a:off x="7571566" y="1773373"/>
            <a:ext cx="4380947" cy="4091849"/>
          </a:xfrm>
          <a:prstGeom prst="rect">
            <a:avLst/>
          </a:prstGeom>
        </p:spPr>
      </p:pic>
      <p:sp>
        <p:nvSpPr>
          <p:cNvPr id="7" name="TextBox 6">
            <a:extLst>
              <a:ext uri="{FF2B5EF4-FFF2-40B4-BE49-F238E27FC236}">
                <a16:creationId xmlns:a16="http://schemas.microsoft.com/office/drawing/2014/main" id="{FC63A2E0-3217-5EA0-5AAA-E4C8A3403AAD}"/>
              </a:ext>
            </a:extLst>
          </p:cNvPr>
          <p:cNvSpPr txBox="1"/>
          <p:nvPr/>
        </p:nvSpPr>
        <p:spPr>
          <a:xfrm>
            <a:off x="7571566" y="5966163"/>
            <a:ext cx="4346113" cy="276999"/>
          </a:xfrm>
          <a:prstGeom prst="rect">
            <a:avLst/>
          </a:prstGeom>
          <a:solidFill>
            <a:schemeClr val="bg1"/>
          </a:solidFill>
        </p:spPr>
        <p:txBody>
          <a:bodyPr wrap="square">
            <a:spAutoFit/>
          </a:bodyPr>
          <a:lstStyle/>
          <a:p>
            <a:pPr algn="ctr"/>
            <a:r>
              <a:rPr lang="en-GB" sz="1200" dirty="0">
                <a:effectLst/>
                <a:latin typeface="Times New Roman" panose="02020603050405020304" pitchFamily="18" charset="0"/>
                <a:ea typeface="Times New Roman" panose="02020603050405020304" pitchFamily="18" charset="0"/>
              </a:rPr>
              <a:t>Table 6.2.3.4-1 Description of EAS Deployment Information</a:t>
            </a:r>
            <a:r>
              <a:rPr lang="en-GB" sz="1200" dirty="0">
                <a:effectLst/>
              </a:rPr>
              <a:t> </a:t>
            </a:r>
            <a:endParaRPr lang="en-US" sz="1200" dirty="0"/>
          </a:p>
        </p:txBody>
      </p:sp>
      <p:sp>
        <p:nvSpPr>
          <p:cNvPr id="9" name="TextBox 8">
            <a:extLst>
              <a:ext uri="{FF2B5EF4-FFF2-40B4-BE49-F238E27FC236}">
                <a16:creationId xmlns:a16="http://schemas.microsoft.com/office/drawing/2014/main" id="{33BEC5C9-1D98-6CEE-4D3B-DB0476F921C7}"/>
              </a:ext>
            </a:extLst>
          </p:cNvPr>
          <p:cNvSpPr txBox="1"/>
          <p:nvPr/>
        </p:nvSpPr>
        <p:spPr>
          <a:xfrm>
            <a:off x="274320" y="3827417"/>
            <a:ext cx="7040880" cy="2775908"/>
          </a:xfrm>
          <a:prstGeom prst="rect">
            <a:avLst/>
          </a:prstGeom>
          <a:noFill/>
        </p:spPr>
        <p:txBody>
          <a:bodyPr wrap="square">
            <a:normAutofit/>
          </a:bodyPr>
          <a:lstStyle/>
          <a:p>
            <a:pPr marL="540385" indent="-540385" hangingPunct="0">
              <a:buNone/>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NOTE 4:	A measurement endpoint can be used for delay measurements representing a single EAS IP address or a range (IPv4 subnet or IPv6 prefix) of EAS IP addresses. SMF provides the measurement endpoint information together with Network Instance information to the candidate UPF(s) to perform N6 delay measurements.</a:t>
            </a:r>
          </a:p>
          <a:p>
            <a:pPr marL="540385" indent="-540385" hangingPunct="0">
              <a:buNone/>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NOTE 5:	The N6 delay measurement assistance information is utilized when </a:t>
            </a:r>
            <a:r>
              <a:rPr lang="en-GB" sz="1600" b="1" dirty="0">
                <a:effectLst/>
                <a:latin typeface="Times New Roman" panose="02020603050405020304" pitchFamily="18" charset="0"/>
                <a:ea typeface="Times New Roman" panose="02020603050405020304" pitchFamily="18" charset="0"/>
                <a:cs typeface="Times New Roman" panose="02020603050405020304" pitchFamily="18" charset="0"/>
              </a:rPr>
              <a:t>AF traffic influence</a:t>
            </a: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 request includes </a:t>
            </a:r>
            <a:r>
              <a:rPr lang="en-GB" sz="1600" b="1" dirty="0">
                <a:solidFill>
                  <a:srgbClr val="C00000"/>
                </a:solidFill>
                <a:effectLst/>
                <a:latin typeface="Times New Roman" panose="02020603050405020304" pitchFamily="18" charset="0"/>
                <a:ea typeface="Times New Roman" panose="02020603050405020304" pitchFamily="18" charset="0"/>
                <a:cs typeface="Times New Roman" panose="02020603050405020304" pitchFamily="18" charset="0"/>
              </a:rPr>
              <a:t>indication of considering N6 delay </a:t>
            </a: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as defined in clause 5.6.7.1 of TS 23.501.</a:t>
            </a:r>
          </a:p>
          <a:p>
            <a:pPr marL="540385" indent="-540385" hangingPunct="0">
              <a:buNone/>
            </a:pPr>
            <a:r>
              <a:rPr lang="en-GB" sz="1600" dirty="0">
                <a:effectLst/>
                <a:latin typeface="Times New Roman" panose="02020603050405020304" pitchFamily="18" charset="0"/>
                <a:ea typeface="Times New Roman" panose="02020603050405020304" pitchFamily="18" charset="0"/>
                <a:cs typeface="Times New Roman" panose="02020603050405020304" pitchFamily="18" charset="0"/>
              </a:rPr>
              <a:t>NOTE 6:	Some examples of the measurement protocol(s) considered for N6 delay measurements are listed in clause 5.8.2.23 of TS 23.501 .</a:t>
            </a:r>
            <a:r>
              <a:rPr lang="en-GB" sz="1600" dirty="0">
                <a:effectLst/>
                <a:latin typeface="Times New Roman" panose="02020603050405020304" pitchFamily="18" charset="0"/>
                <a:cs typeface="Times New Roman" panose="02020603050405020304" pitchFamily="18" charset="0"/>
              </a:rPr>
              <a:t> </a:t>
            </a:r>
            <a:endParaRPr lang="en-US"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744919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FC1A42C-CDEA-0231-98D8-51B5D900842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D93FC6-0C8D-820E-9368-AD437A32B7A9}"/>
              </a:ext>
            </a:extLst>
          </p:cNvPr>
          <p:cNvSpPr>
            <a:spLocks noGrp="1"/>
          </p:cNvSpPr>
          <p:nvPr>
            <p:ph idx="1"/>
          </p:nvPr>
        </p:nvSpPr>
        <p:spPr>
          <a:xfrm>
            <a:off x="274320" y="1825625"/>
            <a:ext cx="5821680" cy="4509861"/>
          </a:xfrm>
        </p:spPr>
        <p:txBody>
          <a:bodyPr>
            <a:normAutofit/>
          </a:bodyPr>
          <a:lstStyle/>
          <a:p>
            <a:r>
              <a:rPr lang="en-US" sz="2400" dirty="0"/>
              <a:t>The AF provides non-PDU Session specific EAS Deployment information to 5GC via the procedure defined in this clause.</a:t>
            </a:r>
          </a:p>
          <a:p>
            <a:pPr marL="0" indent="0">
              <a:buNone/>
            </a:pPr>
            <a:r>
              <a:rPr lang="en-US" sz="2400" dirty="0"/>
              <a:t>2.	... The NEF derives DNN and S-NSSAI from the AF Service Identifier if not received explicitly and translates received External Application Identifier to Application Identifier known inside MNO domain. If there is an existing EAS address information for a DNAI configured via OAM, NEF also ensures that any EAS IP address range Information per DNAI in EAS Deployment Information does not contradict with the existing information.</a:t>
            </a:r>
          </a:p>
        </p:txBody>
      </p:sp>
      <p:sp>
        <p:nvSpPr>
          <p:cNvPr id="4" name="Title 1">
            <a:extLst>
              <a:ext uri="{FF2B5EF4-FFF2-40B4-BE49-F238E27FC236}">
                <a16:creationId xmlns:a16="http://schemas.microsoft.com/office/drawing/2014/main" id="{93717BBC-96CB-865C-19E6-CC133A6D1A11}"/>
              </a:ext>
            </a:extLst>
          </p:cNvPr>
          <p:cNvSpPr>
            <a:spLocks noGrp="1"/>
          </p:cNvSpPr>
          <p:nvPr>
            <p:ph type="title"/>
          </p:nvPr>
        </p:nvSpPr>
        <p:spPr>
          <a:xfrm>
            <a:off x="838200" y="429015"/>
            <a:ext cx="9011194" cy="1104917"/>
          </a:xfrm>
        </p:spPr>
        <p:txBody>
          <a:bodyPr/>
          <a:lstStyle/>
          <a:p>
            <a:r>
              <a:rPr lang="en-GB" sz="3600" b="1" dirty="0"/>
              <a:t>EAS Deployment Information Management, clause 6.2.3.4 of TS 23.548</a:t>
            </a:r>
            <a:endParaRPr lang="en-GB" altLang="en-US" sz="3600" b="1" dirty="0"/>
          </a:p>
        </p:txBody>
      </p:sp>
      <p:pic>
        <p:nvPicPr>
          <p:cNvPr id="2" name="Picture 1">
            <a:extLst>
              <a:ext uri="{FF2B5EF4-FFF2-40B4-BE49-F238E27FC236}">
                <a16:creationId xmlns:a16="http://schemas.microsoft.com/office/drawing/2014/main" id="{15F4638F-FD66-C1E9-27A7-0C03D70FEFD1}"/>
              </a:ext>
            </a:extLst>
          </p:cNvPr>
          <p:cNvPicPr>
            <a:picLocks noChangeAspect="1"/>
          </p:cNvPicPr>
          <p:nvPr/>
        </p:nvPicPr>
        <p:blipFill>
          <a:blip r:embed="rId2"/>
          <a:stretch>
            <a:fillRect/>
          </a:stretch>
        </p:blipFill>
        <p:spPr>
          <a:xfrm>
            <a:off x="6004562" y="2312125"/>
            <a:ext cx="5913118" cy="3801291"/>
          </a:xfrm>
          <a:prstGeom prst="rect">
            <a:avLst/>
          </a:prstGeom>
        </p:spPr>
      </p:pic>
    </p:spTree>
    <p:extLst>
      <p:ext uri="{BB962C8B-B14F-4D97-AF65-F5344CB8AC3E}">
        <p14:creationId xmlns:p14="http://schemas.microsoft.com/office/powerpoint/2010/main" val="65007551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08A623-BEC0-FAFC-1654-4EC50E0F9466}"/>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3B39332-FCB1-0BAF-93DB-95B589E65399}"/>
              </a:ext>
            </a:extLst>
          </p:cNvPr>
          <p:cNvSpPr>
            <a:spLocks noGrp="1"/>
          </p:cNvSpPr>
          <p:nvPr>
            <p:ph idx="1"/>
          </p:nvPr>
        </p:nvSpPr>
        <p:spPr>
          <a:xfrm>
            <a:off x="327991" y="1825625"/>
            <a:ext cx="11648661" cy="4351338"/>
          </a:xfrm>
        </p:spPr>
        <p:txBody>
          <a:bodyPr>
            <a:normAutofit fontScale="70000" lnSpcReduction="20000"/>
          </a:bodyPr>
          <a:lstStyle/>
          <a:p>
            <a:pPr>
              <a:lnSpc>
                <a:spcPct val="100000"/>
              </a:lnSpc>
            </a:pPr>
            <a:r>
              <a:rPr lang="en-GB" dirty="0"/>
              <a:t>23.502, 5.2.6.9.2 </a:t>
            </a:r>
            <a:r>
              <a:rPr lang="en-GB" dirty="0" err="1"/>
              <a:t>Nnef_AFsessionWithQoS_Create</a:t>
            </a:r>
            <a:r>
              <a:rPr lang="en-GB" dirty="0"/>
              <a:t> service operation</a:t>
            </a:r>
          </a:p>
          <a:p>
            <a:pPr lvl="1">
              <a:lnSpc>
                <a:spcPct val="100000"/>
              </a:lnSpc>
            </a:pPr>
            <a:r>
              <a:rPr lang="en-GB" b="1" dirty="0"/>
              <a:t>Description:</a:t>
            </a:r>
            <a:r>
              <a:rPr lang="en-GB" dirty="0"/>
              <a:t> The consumer requests the network to provide a </a:t>
            </a:r>
            <a:r>
              <a:rPr lang="en-GB" b="1" dirty="0"/>
              <a:t>specific QoS for an </a:t>
            </a:r>
            <a:r>
              <a:rPr lang="en-GB" b="1" u="sng" dirty="0"/>
              <a:t>AF session</a:t>
            </a:r>
            <a:r>
              <a:rPr lang="en-GB" dirty="0"/>
              <a:t> for a UE or a list of UEs.</a:t>
            </a:r>
          </a:p>
          <a:p>
            <a:pPr>
              <a:lnSpc>
                <a:spcPct val="100000"/>
              </a:lnSpc>
            </a:pPr>
            <a:r>
              <a:rPr lang="en-GB" dirty="0"/>
              <a:t>23.502, 5.2.6.33.2 </a:t>
            </a:r>
            <a:r>
              <a:rPr lang="en-GB" dirty="0" err="1"/>
              <a:t>Nnef_AF_request_for_QoS_Create</a:t>
            </a:r>
            <a:r>
              <a:rPr lang="en-GB" dirty="0"/>
              <a:t> service operation</a:t>
            </a:r>
          </a:p>
          <a:p>
            <a:pPr lvl="1">
              <a:lnSpc>
                <a:spcPct val="100000"/>
              </a:lnSpc>
            </a:pPr>
            <a:r>
              <a:rPr lang="en-GB" b="1" dirty="0"/>
              <a:t>Description:</a:t>
            </a:r>
            <a:r>
              <a:rPr lang="en-GB" dirty="0"/>
              <a:t> The consumer requests the network to provide a </a:t>
            </a:r>
            <a:r>
              <a:rPr lang="en-GB" b="1" dirty="0"/>
              <a:t>specific QoS for a </a:t>
            </a:r>
            <a:r>
              <a:rPr lang="en-GB" b="1" u="sng" dirty="0"/>
              <a:t>traffic flow</a:t>
            </a:r>
            <a:r>
              <a:rPr lang="en-GB" dirty="0"/>
              <a:t> for a UE or a group of UEs.</a:t>
            </a:r>
          </a:p>
          <a:p>
            <a:pPr>
              <a:lnSpc>
                <a:spcPct val="100000"/>
              </a:lnSpc>
            </a:pPr>
            <a:r>
              <a:rPr lang="en-GB" dirty="0"/>
              <a:t>Inputs, Optional: … </a:t>
            </a:r>
            <a:r>
              <a:rPr lang="en-GB" dirty="0">
                <a:solidFill>
                  <a:srgbClr val="C00000"/>
                </a:solidFill>
              </a:rPr>
              <a:t>RT Latency Indication </a:t>
            </a:r>
            <a:r>
              <a:rPr lang="en-GB" dirty="0"/>
              <a:t>as described in clause 6.1.3.22 of TS 23.503</a:t>
            </a:r>
          </a:p>
          <a:p>
            <a:pPr>
              <a:lnSpc>
                <a:spcPct val="100000"/>
              </a:lnSpc>
            </a:pPr>
            <a:r>
              <a:rPr lang="en-GB" dirty="0"/>
              <a:t>23.502, 6.1.3.22	AF session with required QoS</a:t>
            </a:r>
          </a:p>
          <a:p>
            <a:pPr lvl="1">
              <a:lnSpc>
                <a:spcPct val="100000"/>
              </a:lnSpc>
            </a:pPr>
            <a:r>
              <a:rPr lang="en-GB" dirty="0"/>
              <a:t>The AF may request that a data session to a UE is set up with a specific QoS (e.g. low latency or PDV) and priority handling. The AF can request the network to provide QoS for the AF session based on the service requirements with the help of a QoS Reference parameter that refers to pre-defined QoS information. Instead of the QoS Reference, the AF may provide individual QoS parameters associated to the Flow Description.</a:t>
            </a:r>
          </a:p>
          <a:p>
            <a:pPr>
              <a:lnSpc>
                <a:spcPct val="100000"/>
              </a:lnSpc>
            </a:pPr>
            <a:r>
              <a:rPr lang="en-GB" dirty="0"/>
              <a:t>23.502, 6.1.3.27.2	UL/DL policy control based on round-trip latency requirement</a:t>
            </a:r>
          </a:p>
          <a:p>
            <a:pPr lvl="1">
              <a:lnSpc>
                <a:spcPct val="100000"/>
              </a:lnSpc>
            </a:pPr>
            <a:r>
              <a:rPr lang="en-GB" dirty="0"/>
              <a:t>The AF may provide a </a:t>
            </a:r>
            <a:r>
              <a:rPr lang="en-GB" b="1" dirty="0">
                <a:solidFill>
                  <a:srgbClr val="C00000"/>
                </a:solidFill>
              </a:rPr>
              <a:t>round-trip (RT) </a:t>
            </a:r>
            <a:r>
              <a:rPr lang="en-GB" dirty="0">
                <a:solidFill>
                  <a:srgbClr val="C00000"/>
                </a:solidFill>
              </a:rPr>
              <a:t>latency indication </a:t>
            </a:r>
            <a:r>
              <a:rPr lang="en-GB" dirty="0"/>
              <a:t>together with a </a:t>
            </a:r>
            <a:r>
              <a:rPr lang="en-GB" dirty="0">
                <a:solidFill>
                  <a:srgbClr val="C00000"/>
                </a:solidFill>
              </a:rPr>
              <a:t>single direction delay requirement </a:t>
            </a:r>
            <a:r>
              <a:rPr lang="en-GB" b="1" dirty="0">
                <a:solidFill>
                  <a:srgbClr val="C00000"/>
                </a:solidFill>
              </a:rPr>
              <a:t>between the UE and the PSA UPF</a:t>
            </a:r>
            <a:r>
              <a:rPr lang="en-GB" b="1" dirty="0"/>
              <a:t> </a:t>
            </a:r>
            <a:r>
              <a:rPr lang="en-GB" dirty="0"/>
              <a:t>expressed as the QoS Reference or the individual QoS parameters (as described in clause 6.1.3.22). The RT latency indication indicates the need to meet the RT latency requirement of the service data flow, i.e. doubling of the single direction delay requirement between the UE and the PSA UPF.</a:t>
            </a:r>
          </a:p>
        </p:txBody>
      </p:sp>
      <p:sp>
        <p:nvSpPr>
          <p:cNvPr id="4" name="Title 1">
            <a:extLst>
              <a:ext uri="{FF2B5EF4-FFF2-40B4-BE49-F238E27FC236}">
                <a16:creationId xmlns:a16="http://schemas.microsoft.com/office/drawing/2014/main" id="{E5E8A7AD-9ACB-CBDF-9088-CDCCACB5AF01}"/>
              </a:ext>
            </a:extLst>
          </p:cNvPr>
          <p:cNvSpPr>
            <a:spLocks noGrp="1"/>
          </p:cNvSpPr>
          <p:nvPr>
            <p:ph type="title"/>
          </p:nvPr>
        </p:nvSpPr>
        <p:spPr>
          <a:xfrm>
            <a:off x="838200" y="429015"/>
            <a:ext cx="9011194" cy="1104917"/>
          </a:xfrm>
        </p:spPr>
        <p:txBody>
          <a:bodyPr/>
          <a:lstStyle/>
          <a:p>
            <a:r>
              <a:rPr lang="en-GB" sz="3600" b="1" dirty="0"/>
              <a:t>Session with QoS, TS 23.502 &amp; TS 23.503</a:t>
            </a:r>
            <a:endParaRPr lang="en-GB" altLang="en-US" sz="3600" b="1" dirty="0"/>
          </a:p>
        </p:txBody>
      </p:sp>
    </p:spTree>
    <p:extLst>
      <p:ext uri="{BB962C8B-B14F-4D97-AF65-F5344CB8AC3E}">
        <p14:creationId xmlns:p14="http://schemas.microsoft.com/office/powerpoint/2010/main" val="3452590381"/>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8FA3BA-942D-E664-3A4C-DAFE12673829}"/>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701FE0C-D60C-649E-31BF-A166ADC6FCBB}"/>
              </a:ext>
            </a:extLst>
          </p:cNvPr>
          <p:cNvSpPr>
            <a:spLocks noGrp="1"/>
          </p:cNvSpPr>
          <p:nvPr>
            <p:ph idx="1"/>
          </p:nvPr>
        </p:nvSpPr>
        <p:spPr>
          <a:xfrm>
            <a:off x="209006" y="1825625"/>
            <a:ext cx="11743508" cy="4603360"/>
          </a:xfrm>
        </p:spPr>
        <p:txBody>
          <a:bodyPr>
            <a:normAutofit fontScale="85000" lnSpcReduction="10000"/>
          </a:bodyPr>
          <a:lstStyle/>
          <a:p>
            <a:r>
              <a:rPr lang="en-US" dirty="0"/>
              <a:t>Table 8.2.3-1: AC Service KPIs </a:t>
            </a:r>
          </a:p>
          <a:p>
            <a:pPr lvl="1"/>
            <a:r>
              <a:rPr lang="en-US" dirty="0"/>
              <a:t>Information Element: Response time</a:t>
            </a:r>
          </a:p>
          <a:p>
            <a:pPr lvl="1"/>
            <a:r>
              <a:rPr lang="en-US" dirty="0"/>
              <a:t>Status: O</a:t>
            </a:r>
          </a:p>
          <a:p>
            <a:pPr lvl="1"/>
            <a:r>
              <a:rPr lang="en-US" dirty="0"/>
              <a:t>Description: Response time (NOTE) required for the server servicing the requests.</a:t>
            </a:r>
          </a:p>
          <a:p>
            <a:pPr marL="457200" lvl="1" indent="0">
              <a:buNone/>
            </a:pPr>
            <a:r>
              <a:rPr lang="en-US" dirty="0"/>
              <a:t>NOTE: The response time includes the </a:t>
            </a:r>
            <a:r>
              <a:rPr lang="en-US" dirty="0">
                <a:solidFill>
                  <a:srgbClr val="C00000"/>
                </a:solidFill>
              </a:rPr>
              <a:t>round-trip time of the request and response packet</a:t>
            </a:r>
            <a:r>
              <a:rPr lang="en-US" dirty="0"/>
              <a:t>, the processing time at the server and the time required by the server to consume 3GPP Core Network capabilities, if any.</a:t>
            </a:r>
          </a:p>
          <a:p>
            <a:r>
              <a:rPr lang="en-US" dirty="0"/>
              <a:t>Table 8.2.5-1: EAS Service KPIs </a:t>
            </a:r>
          </a:p>
          <a:p>
            <a:pPr lvl="1"/>
            <a:r>
              <a:rPr lang="en-US" dirty="0"/>
              <a:t>Information Element: Maximum Response time (NOTE)</a:t>
            </a:r>
          </a:p>
          <a:p>
            <a:pPr lvl="1"/>
            <a:r>
              <a:rPr lang="en-US" dirty="0"/>
              <a:t>Status: O</a:t>
            </a:r>
          </a:p>
          <a:p>
            <a:pPr lvl="1"/>
            <a:r>
              <a:rPr lang="en-US" dirty="0"/>
              <a:t>Description: The maximum response time advertised for the AC's service requests.</a:t>
            </a:r>
          </a:p>
          <a:p>
            <a:pPr marL="457200" lvl="1" indent="0">
              <a:buNone/>
            </a:pPr>
            <a:r>
              <a:rPr lang="en-US" dirty="0"/>
              <a:t>NOTE: The maximum response time includes the </a:t>
            </a:r>
            <a:r>
              <a:rPr lang="en-US" dirty="0">
                <a:solidFill>
                  <a:srgbClr val="C00000"/>
                </a:solidFill>
              </a:rPr>
              <a:t>round-trip time of the request and response packet for communication between the AC and EAS</a:t>
            </a:r>
            <a:r>
              <a:rPr lang="en-US" dirty="0"/>
              <a:t>, the processing time at the server and the time required by the server to consume 3GPP Core Network capabilities, if any.</a:t>
            </a:r>
          </a:p>
          <a:p>
            <a:r>
              <a:rPr lang="en-US" dirty="0">
                <a:solidFill>
                  <a:schemeClr val="accent1"/>
                </a:solidFill>
              </a:rPr>
              <a:t>Response time E2E between AC &amp; EAS and therefore includes N6 component of the delay</a:t>
            </a:r>
          </a:p>
          <a:p>
            <a:pPr marL="457200" lvl="1" indent="0">
              <a:buNone/>
            </a:pPr>
            <a:endParaRPr lang="en-US" dirty="0"/>
          </a:p>
        </p:txBody>
      </p:sp>
      <p:sp>
        <p:nvSpPr>
          <p:cNvPr id="4" name="Title 1">
            <a:extLst>
              <a:ext uri="{FF2B5EF4-FFF2-40B4-BE49-F238E27FC236}">
                <a16:creationId xmlns:a16="http://schemas.microsoft.com/office/drawing/2014/main" id="{DB0F62B2-B5C8-537F-9B50-075F5FECD4CD}"/>
              </a:ext>
            </a:extLst>
          </p:cNvPr>
          <p:cNvSpPr>
            <a:spLocks noGrp="1"/>
          </p:cNvSpPr>
          <p:nvPr>
            <p:ph type="title"/>
          </p:nvPr>
        </p:nvSpPr>
        <p:spPr>
          <a:xfrm>
            <a:off x="838200" y="429015"/>
            <a:ext cx="9011194" cy="1104917"/>
          </a:xfrm>
        </p:spPr>
        <p:txBody>
          <a:bodyPr/>
          <a:lstStyle/>
          <a:p>
            <a:r>
              <a:rPr lang="en-GB" sz="3600" b="1" dirty="0"/>
              <a:t>EDGEAPP Service KPIs, TS 23.558</a:t>
            </a:r>
            <a:endParaRPr lang="en-GB" altLang="en-US" sz="3600" b="1" dirty="0"/>
          </a:p>
        </p:txBody>
      </p:sp>
    </p:spTree>
    <p:extLst>
      <p:ext uri="{BB962C8B-B14F-4D97-AF65-F5344CB8AC3E}">
        <p14:creationId xmlns:p14="http://schemas.microsoft.com/office/powerpoint/2010/main" val="527956460"/>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10093</TotalTime>
  <Words>2968</Words>
  <Application>Microsoft Macintosh PowerPoint</Application>
  <PresentationFormat>Widescreen</PresentationFormat>
  <Paragraphs>112</Paragraphs>
  <Slides>18</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18</vt:i4>
      </vt:variant>
    </vt:vector>
  </HeadingPairs>
  <TitlesOfParts>
    <vt:vector size="24" baseType="lpstr">
      <vt:lpstr>Arial</vt:lpstr>
      <vt:lpstr>Arial </vt:lpstr>
      <vt:lpstr>Calibri</vt:lpstr>
      <vt:lpstr>Calibri Light</vt:lpstr>
      <vt:lpstr>Times New Roman</vt:lpstr>
      <vt:lpstr>Office Theme</vt:lpstr>
      <vt:lpstr>N6 delay considerations</vt:lpstr>
      <vt:lpstr>Outline</vt:lpstr>
      <vt:lpstr>Application Function influence on traffic routing, clause 5.6.7 of TS 23.501</vt:lpstr>
      <vt:lpstr>N6 Delay Measurement and Reporting, clause 5.8.2.23* of TS 23.501</vt:lpstr>
      <vt:lpstr>Selection of an UPF for a particular PDU Session, clause 6.3.3.3 of TS 23.501</vt:lpstr>
      <vt:lpstr>EAS Deployment Information Management, clause 6.2.3.4 of TS 23.548</vt:lpstr>
      <vt:lpstr>EAS Deployment Information Management, clause 6.2.3.4 of TS 23.548</vt:lpstr>
      <vt:lpstr>Session with QoS, TS 23.502 &amp; TS 23.503</vt:lpstr>
      <vt:lpstr>EDGEAPP Service KPIs, TS 23.558</vt:lpstr>
      <vt:lpstr>EDGEAPP: AF influence on traffic routing</vt:lpstr>
      <vt:lpstr>EDGEAPP: Provisioning &amp; registration</vt:lpstr>
      <vt:lpstr>EDGEAPP: EAS discovery (8.5)</vt:lpstr>
      <vt:lpstr>EDGEAPP: ACR management events (8.6.3)</vt:lpstr>
      <vt:lpstr>EDGEAPP: EAS Info provisioning (8.15)</vt:lpstr>
      <vt:lpstr>Summary</vt:lpstr>
      <vt:lpstr>Proposal</vt:lpstr>
      <vt:lpstr>Backup</vt:lpstr>
      <vt:lpstr>N6 Delay Measurement and Reporting, clause 5.8.2.23 of TS 23.501</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WF</cp:lastModifiedBy>
  <cp:revision>639</cp:revision>
  <dcterms:created xsi:type="dcterms:W3CDTF">2010-02-05T13:52:04Z</dcterms:created>
  <dcterms:modified xsi:type="dcterms:W3CDTF">2025-08-18T15:22:09Z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