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74" r:id="rId1"/>
  </p:sldMasterIdLst>
  <p:sldIdLst>
    <p:sldId id="256" r:id="rId2"/>
    <p:sldId id="270" r:id="rId3"/>
    <p:sldId id="265" r:id="rId4"/>
    <p:sldId id="266" r:id="rId5"/>
    <p:sldId id="267" r:id="rId6"/>
    <p:sldId id="268" r:id="rId7"/>
    <p:sldId id="269" r:id="rId8"/>
    <p:sldId id="272" r:id="rId9"/>
    <p:sldId id="271" r:id="rId10"/>
    <p:sldId id="258" r:id="rId11"/>
    <p:sldId id="260" r:id="rId12"/>
    <p:sldId id="263" r:id="rId13"/>
  </p:sldIdLst>
  <p:sldSz cx="12192000" cy="6858000"/>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7"/>
    <p:restoredTop sz="94658"/>
  </p:normalViewPr>
  <p:slideViewPr>
    <p:cSldViewPr snapToGrid="0">
      <p:cViewPr varScale="1">
        <p:scale>
          <a:sx n="116" d="100"/>
          <a:sy n="116" d="100"/>
        </p:scale>
        <p:origin x="79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615585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79303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011115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486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algn="ctr">
              <a:buNone/>
            </a:pPr>
            <a:endParaRPr lang="en-US" sz="4400" b="0" strike="noStrike" spc="-1">
              <a:latin typeface="Arial"/>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algn="ctr">
              <a:buNone/>
            </a:pPr>
            <a:endParaRPr lang="en-US" sz="3200" b="0" strike="noStrike" spc="-1">
              <a:latin typeface="Arial"/>
            </a:endParaRPr>
          </a:p>
        </p:txBody>
      </p:sp>
    </p:spTree>
    <p:extLst>
      <p:ext uri="{BB962C8B-B14F-4D97-AF65-F5344CB8AC3E}">
        <p14:creationId xmlns:p14="http://schemas.microsoft.com/office/powerpoint/2010/main" val="481816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#68</a:t>
            </a:r>
          </a:p>
          <a:p>
            <a:pPr eaLnBrk="1" hangingPunct="1">
              <a:defRPr/>
            </a:pPr>
            <a:r>
              <a:rPr lang="en-GB" altLang="en-US" sz="1200" b="1" dirty="0">
                <a:latin typeface="Arial "/>
              </a:rPr>
              <a:t>Gothenburg, Sweden 25</a:t>
            </a:r>
            <a:r>
              <a:rPr lang="en-GB" altLang="en-US" sz="1200" b="1" baseline="30000" dirty="0">
                <a:latin typeface="Arial "/>
              </a:rPr>
              <a:t>th</a:t>
            </a:r>
            <a:r>
              <a:rPr lang="en-GB" altLang="en-US" sz="1200" b="1" dirty="0">
                <a:latin typeface="Arial "/>
              </a:rPr>
              <a:t> – 29</a:t>
            </a:r>
            <a:r>
              <a:rPr lang="en-GB" altLang="en-US" sz="1200" b="1" baseline="30000" dirty="0">
                <a:latin typeface="Arial "/>
              </a:rPr>
              <a:t>th</a:t>
            </a:r>
            <a:r>
              <a:rPr lang="en-GB" altLang="en-US" sz="1200" b="1" dirty="0">
                <a:latin typeface="Arial "/>
              </a:rPr>
              <a:t> August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S6-253130</a:t>
            </a:r>
            <a:endParaRPr lang="en-GB" altLang="en-US" sz="1200" dirty="0">
              <a:solidFill>
                <a:schemeClr val="bg2"/>
              </a:solidFill>
            </a:endParaRPr>
          </a:p>
        </p:txBody>
      </p:sp>
    </p:spTree>
    <p:extLst>
      <p:ext uri="{BB962C8B-B14F-4D97-AF65-F5344CB8AC3E}">
        <p14:creationId xmlns:p14="http://schemas.microsoft.com/office/powerpoint/2010/main" val="332672483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PlaceHolder 1"/>
          <p:cNvSpPr>
            <a:spLocks noGrp="1"/>
          </p:cNvSpPr>
          <p:nvPr>
            <p:ph type="title" idx="4294967295"/>
          </p:nvPr>
        </p:nvSpPr>
        <p:spPr>
          <a:xfrm>
            <a:off x="1524793" y="1838459"/>
            <a:ext cx="9142413" cy="2127613"/>
          </a:xfrm>
          <a:prstGeom prst="rect">
            <a:avLst/>
          </a:prstGeom>
          <a:noFill/>
          <a:ln w="0">
            <a:noFill/>
          </a:ln>
        </p:spPr>
        <p:txBody>
          <a:bodyPr lIns="0" tIns="0" rIns="0" bIns="0" anchor="b">
            <a:noAutofit/>
          </a:bodyPr>
          <a:lstStyle/>
          <a:p>
            <a:r>
              <a:rPr lang="en-GB" dirty="0"/>
              <a:t>CAPIF_Ph4 Discussion paper on discovered service API operations</a:t>
            </a:r>
            <a:endParaRPr lang="en-US" sz="4400" b="0" strike="noStrike" spc="-1" dirty="0">
              <a:latin typeface="Arial"/>
            </a:endParaRPr>
          </a:p>
        </p:txBody>
      </p:sp>
      <p:sp>
        <p:nvSpPr>
          <p:cNvPr id="83" name="PlaceHolder 2"/>
          <p:cNvSpPr>
            <a:spLocks noGrp="1"/>
          </p:cNvSpPr>
          <p:nvPr>
            <p:ph type="subTitle" idx="4294967295"/>
          </p:nvPr>
        </p:nvSpPr>
        <p:spPr>
          <a:xfrm>
            <a:off x="1524793" y="4318134"/>
            <a:ext cx="9142413" cy="1654175"/>
          </a:xfrm>
          <a:prstGeom prst="rect">
            <a:avLst/>
          </a:prstGeom>
          <a:noFill/>
          <a:ln w="0">
            <a:noFill/>
          </a:ln>
        </p:spPr>
        <p:txBody>
          <a:bodyPr lIns="0" tIns="0" rIns="0" bIns="0" anchor="t">
            <a:noAutofit/>
          </a:bodyPr>
          <a:lstStyle/>
          <a:p>
            <a:pPr marL="9525" indent="-9525">
              <a:buNone/>
            </a:pPr>
            <a:r>
              <a:rPr lang="en-GB" b="1" dirty="0"/>
              <a:t>Linked to S6-253131: CAPIF_Ph4 Key Issue Discovered service API operations</a:t>
            </a:r>
          </a:p>
          <a:p>
            <a:pPr marL="9525" indent="-9525">
              <a:buNone/>
            </a:pPr>
            <a:endParaRPr lang="en-GB" sz="3200" b="1" strike="noStrike" spc="-1" dirty="0">
              <a:latin typeface="Arial"/>
            </a:endParaRPr>
          </a:p>
          <a:p>
            <a:pPr marL="9525" indent="-9525">
              <a:buNone/>
            </a:pPr>
            <a:r>
              <a:rPr lang="en-US" sz="3200" spc="-1" dirty="0">
                <a:latin typeface="Arial"/>
              </a:rPr>
              <a:t>Fogus, Apple, Telefonica, UMA</a:t>
            </a:r>
            <a:endParaRPr lang="en-US" sz="3200" b="0" strike="noStrike" spc="-1" dirty="0">
              <a:latin typeface="Arial"/>
            </a:endParaRPr>
          </a:p>
        </p:txBody>
      </p:sp>
      <p:sp>
        <p:nvSpPr>
          <p:cNvPr id="4" name="TextBox 3">
            <a:extLst>
              <a:ext uri="{FF2B5EF4-FFF2-40B4-BE49-F238E27FC236}">
                <a16:creationId xmlns:a16="http://schemas.microsoft.com/office/drawing/2014/main" id="{4C101526-83F3-177A-BD9A-CE2E5B188784}"/>
              </a:ext>
            </a:extLst>
          </p:cNvPr>
          <p:cNvSpPr txBox="1"/>
          <p:nvPr/>
        </p:nvSpPr>
        <p:spPr>
          <a:xfrm>
            <a:off x="10532125" y="209320"/>
            <a:ext cx="184731" cy="369332"/>
          </a:xfrm>
          <a:prstGeom prst="rect">
            <a:avLst/>
          </a:prstGeom>
          <a:noFill/>
        </p:spPr>
        <p:txBody>
          <a:bodyPr wrap="non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PlaceHolder 1"/>
          <p:cNvSpPr>
            <a:spLocks noGrp="1"/>
          </p:cNvSpPr>
          <p:nvPr>
            <p:ph type="title" idx="4294967295"/>
          </p:nvPr>
        </p:nvSpPr>
        <p:spPr>
          <a:xfrm>
            <a:off x="400031" y="403225"/>
            <a:ext cx="10514012" cy="1322388"/>
          </a:xfrm>
          <a:prstGeom prst="rect">
            <a:avLst/>
          </a:prstGeom>
          <a:noFill/>
          <a:ln w="0">
            <a:noFill/>
          </a:ln>
        </p:spPr>
        <p:txBody>
          <a:bodyPr lIns="90000" tIns="45000" rIns="90000" bIns="45000" anchor="ctr">
            <a:noAutofit/>
          </a:bodyPr>
          <a:lstStyle/>
          <a:p>
            <a:pPr>
              <a:lnSpc>
                <a:spcPct val="90000"/>
              </a:lnSpc>
              <a:buNone/>
            </a:pPr>
            <a:r>
              <a:rPr lang="en-US" sz="3600" spc="-1" dirty="0">
                <a:solidFill>
                  <a:srgbClr val="000000"/>
                </a:solidFill>
                <a:latin typeface="Aptos Display"/>
                <a:ea typeface="DejaVu Sans"/>
              </a:rPr>
              <a:t>R</a:t>
            </a:r>
            <a:r>
              <a:rPr lang="en-US" sz="3600" b="0" strike="noStrike" spc="-1" dirty="0">
                <a:solidFill>
                  <a:srgbClr val="000000"/>
                </a:solidFill>
                <a:latin typeface="Aptos Display"/>
                <a:ea typeface="DejaVu Sans"/>
              </a:rPr>
              <a:t>ecap o</a:t>
            </a:r>
            <a:r>
              <a:rPr lang="en-US" sz="3600" spc="-1" dirty="0">
                <a:solidFill>
                  <a:srgbClr val="000000"/>
                </a:solidFill>
                <a:latin typeface="Aptos Display"/>
                <a:ea typeface="DejaVu Sans"/>
              </a:rPr>
              <a:t>n the</a:t>
            </a:r>
            <a:r>
              <a:rPr lang="en-US" sz="3600" b="0" strike="noStrike" spc="-1" dirty="0">
                <a:solidFill>
                  <a:srgbClr val="000000"/>
                </a:solidFill>
                <a:latin typeface="Aptos Display"/>
                <a:ea typeface="DejaVu Sans"/>
              </a:rPr>
              <a:t> extensibility feature in CAPIF </a:t>
            </a:r>
            <a:endParaRPr lang="en-US" sz="3600" b="0" strike="noStrike" spc="-1" dirty="0">
              <a:latin typeface="Arial"/>
            </a:endParaRPr>
          </a:p>
        </p:txBody>
      </p:sp>
      <p:sp>
        <p:nvSpPr>
          <p:cNvPr id="91" name="PlaceHolder 2"/>
          <p:cNvSpPr>
            <a:spLocks noGrp="1"/>
          </p:cNvSpPr>
          <p:nvPr>
            <p:ph idx="4294967295"/>
          </p:nvPr>
        </p:nvSpPr>
        <p:spPr>
          <a:xfrm>
            <a:off x="0" y="1725613"/>
            <a:ext cx="4641850" cy="4349750"/>
          </a:xfrm>
          <a:prstGeom prst="rect">
            <a:avLst/>
          </a:prstGeom>
          <a:noFill/>
          <a:ln w="0">
            <a:noFill/>
          </a:ln>
        </p:spPr>
        <p:txBody>
          <a:bodyPr lIns="90000" tIns="45000" rIns="90000" bIns="45000" anchor="t">
            <a:normAutofit fontScale="59500" lnSpcReduction="20000"/>
          </a:bodyPr>
          <a:lstStyle/>
          <a:p>
            <a:pPr marL="228600" indent="-228600">
              <a:lnSpc>
                <a:spcPct val="90000"/>
              </a:lnSpc>
              <a:spcBef>
                <a:spcPts val="1001"/>
              </a:spcBef>
              <a:buClr>
                <a:srgbClr val="000000"/>
              </a:buClr>
              <a:buFont typeface="Arial"/>
              <a:buChar char="•"/>
            </a:pPr>
            <a:r>
              <a:rPr lang="en-US" sz="2800" b="0" strike="noStrike" spc="-1" dirty="0">
                <a:solidFill>
                  <a:srgbClr val="000000"/>
                </a:solidFill>
                <a:latin typeface="Aptos"/>
                <a:ea typeface="DejaVu Sans"/>
              </a:rPr>
              <a:t>Data models (used in Publish)</a:t>
            </a:r>
            <a:endParaRPr lang="en-US" sz="2800" b="0" strike="noStrike" spc="-1" dirty="0">
              <a:latin typeface="Arial"/>
            </a:endParaRPr>
          </a:p>
          <a:p>
            <a:pPr marL="685800" lvl="1" indent="-228600">
              <a:lnSpc>
                <a:spcPct val="120000"/>
              </a:lnSpc>
              <a:spcBef>
                <a:spcPts val="499"/>
              </a:spcBef>
              <a:buClr>
                <a:srgbClr val="000000"/>
              </a:buClr>
              <a:buFont typeface="Arial"/>
              <a:buChar char="•"/>
            </a:pPr>
            <a:r>
              <a:rPr lang="en-US" sz="2400" b="0" strike="noStrike" spc="-1" dirty="0">
                <a:solidFill>
                  <a:srgbClr val="000000"/>
                </a:solidFill>
                <a:latin typeface="Aptos"/>
                <a:ea typeface="DejaVu Sans"/>
              </a:rPr>
              <a:t>Extend the information element with vendor specific fields</a:t>
            </a:r>
            <a:endParaRPr lang="en-US" sz="2400" b="0" strike="noStrike" spc="-1" dirty="0">
              <a:latin typeface="Arial"/>
            </a:endParaRPr>
          </a:p>
          <a:p>
            <a:pPr marL="685800" lvl="1" indent="-228600">
              <a:lnSpc>
                <a:spcPct val="120000"/>
              </a:lnSpc>
              <a:spcBef>
                <a:spcPts val="499"/>
              </a:spcBef>
              <a:buClr>
                <a:srgbClr val="000000"/>
              </a:buClr>
              <a:buFont typeface="Arial"/>
              <a:buChar char="•"/>
            </a:pPr>
            <a:r>
              <a:rPr lang="en-US" sz="2400" b="0" strike="noStrike" spc="-1" dirty="0">
                <a:solidFill>
                  <a:srgbClr val="000000"/>
                </a:solidFill>
                <a:latin typeface="Aptos"/>
                <a:ea typeface="DejaVu Sans"/>
              </a:rPr>
              <a:t>Fields have specific naming schemes:</a:t>
            </a:r>
            <a:endParaRPr lang="en-US" sz="2400" b="0" strike="noStrike" spc="-1" dirty="0">
              <a:latin typeface="Arial"/>
            </a:endParaRPr>
          </a:p>
          <a:p>
            <a:pPr marL="1080720" indent="-228600">
              <a:lnSpc>
                <a:spcPct val="90000"/>
              </a:lnSpc>
              <a:spcBef>
                <a:spcPts val="1001"/>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2800" b="0" strike="noStrike" spc="-1" dirty="0">
                <a:solidFill>
                  <a:srgbClr val="000000"/>
                </a:solidFill>
                <a:latin typeface="Aptos"/>
                <a:ea typeface="DejaVu Sans"/>
              </a:rPr>
              <a:t>Using the 6-digit IANA-assigned enterprise code</a:t>
            </a:r>
            <a:br>
              <a:rPr sz="2800" dirty="0"/>
            </a:br>
            <a:r>
              <a:rPr lang="en-US" sz="2800" b="0" strike="noStrike" spc="-1" dirty="0">
                <a:solidFill>
                  <a:srgbClr val="000000"/>
                </a:solidFill>
                <a:latin typeface="Aptos"/>
                <a:ea typeface="DejaVu Sans"/>
              </a:rPr>
              <a:t>  </a:t>
            </a:r>
            <a:r>
              <a:rPr lang="en-GB" sz="1800" b="0" strike="noStrike" spc="-1" dirty="0">
                <a:solidFill>
                  <a:srgbClr val="000000"/>
                </a:solidFill>
                <a:latin typeface="Courier New"/>
                <a:ea typeface="SimSun"/>
              </a:rPr>
              <a:t>"vendorSpecific-010415": {</a:t>
            </a:r>
            <a:endParaRPr lang="en-US" sz="1800" b="0" strike="noStrike" spc="-1" dirty="0">
              <a:latin typeface="Arial"/>
            </a:endParaRPr>
          </a:p>
          <a:p>
            <a:pPr marL="852120" indent="-228600">
              <a:lnSpc>
                <a:spcPct val="90000"/>
              </a:lnSpc>
              <a:spcBef>
                <a:spcPts val="1001"/>
              </a:spcBef>
              <a:buNone/>
              <a:tabLst>
                <a:tab pos="0" algn="l"/>
              </a:tabLst>
            </a:pPr>
            <a:r>
              <a:rPr lang="en-GB" sz="1800" b="0" strike="noStrike" spc="-1" dirty="0">
                <a:solidFill>
                  <a:srgbClr val="000000"/>
                </a:solidFill>
                <a:latin typeface="Courier New"/>
                <a:ea typeface="SimSun"/>
              </a:rPr>
              <a:t>  		...</a:t>
            </a:r>
            <a:endParaRPr lang="en-US" sz="1800" b="0" strike="noStrike" spc="-1" dirty="0">
              <a:latin typeface="Arial"/>
            </a:endParaRPr>
          </a:p>
          <a:p>
            <a:pPr marL="852120" indent="-228600">
              <a:lnSpc>
                <a:spcPct val="90000"/>
              </a:lnSpc>
              <a:spcBef>
                <a:spcPts val="1001"/>
              </a:spcBef>
              <a:buNone/>
              <a:tabLst>
                <a:tab pos="0" algn="l"/>
              </a:tabLst>
            </a:pPr>
            <a:r>
              <a:rPr lang="en-GB" sz="1800" b="0" strike="noStrike" spc="-1" dirty="0">
                <a:solidFill>
                  <a:srgbClr val="000000"/>
                </a:solidFill>
                <a:latin typeface="Courier New"/>
                <a:ea typeface="SimSun"/>
              </a:rPr>
              <a:t>		}</a:t>
            </a:r>
            <a:endParaRPr lang="en-US" sz="1800" b="0" strike="noStrike" spc="-1" dirty="0">
              <a:latin typeface="Arial"/>
            </a:endParaRPr>
          </a:p>
          <a:p>
            <a:pPr marL="1080720" indent="-228600">
              <a:lnSpc>
                <a:spcPct val="90000"/>
              </a:lnSpc>
              <a:spcBef>
                <a:spcPts val="1001"/>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2800" b="0" strike="noStrike" spc="-1" dirty="0">
                <a:solidFill>
                  <a:srgbClr val="000000"/>
                </a:solidFill>
                <a:latin typeface="Aptos"/>
                <a:ea typeface="SimSun"/>
              </a:rPr>
              <a:t>Using domain name</a:t>
            </a:r>
            <a:br>
              <a:rPr sz="2800" dirty="0"/>
            </a:br>
            <a:r>
              <a:rPr lang="en-US" sz="2800" b="0" strike="noStrike" spc="-1" dirty="0">
                <a:solidFill>
                  <a:srgbClr val="000000"/>
                </a:solidFill>
                <a:latin typeface="Aptos"/>
                <a:ea typeface="SimSun"/>
              </a:rPr>
              <a:t>  </a:t>
            </a:r>
            <a:r>
              <a:rPr lang="en-GB" sz="1900" b="0" strike="noStrike" spc="-1" dirty="0">
                <a:solidFill>
                  <a:srgbClr val="000000"/>
                </a:solidFill>
                <a:latin typeface="Courier New"/>
                <a:ea typeface="SimSun"/>
              </a:rPr>
              <a:t>"vendorSpecific-3gpp.org": {</a:t>
            </a:r>
            <a:endParaRPr lang="en-US" sz="1900" b="0" strike="noStrike" spc="-1" dirty="0">
              <a:latin typeface="Arial"/>
            </a:endParaRPr>
          </a:p>
          <a:p>
            <a:pPr marL="852120" indent="-228600">
              <a:lnSpc>
                <a:spcPct val="90000"/>
              </a:lnSpc>
              <a:spcBef>
                <a:spcPts val="1001"/>
              </a:spcBef>
              <a:buNone/>
              <a:tabLst>
                <a:tab pos="0" algn="l"/>
              </a:tabLst>
            </a:pPr>
            <a:r>
              <a:rPr lang="en-GB" sz="1900" b="0" strike="noStrike" spc="-1" dirty="0">
                <a:solidFill>
                  <a:srgbClr val="000000"/>
                </a:solidFill>
                <a:latin typeface="Courier New"/>
                <a:ea typeface="SimSun"/>
              </a:rPr>
              <a:t>  		...</a:t>
            </a:r>
            <a:endParaRPr lang="en-US" sz="1900" b="0" strike="noStrike" spc="-1" dirty="0">
              <a:latin typeface="Arial"/>
            </a:endParaRPr>
          </a:p>
          <a:p>
            <a:pPr marL="852120" indent="-228600">
              <a:lnSpc>
                <a:spcPct val="90000"/>
              </a:lnSpc>
              <a:spcBef>
                <a:spcPts val="1001"/>
              </a:spcBef>
              <a:buNone/>
              <a:tabLst>
                <a:tab pos="0" algn="l"/>
              </a:tabLst>
            </a:pPr>
            <a:r>
              <a:rPr lang="en-GB" sz="1900" b="0" strike="noStrike" spc="-1" dirty="0">
                <a:solidFill>
                  <a:srgbClr val="000000"/>
                </a:solidFill>
                <a:latin typeface="Courier New"/>
                <a:ea typeface="SimSun"/>
              </a:rPr>
              <a:t>		}</a:t>
            </a:r>
            <a:endParaRPr lang="en-US" sz="1900" b="0" strike="noStrike" spc="-1" dirty="0">
              <a:latin typeface="Arial"/>
            </a:endParaRPr>
          </a:p>
          <a:p>
            <a:pPr marL="1080720" indent="-228600">
              <a:lnSpc>
                <a:spcPct val="90000"/>
              </a:lnSpc>
              <a:spcBef>
                <a:spcPts val="1001"/>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2800" b="0" strike="noStrike" spc="-1" dirty="0">
                <a:solidFill>
                  <a:srgbClr val="000000"/>
                </a:solidFill>
                <a:latin typeface="Aptos"/>
                <a:ea typeface="SimSun"/>
              </a:rPr>
              <a:t>Using URN</a:t>
            </a:r>
            <a:br>
              <a:rPr sz="2800" dirty="0"/>
            </a:br>
            <a:r>
              <a:rPr lang="en-US" sz="2800" b="0" strike="noStrike" spc="-1" dirty="0">
                <a:solidFill>
                  <a:srgbClr val="000000"/>
                </a:solidFill>
                <a:latin typeface="Aptos"/>
                <a:ea typeface="SimSun"/>
              </a:rPr>
              <a:t>  </a:t>
            </a:r>
            <a:r>
              <a:rPr lang="en-GB" sz="1900" b="0" strike="noStrike" spc="-1" dirty="0">
                <a:solidFill>
                  <a:srgbClr val="000000"/>
                </a:solidFill>
                <a:latin typeface="Courier New"/>
                <a:ea typeface="SimSun"/>
              </a:rPr>
              <a:t>"vendorSpecific-urn:3gpp:example": {</a:t>
            </a:r>
            <a:endParaRPr lang="en-US" sz="1900" b="0" strike="noStrike" spc="-1" dirty="0">
              <a:latin typeface="Arial"/>
            </a:endParaRPr>
          </a:p>
          <a:p>
            <a:pPr marL="852120" indent="-228600">
              <a:lnSpc>
                <a:spcPct val="90000"/>
              </a:lnSpc>
              <a:spcBef>
                <a:spcPts val="1001"/>
              </a:spcBef>
              <a:buNone/>
              <a:tabLst>
                <a:tab pos="0" algn="l"/>
              </a:tabLst>
            </a:pPr>
            <a:r>
              <a:rPr lang="en-GB" sz="1900" b="0" strike="noStrike" spc="-1" dirty="0">
                <a:solidFill>
                  <a:srgbClr val="000000"/>
                </a:solidFill>
                <a:latin typeface="Courier New"/>
                <a:ea typeface="SimSun"/>
              </a:rPr>
              <a:t>  		...</a:t>
            </a:r>
            <a:endParaRPr lang="en-US" sz="1900" b="0" strike="noStrike" spc="-1" dirty="0">
              <a:latin typeface="Arial"/>
            </a:endParaRPr>
          </a:p>
          <a:p>
            <a:pPr marL="852120" indent="-228600">
              <a:lnSpc>
                <a:spcPct val="90000"/>
              </a:lnSpc>
              <a:spcBef>
                <a:spcPts val="1001"/>
              </a:spcBef>
              <a:buNone/>
              <a:tabLst>
                <a:tab pos="0" algn="l"/>
              </a:tabLst>
            </a:pPr>
            <a:r>
              <a:rPr lang="en-GB" sz="1900" b="0" strike="noStrike" spc="-1" dirty="0">
                <a:solidFill>
                  <a:srgbClr val="000000"/>
                </a:solidFill>
                <a:latin typeface="Courier New"/>
                <a:ea typeface="SimSun"/>
              </a:rPr>
              <a:t>		}</a:t>
            </a:r>
            <a:endParaRPr lang="en-US" sz="1900" b="0" strike="noStrike" spc="-1" dirty="0">
              <a:latin typeface="Arial"/>
            </a:endParaRPr>
          </a:p>
          <a:p>
            <a:pPr marL="228600" indent="-228600">
              <a:lnSpc>
                <a:spcPct val="90000"/>
              </a:lnSpc>
              <a:spcBef>
                <a:spcPts val="1417"/>
              </a:spcBef>
              <a:buNone/>
              <a:tabLst>
                <a:tab pos="0" algn="l"/>
              </a:tabLst>
            </a:pPr>
            <a:endParaRPr lang="en-US" sz="2000" b="0" strike="noStrike" spc="-1" dirty="0">
              <a:latin typeface="Arial"/>
            </a:endParaRPr>
          </a:p>
        </p:txBody>
      </p:sp>
      <p:sp>
        <p:nvSpPr>
          <p:cNvPr id="2" name="PlaceHolder 2">
            <a:extLst>
              <a:ext uri="{FF2B5EF4-FFF2-40B4-BE49-F238E27FC236}">
                <a16:creationId xmlns:a16="http://schemas.microsoft.com/office/drawing/2014/main" id="{5DB5E870-4336-BCF0-5363-1DC1C9D30274}"/>
              </a:ext>
            </a:extLst>
          </p:cNvPr>
          <p:cNvSpPr txBox="1">
            <a:spLocks/>
          </p:cNvSpPr>
          <p:nvPr/>
        </p:nvSpPr>
        <p:spPr>
          <a:xfrm>
            <a:off x="6045993" y="1726391"/>
            <a:ext cx="5255520" cy="4349160"/>
          </a:xfrm>
          <a:prstGeom prst="rect">
            <a:avLst/>
          </a:prstGeom>
          <a:noFill/>
          <a:ln w="0">
            <a:noFill/>
          </a:ln>
        </p:spPr>
        <p:txBody>
          <a:bodyPr lIns="90000" tIns="45000" rIns="90000" bIns="45000" anchor="t">
            <a:normAutofit fontScale="97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001"/>
              </a:spcBef>
              <a:buClr>
                <a:srgbClr val="000000"/>
              </a:buClr>
              <a:buFont typeface="Arial"/>
              <a:buChar char="•"/>
            </a:pPr>
            <a:r>
              <a:rPr lang="en-US" sz="1800" spc="-1" dirty="0">
                <a:solidFill>
                  <a:srgbClr val="000000"/>
                </a:solidFill>
                <a:latin typeface="Aptos"/>
                <a:ea typeface="DejaVu Sans"/>
              </a:rPr>
              <a:t>Query Parameters (used in Discover)</a:t>
            </a:r>
            <a:endParaRPr lang="en-US" sz="1800" spc="-1" dirty="0">
              <a:latin typeface="Arial"/>
            </a:endParaRPr>
          </a:p>
          <a:p>
            <a:pPr lvl="1">
              <a:lnSpc>
                <a:spcPct val="120000"/>
              </a:lnSpc>
              <a:spcBef>
                <a:spcPts val="499"/>
              </a:spcBef>
              <a:buClr>
                <a:srgbClr val="000000"/>
              </a:buClr>
              <a:buFont typeface="Arial"/>
              <a:buChar char="•"/>
            </a:pPr>
            <a:r>
              <a:rPr lang="en-US" sz="1700" spc="-1" dirty="0">
                <a:solidFill>
                  <a:srgbClr val="000000"/>
                </a:solidFill>
                <a:latin typeface="Aptos"/>
                <a:ea typeface="DejaVu Sans"/>
              </a:rPr>
              <a:t>Provisioning of vendor-specific query parameters to support additional vendor-specific filtering criteria</a:t>
            </a:r>
            <a:endParaRPr lang="en-US" sz="1700" spc="-1" dirty="0">
              <a:latin typeface="Arial"/>
            </a:endParaRPr>
          </a:p>
          <a:p>
            <a:pPr lvl="1">
              <a:lnSpc>
                <a:spcPct val="120000"/>
              </a:lnSpc>
              <a:spcBef>
                <a:spcPts val="499"/>
              </a:spcBef>
              <a:buClr>
                <a:srgbClr val="000000"/>
              </a:buClr>
              <a:buFont typeface="Arial"/>
              <a:buChar char="•"/>
            </a:pPr>
            <a:r>
              <a:rPr lang="en-US" sz="1700" spc="-1" dirty="0">
                <a:solidFill>
                  <a:srgbClr val="000000"/>
                </a:solidFill>
                <a:latin typeface="Aptos"/>
                <a:ea typeface="DejaVu Sans"/>
              </a:rPr>
              <a:t>A vendor-specific query parameter shall be encoded as follows:</a:t>
            </a:r>
            <a:endParaRPr lang="en-US" sz="1700" spc="-1" dirty="0">
              <a:latin typeface="Arial"/>
            </a:endParaRPr>
          </a:p>
          <a:p>
            <a:pPr marL="1080720">
              <a:spcBef>
                <a:spcPts val="1001"/>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1700" spc="-1" dirty="0">
                <a:solidFill>
                  <a:srgbClr val="000000"/>
                </a:solidFill>
                <a:latin typeface="Aptos"/>
                <a:ea typeface="DejaVu Sans"/>
              </a:rPr>
              <a:t>query parameter name: </a:t>
            </a:r>
            <a:br>
              <a:rPr lang="en-US" sz="1700" dirty="0"/>
            </a:br>
            <a:r>
              <a:rPr lang="en-US" sz="1700" spc="-1" dirty="0">
                <a:solidFill>
                  <a:srgbClr val="000000"/>
                </a:solidFill>
                <a:latin typeface="Aptos"/>
                <a:ea typeface="DejaVu Sans"/>
              </a:rPr>
              <a:t>         "vend-spec-&lt;query parameter name&gt;”</a:t>
            </a:r>
            <a:endParaRPr lang="en-US" sz="1700" spc="-1" dirty="0">
              <a:latin typeface="Arial"/>
            </a:endParaRPr>
          </a:p>
          <a:p>
            <a:pPr marL="1080720">
              <a:spcBef>
                <a:spcPts val="1001"/>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1700" spc="-1" dirty="0">
                <a:solidFill>
                  <a:srgbClr val="000000"/>
                </a:solidFill>
                <a:latin typeface="Aptos"/>
                <a:ea typeface="DejaVu Sans"/>
              </a:rPr>
              <a:t>query parameter value encoded as JSON object </a:t>
            </a:r>
            <a:endParaRPr lang="en-US" sz="1700" spc="-1" dirty="0">
              <a:latin typeface="Arial"/>
            </a:endParaRPr>
          </a:p>
          <a:p>
            <a:pPr marL="1537920" lvl="1">
              <a:spcBef>
                <a:spcPts val="499"/>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1700" spc="-1" dirty="0">
                <a:solidFill>
                  <a:srgbClr val="000000"/>
                </a:solidFill>
                <a:latin typeface="Aptos"/>
                <a:ea typeface="DejaVu Sans"/>
              </a:rPr>
              <a:t>"target" </a:t>
            </a:r>
            <a:endParaRPr lang="en-US" sz="1700" spc="-1" dirty="0">
              <a:latin typeface="Arial"/>
            </a:endParaRPr>
          </a:p>
          <a:p>
            <a:pPr marL="1537920" lvl="1">
              <a:spcBef>
                <a:spcPts val="499"/>
              </a:spcBef>
              <a:buClr>
                <a:srgbClr val="000000"/>
              </a:buClr>
              <a:buFont typeface="Arial"/>
              <a:buChar char="•"/>
              <a:tabLst>
                <a:tab pos="243720" algn="l"/>
                <a:tab pos="487800" algn="l"/>
                <a:tab pos="731520" algn="l"/>
                <a:tab pos="975240" algn="l"/>
                <a:tab pos="1219320" algn="l"/>
                <a:tab pos="1463040" algn="l"/>
                <a:tab pos="1706760" algn="l"/>
                <a:tab pos="1950840" algn="l"/>
                <a:tab pos="2194560" algn="l"/>
                <a:tab pos="2438280" algn="l"/>
                <a:tab pos="2682360" algn="l"/>
                <a:tab pos="2926080" algn="l"/>
                <a:tab pos="3169800" algn="l"/>
                <a:tab pos="3413880" algn="l"/>
                <a:tab pos="3657600" algn="l"/>
                <a:tab pos="3901320" algn="l"/>
                <a:tab pos="4145400" algn="l"/>
                <a:tab pos="4389120" algn="l"/>
                <a:tab pos="4632840" algn="l"/>
                <a:tab pos="4876920" algn="l"/>
                <a:tab pos="5120640" algn="l"/>
                <a:tab pos="5364360" algn="l"/>
                <a:tab pos="5608440" algn="l"/>
                <a:tab pos="5852160" algn="l"/>
              </a:tabLst>
            </a:pPr>
            <a:r>
              <a:rPr lang="en-US" sz="1700" spc="-1" dirty="0">
                <a:solidFill>
                  <a:srgbClr val="000000"/>
                </a:solidFill>
                <a:latin typeface="Aptos"/>
                <a:ea typeface="DejaVu Sans"/>
              </a:rPr>
              <a:t>"value" </a:t>
            </a:r>
            <a:br>
              <a:rPr lang="en-US" dirty="0"/>
            </a:br>
            <a:r>
              <a:rPr lang="en-US" spc="-1" dirty="0">
                <a:solidFill>
                  <a:srgbClr val="000000"/>
                </a:solidFill>
                <a:latin typeface="Aptos"/>
                <a:ea typeface="DejaVu Sans"/>
              </a:rPr>
              <a:t> </a:t>
            </a:r>
            <a:endParaRPr lang="en-US" spc="-1" dirty="0">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PlaceHolder 4"/>
          <p:cNvSpPr/>
          <p:nvPr/>
        </p:nvSpPr>
        <p:spPr>
          <a:xfrm>
            <a:off x="656989" y="1705232"/>
            <a:ext cx="10972440" cy="4042922"/>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285750" indent="-285750">
              <a:lnSpc>
                <a:spcPct val="90000"/>
              </a:lnSpc>
              <a:spcBef>
                <a:spcPts val="1001"/>
              </a:spcBef>
              <a:buFont typeface="Arial" panose="020B0604020202020204" pitchFamily="34" charset="0"/>
              <a:buChar char="•"/>
            </a:pPr>
            <a:r>
              <a:rPr lang="en-US" sz="1500" spc="-1" dirty="0">
                <a:latin typeface="Arial"/>
              </a:rPr>
              <a:t>Using the URN representation</a:t>
            </a:r>
          </a:p>
          <a:p>
            <a:pPr marL="742950" lvl="1" indent="-285750">
              <a:lnSpc>
                <a:spcPct val="90000"/>
              </a:lnSpc>
              <a:spcBef>
                <a:spcPts val="1001"/>
              </a:spcBef>
              <a:buFont typeface="Arial" panose="020B0604020202020204" pitchFamily="34" charset="0"/>
              <a:buChar char="•"/>
            </a:pPr>
            <a:r>
              <a:rPr lang="en-US" sz="1500" b="0" u="sng" strike="noStrike" spc="-1" dirty="0" err="1">
                <a:latin typeface="Arial"/>
              </a:rPr>
              <a:t>vendorSpecific-urn:body</a:t>
            </a:r>
            <a:r>
              <a:rPr lang="en-US" sz="1500" b="0" strike="noStrike" spc="-1" dirty="0">
                <a:latin typeface="Arial"/>
              </a:rPr>
              <a:t>:&lt;</a:t>
            </a:r>
            <a:r>
              <a:rPr lang="en-US" sz="1500" b="0" strike="noStrike" spc="-1" dirty="0" err="1">
                <a:latin typeface="Arial"/>
              </a:rPr>
              <a:t>resource_</a:t>
            </a:r>
            <a:r>
              <a:rPr lang="en-US" sz="1500" spc="-1" dirty="0" err="1">
                <a:latin typeface="Arial"/>
              </a:rPr>
              <a:t>name</a:t>
            </a:r>
            <a:r>
              <a:rPr lang="en-US" sz="1500" b="0" strike="noStrike" spc="-1" dirty="0">
                <a:latin typeface="Arial"/>
              </a:rPr>
              <a:t>&gt;:</a:t>
            </a:r>
            <a:r>
              <a:rPr lang="en-US" sz="1500" b="0" u="sng" strike="noStrike" spc="-1" dirty="0">
                <a:latin typeface="Arial"/>
              </a:rPr>
              <a:t>info</a:t>
            </a:r>
          </a:p>
          <a:p>
            <a:pPr marL="1200150" lvl="2" indent="-285750">
              <a:lnSpc>
                <a:spcPct val="90000"/>
              </a:lnSpc>
              <a:spcBef>
                <a:spcPts val="1001"/>
              </a:spcBef>
              <a:buFont typeface="Arial" panose="020B0604020202020204" pitchFamily="34" charset="0"/>
              <a:buChar char="•"/>
            </a:pPr>
            <a:r>
              <a:rPr lang="en-US" sz="1500" u="sng" spc="-1" dirty="0">
                <a:latin typeface="Arial"/>
              </a:rPr>
              <a:t>The underlined</a:t>
            </a:r>
            <a:r>
              <a:rPr lang="en-US" sz="1500" spc="-1" dirty="0">
                <a:latin typeface="Arial"/>
              </a:rPr>
              <a:t> are required keywords so that it can be easy to distinguish among actual vendor-specific objects</a:t>
            </a:r>
            <a:endParaRPr lang="en-US" sz="1500" b="0" u="sng" strike="noStrike" spc="-1" dirty="0">
              <a:latin typeface="Arial"/>
            </a:endParaRPr>
          </a:p>
          <a:p>
            <a:pPr marL="285750" indent="-285750">
              <a:lnSpc>
                <a:spcPct val="90000"/>
              </a:lnSpc>
              <a:spcBef>
                <a:spcPts val="1001"/>
              </a:spcBef>
              <a:buFont typeface="Arial" panose="020B0604020202020204" pitchFamily="34" charset="0"/>
              <a:buChar char="•"/>
            </a:pPr>
            <a:r>
              <a:rPr lang="en-US" sz="1500" b="0" strike="noStrike" spc="-1" dirty="0">
                <a:latin typeface="Arial"/>
              </a:rPr>
              <a:t>Data structure (</a:t>
            </a:r>
            <a:r>
              <a:rPr lang="en-US" sz="1500" b="1" strike="noStrike" spc="-1" dirty="0">
                <a:latin typeface="Arial"/>
              </a:rPr>
              <a:t>three options are proposed*</a:t>
            </a:r>
            <a:r>
              <a:rPr lang="en-US" sz="1500" b="0" strike="noStrike" spc="-1" dirty="0">
                <a:latin typeface="Arial"/>
              </a:rPr>
              <a:t>)</a:t>
            </a:r>
          </a:p>
          <a:p>
            <a:pPr marL="742950" lvl="1" indent="-285750">
              <a:lnSpc>
                <a:spcPct val="90000"/>
              </a:lnSpc>
              <a:spcBef>
                <a:spcPts val="1001"/>
              </a:spcBef>
              <a:buFont typeface="Courier New" panose="02070309020205020404" pitchFamily="49" charset="0"/>
              <a:buChar char="o"/>
            </a:pPr>
            <a:r>
              <a:rPr lang="en-US" sz="1500" b="0" strike="noStrike" spc="-1" dirty="0" err="1">
                <a:latin typeface="Arial"/>
              </a:rPr>
              <a:t>url</a:t>
            </a:r>
            <a:r>
              <a:rPr lang="en-US" sz="1500" b="0" strike="noStrike" spc="-1" dirty="0">
                <a:latin typeface="Arial"/>
              </a:rPr>
              <a:t> : URL to a swagger describing the API </a:t>
            </a:r>
            <a:r>
              <a:rPr lang="en-US" sz="1500" b="1" strike="noStrike" spc="-1" dirty="0">
                <a:latin typeface="Arial"/>
              </a:rPr>
              <a:t>OR</a:t>
            </a:r>
          </a:p>
          <a:p>
            <a:pPr marL="742950" lvl="1" indent="-285750">
              <a:lnSpc>
                <a:spcPct val="90000"/>
              </a:lnSpc>
              <a:spcBef>
                <a:spcPts val="1001"/>
              </a:spcBef>
              <a:buFont typeface="Courier New" panose="02070309020205020404" pitchFamily="49" charset="0"/>
              <a:buChar char="o"/>
            </a:pPr>
            <a:r>
              <a:rPr lang="en-US" sz="1500" spc="-1" dirty="0">
                <a:latin typeface="Arial"/>
              </a:rPr>
              <a:t>schema: JSON describing the API </a:t>
            </a:r>
            <a:r>
              <a:rPr lang="en-US" sz="1500" b="1" spc="-1" dirty="0">
                <a:latin typeface="Arial"/>
              </a:rPr>
              <a:t>OR</a:t>
            </a:r>
          </a:p>
          <a:p>
            <a:pPr marL="742950" lvl="1" indent="-285750">
              <a:lnSpc>
                <a:spcPct val="90000"/>
              </a:lnSpc>
              <a:spcBef>
                <a:spcPts val="1001"/>
              </a:spcBef>
              <a:buFont typeface="Courier New" panose="02070309020205020404" pitchFamily="49" charset="0"/>
              <a:buChar char="o"/>
            </a:pPr>
            <a:r>
              <a:rPr lang="en-US" sz="1500" spc="-1" dirty="0">
                <a:latin typeface="Arial"/>
              </a:rPr>
              <a:t>ref: Documents describing the API (e.g. Technical Specifications)</a:t>
            </a:r>
          </a:p>
          <a:p>
            <a:pPr lvl="1">
              <a:lnSpc>
                <a:spcPct val="90000"/>
              </a:lnSpc>
              <a:spcBef>
                <a:spcPts val="1001"/>
              </a:spcBef>
            </a:pPr>
            <a:r>
              <a:rPr lang="en-US" sz="1500" i="1" spc="-1" dirty="0">
                <a:latin typeface="Arial"/>
              </a:rPr>
              <a:t>*The three option are given as a workaround for bodies that are too large and also for matters of completeness (e.g. to have a reference what each parameter describes)</a:t>
            </a:r>
            <a:endParaRPr lang="en-US" sz="1500" b="0" i="1" strike="noStrike" spc="-1" dirty="0">
              <a:latin typeface="Arial"/>
            </a:endParaRPr>
          </a:p>
          <a:p>
            <a:pPr marL="285750" indent="-285750">
              <a:lnSpc>
                <a:spcPct val="90000"/>
              </a:lnSpc>
              <a:spcBef>
                <a:spcPts val="1001"/>
              </a:spcBef>
              <a:buFont typeface="Arial" panose="020B0604020202020204" pitchFamily="34" charset="0"/>
              <a:buChar char="•"/>
            </a:pPr>
            <a:endParaRPr lang="en-US" sz="1500" spc="-1" dirty="0">
              <a:latin typeface="Arial"/>
            </a:endParaRPr>
          </a:p>
        </p:txBody>
      </p:sp>
      <p:sp>
        <p:nvSpPr>
          <p:cNvPr id="2" name="Title 1">
            <a:extLst>
              <a:ext uri="{FF2B5EF4-FFF2-40B4-BE49-F238E27FC236}">
                <a16:creationId xmlns:a16="http://schemas.microsoft.com/office/drawing/2014/main" id="{B10825D7-F607-6C8F-375F-7784E3CACAC7}"/>
              </a:ext>
            </a:extLst>
          </p:cNvPr>
          <p:cNvSpPr txBox="1">
            <a:spLocks/>
          </p:cNvSpPr>
          <p:nvPr/>
        </p:nvSpPr>
        <p:spPr>
          <a:xfrm>
            <a:off x="609480" y="528810"/>
            <a:ext cx="10972440" cy="889590"/>
          </a:xfrm>
          <a:prstGeom prst="rect">
            <a:avLst/>
          </a:prstGeom>
        </p:spPr>
        <p:txBody>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2800"/>
              <a:t>Solution for current implementations - Option 1:</a:t>
            </a:r>
            <a:br>
              <a:rPr lang="en-US" sz="2800"/>
            </a:br>
            <a:r>
              <a:rPr lang="en-US" sz="2800"/>
              <a:t>Take advantage of the Vendor extensibility feature</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EBCC4-1F3E-B644-CD87-ED7715B2A460}"/>
            </a:ext>
          </a:extLst>
        </p:cNvPr>
        <p:cNvGrpSpPr/>
        <p:nvPr/>
      </p:nvGrpSpPr>
      <p:grpSpPr>
        <a:xfrm>
          <a:off x="0" y="0"/>
          <a:ext cx="0" cy="0"/>
          <a:chOff x="0" y="0"/>
          <a:chExt cx="0" cy="0"/>
        </a:xfrm>
      </p:grpSpPr>
      <p:sp>
        <p:nvSpPr>
          <p:cNvPr id="95" name="PlaceHolder 1">
            <a:extLst>
              <a:ext uri="{FF2B5EF4-FFF2-40B4-BE49-F238E27FC236}">
                <a16:creationId xmlns:a16="http://schemas.microsoft.com/office/drawing/2014/main" id="{96015F4E-BF1C-10BB-680E-FDE3B6E16CEC}"/>
              </a:ext>
            </a:extLst>
          </p:cNvPr>
          <p:cNvSpPr>
            <a:spLocks noGrp="1"/>
          </p:cNvSpPr>
          <p:nvPr>
            <p:ph type="title" idx="4294967295"/>
          </p:nvPr>
        </p:nvSpPr>
        <p:spPr>
          <a:xfrm>
            <a:off x="539827" y="388374"/>
            <a:ext cx="9974186" cy="1124514"/>
          </a:xfrm>
          <a:prstGeom prst="rect">
            <a:avLst/>
          </a:prstGeom>
          <a:noFill/>
          <a:ln w="0">
            <a:noFill/>
          </a:ln>
        </p:spPr>
        <p:txBody>
          <a:bodyPr lIns="90000" tIns="45000" rIns="90000" bIns="45000" anchor="ctr">
            <a:noAutofit/>
          </a:bodyPr>
          <a:lstStyle/>
          <a:p>
            <a:pPr>
              <a:lnSpc>
                <a:spcPct val="90000"/>
              </a:lnSpc>
              <a:buNone/>
            </a:pPr>
            <a:r>
              <a:rPr lang="en-US" sz="3600" b="0" strike="noStrike" spc="-1" dirty="0">
                <a:solidFill>
                  <a:srgbClr val="000000"/>
                </a:solidFill>
                <a:latin typeface="Aptos Display"/>
                <a:ea typeface="DejaVu Sans"/>
              </a:rPr>
              <a:t>Implementation Paradigm</a:t>
            </a:r>
            <a:br>
              <a:rPr lang="en-US" sz="3600" spc="-1" dirty="0">
                <a:solidFill>
                  <a:srgbClr val="000000"/>
                </a:solidFill>
                <a:latin typeface="Aptos Display"/>
                <a:ea typeface="DejaVu Sans"/>
              </a:rPr>
            </a:br>
            <a:r>
              <a:rPr lang="en-US" sz="2000" b="0" strike="noStrike" spc="-1" dirty="0">
                <a:solidFill>
                  <a:srgbClr val="000000"/>
                </a:solidFill>
                <a:latin typeface="Aptos Display"/>
                <a:ea typeface="DejaVu Sans"/>
              </a:rPr>
              <a:t>(for the NEF Traffic Influence API)</a:t>
            </a:r>
            <a:endParaRPr lang="en-US" sz="2000" b="0" strike="noStrike" spc="-1" dirty="0">
              <a:latin typeface="Arial"/>
            </a:endParaRPr>
          </a:p>
        </p:txBody>
      </p:sp>
      <p:pic>
        <p:nvPicPr>
          <p:cNvPr id="3" name="Picture 2" descr="A black screen with text on it&#10;&#10;Description automatically generated">
            <a:extLst>
              <a:ext uri="{FF2B5EF4-FFF2-40B4-BE49-F238E27FC236}">
                <a16:creationId xmlns:a16="http://schemas.microsoft.com/office/drawing/2014/main" id="{FC78FDF5-BCA4-746D-9707-9A3652D119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9234" y="1434782"/>
            <a:ext cx="9533532" cy="5034844"/>
          </a:xfrm>
          <a:prstGeom prst="rect">
            <a:avLst/>
          </a:prstGeom>
        </p:spPr>
      </p:pic>
      <p:sp>
        <p:nvSpPr>
          <p:cNvPr id="4" name="Rectangle: Rounded Corners 3">
            <a:extLst>
              <a:ext uri="{FF2B5EF4-FFF2-40B4-BE49-F238E27FC236}">
                <a16:creationId xmlns:a16="http://schemas.microsoft.com/office/drawing/2014/main" id="{B9930D22-32C5-9A6E-7CA3-FF0F98DA8504}"/>
              </a:ext>
            </a:extLst>
          </p:cNvPr>
          <p:cNvSpPr/>
          <p:nvPr/>
        </p:nvSpPr>
        <p:spPr>
          <a:xfrm>
            <a:off x="1329234" y="2959510"/>
            <a:ext cx="9456752" cy="3146322"/>
          </a:xfrm>
          <a:prstGeom prst="round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3989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F7B25FE-3475-0452-AA58-E39463E059F7}"/>
              </a:ext>
            </a:extLst>
          </p:cNvPr>
          <p:cNvSpPr>
            <a:spLocks noGrp="1"/>
          </p:cNvSpPr>
          <p:nvPr>
            <p:ph type="subTitle"/>
          </p:nvPr>
        </p:nvSpPr>
        <p:spPr>
          <a:xfrm>
            <a:off x="551761" y="1930910"/>
            <a:ext cx="10512552" cy="1498090"/>
          </a:xfrm>
        </p:spPr>
        <p:txBody>
          <a:bodyPr vert="horz" lIns="91440" tIns="45720" rIns="91440" bIns="45720" rtlCol="0">
            <a:normAutofit fontScale="92500" lnSpcReduction="20000"/>
          </a:bodyPr>
          <a:lstStyle/>
          <a:p>
            <a:pPr algn="just">
              <a:spcBef>
                <a:spcPts val="1000"/>
              </a:spcBef>
            </a:pPr>
            <a:r>
              <a:rPr lang="en-US" sz="2400" dirty="0"/>
              <a:t>Expand the way that a CAPIF API invoker consumes Service APIs from a CAPIF API provider (3GPP standardized or not) so it can send information to the CAPIF API provider. </a:t>
            </a:r>
          </a:p>
          <a:p>
            <a:pPr algn="just">
              <a:spcBef>
                <a:spcPts val="1000"/>
              </a:spcBef>
            </a:pPr>
            <a:r>
              <a:rPr lang="en-US" sz="2400" kern="1200" dirty="0">
                <a:solidFill>
                  <a:schemeClr val="tx1"/>
                </a:solidFill>
                <a:latin typeface="+mn-lt"/>
                <a:ea typeface="+mn-ea"/>
                <a:cs typeface="+mn-cs"/>
              </a:rPr>
              <a:t>E.g., a third-party application that interacts through CAPIF with the core network functions (e.g., NEF, NWDAF), feeds the network core with data and/or requests for some actions from the network core. </a:t>
            </a:r>
          </a:p>
        </p:txBody>
      </p:sp>
      <p:sp>
        <p:nvSpPr>
          <p:cNvPr id="2" name="Title 1">
            <a:extLst>
              <a:ext uri="{FF2B5EF4-FFF2-40B4-BE49-F238E27FC236}">
                <a16:creationId xmlns:a16="http://schemas.microsoft.com/office/drawing/2014/main" id="{512E81D3-FCFB-F47E-72F2-1D99832C12EF}"/>
              </a:ext>
            </a:extLst>
          </p:cNvPr>
          <p:cNvSpPr>
            <a:spLocks noGrp="1"/>
          </p:cNvSpPr>
          <p:nvPr>
            <p:ph type="title"/>
          </p:nvPr>
        </p:nvSpPr>
        <p:spPr>
          <a:xfrm>
            <a:off x="838200" y="716095"/>
            <a:ext cx="10512552" cy="672029"/>
          </a:xfrm>
        </p:spPr>
        <p:txBody>
          <a:bodyPr vert="horz" lIns="91440" tIns="45720" rIns="91440" bIns="45720" rtlCol="0" anchor="b">
            <a:normAutofit/>
          </a:bodyPr>
          <a:lstStyle/>
          <a:p>
            <a:r>
              <a:rPr lang="en-US" sz="4000" kern="1200" dirty="0">
                <a:solidFill>
                  <a:schemeClr val="tx1"/>
                </a:solidFill>
                <a:latin typeface="+mj-lt"/>
                <a:ea typeface="+mj-ea"/>
                <a:cs typeface="+mj-cs"/>
              </a:rPr>
              <a:t>Key Issue Motivation</a:t>
            </a:r>
          </a:p>
        </p:txBody>
      </p:sp>
    </p:spTree>
    <p:extLst>
      <p:ext uri="{BB962C8B-B14F-4D97-AF65-F5344CB8AC3E}">
        <p14:creationId xmlns:p14="http://schemas.microsoft.com/office/powerpoint/2010/main" val="146380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157C051F-DF44-7A9E-A0D3-AF6F06536454}"/>
              </a:ext>
            </a:extLst>
          </p:cNvPr>
          <p:cNvSpPr txBox="1"/>
          <p:nvPr/>
        </p:nvSpPr>
        <p:spPr>
          <a:xfrm>
            <a:off x="630936" y="2807208"/>
            <a:ext cx="3429000" cy="3410712"/>
          </a:xfrm>
          <a:prstGeom prst="rect">
            <a:avLst/>
          </a:prstGeom>
        </p:spPr>
        <p:txBody>
          <a:bodyPr vert="horz" lIns="91440" tIns="45720" rIns="91440" bIns="45720" rtlCol="0" anchor="t">
            <a:normAutofit/>
          </a:bodyPr>
          <a:lstStyle/>
          <a:p>
            <a:pPr marL="285750" marR="0" indent="-285750" algn="just">
              <a:lnSpc>
                <a:spcPct val="90000"/>
              </a:lnSpc>
              <a:spcAft>
                <a:spcPts val="900"/>
              </a:spcAft>
              <a:buFont typeface="Arial" panose="020B0604020202020204" pitchFamily="34" charset="0"/>
              <a:buChar char="•"/>
            </a:pPr>
            <a:r>
              <a:rPr lang="en-GB" sz="1500" dirty="0"/>
              <a:t>The CAPIF publish service APIs, as defined in 3GPP TS 23.222 [2], allow API publishing function via CAPIF-4 and CAPIF-4e reference points to publish and manage published service APIs at the CAPIF core function</a:t>
            </a:r>
            <a:endParaRPr lang="en-US" sz="1500" dirty="0">
              <a:effectLst/>
            </a:endParaRPr>
          </a:p>
          <a:p>
            <a:pPr marR="0">
              <a:lnSpc>
                <a:spcPct val="90000"/>
              </a:lnSpc>
              <a:spcAft>
                <a:spcPts val="900"/>
              </a:spcAft>
            </a:pPr>
            <a:endParaRPr lang="en-US" dirty="0">
              <a:effectLst/>
            </a:endParaRPr>
          </a:p>
        </p:txBody>
      </p:sp>
      <p:sp>
        <p:nvSpPr>
          <p:cNvPr id="2" name="Title 1">
            <a:extLst>
              <a:ext uri="{FF2B5EF4-FFF2-40B4-BE49-F238E27FC236}">
                <a16:creationId xmlns:a16="http://schemas.microsoft.com/office/drawing/2014/main" id="{3DAE5ECC-F1B4-79CF-1E1E-9FA70FD6E474}"/>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1800" b="1" kern="1200" dirty="0" err="1">
                <a:solidFill>
                  <a:schemeClr val="tx1"/>
                </a:solidFill>
                <a:latin typeface="+mj-lt"/>
                <a:ea typeface="+mj-ea"/>
                <a:cs typeface="+mj-cs"/>
              </a:rPr>
              <a:t>CAPIF_Publish_Service_API</a:t>
            </a:r>
            <a:endParaRPr lang="en-US" sz="1800" b="1" kern="1200" dirty="0">
              <a:solidFill>
                <a:schemeClr val="tx1"/>
              </a:solidFill>
              <a:latin typeface="+mj-lt"/>
              <a:ea typeface="+mj-ea"/>
              <a:cs typeface="+mj-cs"/>
            </a:endParaRPr>
          </a:p>
        </p:txBody>
      </p:sp>
      <p:pic>
        <p:nvPicPr>
          <p:cNvPr id="13" name="Picture 12" descr="A screenshot of a computer screen&#10;&#10;AI-generated content may be incorrect.">
            <a:extLst>
              <a:ext uri="{FF2B5EF4-FFF2-40B4-BE49-F238E27FC236}">
                <a16:creationId xmlns:a16="http://schemas.microsoft.com/office/drawing/2014/main" id="{13D462A9-8B27-D4D9-8B2E-0DF4FEF74C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4296" y="1168032"/>
            <a:ext cx="6903720" cy="4521935"/>
          </a:xfrm>
          <a:prstGeom prst="rect">
            <a:avLst/>
          </a:prstGeom>
        </p:spPr>
      </p:pic>
      <p:cxnSp>
        <p:nvCxnSpPr>
          <p:cNvPr id="15" name="Straight Connector 14">
            <a:extLst>
              <a:ext uri="{FF2B5EF4-FFF2-40B4-BE49-F238E27FC236}">
                <a16:creationId xmlns:a16="http://schemas.microsoft.com/office/drawing/2014/main" id="{800412EB-723C-9245-04A3-FC701909D099}"/>
              </a:ext>
            </a:extLst>
          </p:cNvPr>
          <p:cNvCxnSpPr/>
          <p:nvPr/>
        </p:nvCxnSpPr>
        <p:spPr>
          <a:xfrm flipH="1">
            <a:off x="6665119" y="4743450"/>
            <a:ext cx="3014662" cy="0"/>
          </a:xfrm>
          <a:prstGeom prst="line">
            <a:avLst/>
          </a:prstGeom>
          <a:ln w="5715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5B23657-7873-810E-8941-77E8A12A65D1}"/>
              </a:ext>
            </a:extLst>
          </p:cNvPr>
          <p:cNvCxnSpPr>
            <a:cxnSpLocks/>
          </p:cNvCxnSpPr>
          <p:nvPr/>
        </p:nvCxnSpPr>
        <p:spPr>
          <a:xfrm flipH="1">
            <a:off x="6665119" y="3767138"/>
            <a:ext cx="1243012" cy="0"/>
          </a:xfrm>
          <a:prstGeom prst="line">
            <a:avLst/>
          </a:prstGeom>
          <a:ln w="5715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EC48E3E-A4C6-C351-51C0-35278C598017}"/>
              </a:ext>
            </a:extLst>
          </p:cNvPr>
          <p:cNvSpPr txBox="1"/>
          <p:nvPr/>
        </p:nvSpPr>
        <p:spPr>
          <a:xfrm>
            <a:off x="7115176" y="5995526"/>
            <a:ext cx="5014514" cy="276999"/>
          </a:xfrm>
          <a:prstGeom prst="rect">
            <a:avLst/>
          </a:prstGeom>
          <a:noFill/>
        </p:spPr>
        <p:txBody>
          <a:bodyPr wrap="none" rtlCol="0">
            <a:spAutoFit/>
          </a:bodyPr>
          <a:lstStyle/>
          <a:p>
            <a:r>
              <a:rPr lang="en-US" sz="1200" dirty="0"/>
              <a:t>*The direction of the arrows depicts the direction of the information flow</a:t>
            </a:r>
          </a:p>
        </p:txBody>
      </p:sp>
    </p:spTree>
    <p:extLst>
      <p:ext uri="{BB962C8B-B14F-4D97-AF65-F5344CB8AC3E}">
        <p14:creationId xmlns:p14="http://schemas.microsoft.com/office/powerpoint/2010/main" val="2064127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19068A-500E-795A-46CA-AC8F707AF46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177DA12-822C-B3F0-C5AA-A67AA4E060C8}"/>
              </a:ext>
            </a:extLst>
          </p:cNvPr>
          <p:cNvSpPr txBox="1"/>
          <p:nvPr/>
        </p:nvSpPr>
        <p:spPr>
          <a:xfrm>
            <a:off x="630936" y="2807208"/>
            <a:ext cx="3429000" cy="3410712"/>
          </a:xfrm>
          <a:prstGeom prst="rect">
            <a:avLst/>
          </a:prstGeom>
        </p:spPr>
        <p:txBody>
          <a:bodyPr vert="horz" lIns="91440" tIns="45720" rIns="91440" bIns="45720" rtlCol="0" anchor="t">
            <a:normAutofit/>
          </a:bodyPr>
          <a:lstStyle/>
          <a:p>
            <a:pPr marL="285750" marR="0" indent="-285750" algn="just">
              <a:lnSpc>
                <a:spcPct val="90000"/>
              </a:lnSpc>
              <a:spcAft>
                <a:spcPts val="900"/>
              </a:spcAft>
              <a:buFont typeface="Arial" panose="020B0604020202020204" pitchFamily="34" charset="0"/>
              <a:buChar char="•"/>
            </a:pPr>
            <a:r>
              <a:rPr lang="en-US" sz="1500" dirty="0">
                <a:effectLst/>
              </a:rPr>
              <a:t>The CAPIF discover service APIs, as defined in 3GPP TS 23.222 [2], allow API invokers via CAPIF-1/1e reference points to discover service API available at the CAPIF core function</a:t>
            </a:r>
            <a:r>
              <a:rPr lang="en-US" sz="1500" dirty="0"/>
              <a:t>.</a:t>
            </a:r>
            <a:endParaRPr lang="en-GB" dirty="0"/>
          </a:p>
          <a:p>
            <a:pPr marR="0">
              <a:lnSpc>
                <a:spcPct val="90000"/>
              </a:lnSpc>
              <a:spcAft>
                <a:spcPts val="900"/>
              </a:spcAft>
            </a:pPr>
            <a:endParaRPr lang="en-US" dirty="0">
              <a:effectLst/>
            </a:endParaRPr>
          </a:p>
        </p:txBody>
      </p:sp>
      <p:sp>
        <p:nvSpPr>
          <p:cNvPr id="2" name="Title 1">
            <a:extLst>
              <a:ext uri="{FF2B5EF4-FFF2-40B4-BE49-F238E27FC236}">
                <a16:creationId xmlns:a16="http://schemas.microsoft.com/office/drawing/2014/main" id="{701DB14E-EE48-330C-3127-FF51F1E55295}"/>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1800" b="1" kern="1200" dirty="0" err="1">
                <a:solidFill>
                  <a:schemeClr val="tx1"/>
                </a:solidFill>
                <a:latin typeface="+mj-lt"/>
                <a:ea typeface="+mj-ea"/>
                <a:cs typeface="+mj-cs"/>
              </a:rPr>
              <a:t>CAPIF_Discover_Service_API</a:t>
            </a:r>
            <a:endParaRPr lang="en-US" sz="1800" b="1" kern="1200" dirty="0">
              <a:solidFill>
                <a:schemeClr val="tx1"/>
              </a:solidFill>
              <a:latin typeface="+mj-lt"/>
              <a:ea typeface="+mj-ea"/>
              <a:cs typeface="+mj-cs"/>
            </a:endParaRPr>
          </a:p>
        </p:txBody>
      </p:sp>
      <p:pic>
        <p:nvPicPr>
          <p:cNvPr id="13" name="Picture 12" descr="A screenshot of a computer screen&#10;&#10;AI-generated content may be incorrect.">
            <a:extLst>
              <a:ext uri="{FF2B5EF4-FFF2-40B4-BE49-F238E27FC236}">
                <a16:creationId xmlns:a16="http://schemas.microsoft.com/office/drawing/2014/main" id="{78552FCB-066E-3D83-7E18-29894B087AA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4296" y="1168032"/>
            <a:ext cx="6903720" cy="4521935"/>
          </a:xfrm>
          <a:prstGeom prst="rect">
            <a:avLst/>
          </a:prstGeom>
        </p:spPr>
      </p:pic>
      <p:cxnSp>
        <p:nvCxnSpPr>
          <p:cNvPr id="19" name="Straight Connector 18">
            <a:extLst>
              <a:ext uri="{FF2B5EF4-FFF2-40B4-BE49-F238E27FC236}">
                <a16:creationId xmlns:a16="http://schemas.microsoft.com/office/drawing/2014/main" id="{6F39B30F-32CA-C3DF-4989-E308B91558BD}"/>
              </a:ext>
            </a:extLst>
          </p:cNvPr>
          <p:cNvCxnSpPr>
            <a:cxnSpLocks/>
          </p:cNvCxnSpPr>
          <p:nvPr/>
        </p:nvCxnSpPr>
        <p:spPr>
          <a:xfrm flipV="1">
            <a:off x="5795964" y="1499056"/>
            <a:ext cx="0" cy="1672769"/>
          </a:xfrm>
          <a:prstGeom prst="line">
            <a:avLst/>
          </a:prstGeom>
          <a:ln w="57150">
            <a:solidFill>
              <a:schemeClr val="accent2"/>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1F0A7DC-35DC-D2A2-E846-D76F5AA31C25}"/>
              </a:ext>
            </a:extLst>
          </p:cNvPr>
          <p:cNvCxnSpPr>
            <a:cxnSpLocks/>
          </p:cNvCxnSpPr>
          <p:nvPr/>
        </p:nvCxnSpPr>
        <p:spPr>
          <a:xfrm flipV="1">
            <a:off x="5865019" y="2171700"/>
            <a:ext cx="2850356" cy="1000125"/>
          </a:xfrm>
          <a:prstGeom prst="line">
            <a:avLst/>
          </a:prstGeom>
          <a:ln w="57150">
            <a:solidFill>
              <a:schemeClr val="accent2"/>
            </a:solidFill>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95E5138-39F1-6160-2E69-EBFCB87B346A}"/>
              </a:ext>
            </a:extLst>
          </p:cNvPr>
          <p:cNvCxnSpPr>
            <a:cxnSpLocks/>
          </p:cNvCxnSpPr>
          <p:nvPr/>
        </p:nvCxnSpPr>
        <p:spPr>
          <a:xfrm flipV="1">
            <a:off x="5795964" y="2228850"/>
            <a:ext cx="4653866" cy="942975"/>
          </a:xfrm>
          <a:prstGeom prst="line">
            <a:avLst/>
          </a:prstGeom>
          <a:ln w="57150">
            <a:solidFill>
              <a:schemeClr val="accent2"/>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DECFE6D-D5FC-26C6-3E5E-7CB32DC8BA16}"/>
              </a:ext>
            </a:extLst>
          </p:cNvPr>
          <p:cNvSpPr txBox="1"/>
          <p:nvPr/>
        </p:nvSpPr>
        <p:spPr>
          <a:xfrm>
            <a:off x="7115176" y="5995526"/>
            <a:ext cx="5014514" cy="276999"/>
          </a:xfrm>
          <a:prstGeom prst="rect">
            <a:avLst/>
          </a:prstGeom>
          <a:noFill/>
        </p:spPr>
        <p:txBody>
          <a:bodyPr wrap="none" rtlCol="0">
            <a:spAutoFit/>
          </a:bodyPr>
          <a:lstStyle/>
          <a:p>
            <a:r>
              <a:rPr lang="en-US" sz="1200" dirty="0"/>
              <a:t>*The direction of the arrows depicts the direction of the information flow</a:t>
            </a:r>
          </a:p>
        </p:txBody>
      </p:sp>
    </p:spTree>
    <p:extLst>
      <p:ext uri="{BB962C8B-B14F-4D97-AF65-F5344CB8AC3E}">
        <p14:creationId xmlns:p14="http://schemas.microsoft.com/office/powerpoint/2010/main" val="1897016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525FB02-FFDC-DA1E-B786-BFA5124EC423}"/>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FCE7D1C1-0DC3-A92E-882E-25BA852748B9}"/>
              </a:ext>
            </a:extLst>
          </p:cNvPr>
          <p:cNvSpPr txBox="1"/>
          <p:nvPr/>
        </p:nvSpPr>
        <p:spPr>
          <a:xfrm>
            <a:off x="630936" y="2807208"/>
            <a:ext cx="3267437" cy="3410712"/>
          </a:xfrm>
          <a:prstGeom prst="rect">
            <a:avLst/>
          </a:prstGeom>
        </p:spPr>
        <p:txBody>
          <a:bodyPr vert="horz" lIns="91440" tIns="45720" rIns="91440" bIns="45720" rtlCol="0" anchor="t">
            <a:normAutofit/>
          </a:bodyPr>
          <a:lstStyle/>
          <a:p>
            <a:pPr marR="0" algn="just">
              <a:lnSpc>
                <a:spcPct val="90000"/>
              </a:lnSpc>
              <a:spcAft>
                <a:spcPts val="900"/>
              </a:spcAft>
            </a:pPr>
            <a:r>
              <a:rPr lang="en-IN" dirty="0"/>
              <a:t>To </a:t>
            </a:r>
            <a:r>
              <a:rPr lang="en-GB" dirty="0"/>
              <a:t>discover service APIs available at the CAPIF core function</a:t>
            </a:r>
            <a:r>
              <a:rPr lang="en-IN" dirty="0"/>
              <a:t>, the consumer (e.g. API invoker) shall send an HTTP GET message </a:t>
            </a:r>
            <a:r>
              <a:rPr lang="en-GB" dirty="0"/>
              <a:t>with the API invoker Identifier or CAPIF core function Identifier and query parameters </a:t>
            </a:r>
            <a:r>
              <a:rPr lang="en-IN" dirty="0"/>
              <a:t>to the CAPIF core function as specified in clause 8.1.2.2.3.1 (TS 29.222)</a:t>
            </a:r>
            <a:endParaRPr lang="en-US" dirty="0">
              <a:effectLst/>
            </a:endParaRPr>
          </a:p>
        </p:txBody>
      </p:sp>
      <p:sp>
        <p:nvSpPr>
          <p:cNvPr id="2" name="Title 1">
            <a:extLst>
              <a:ext uri="{FF2B5EF4-FFF2-40B4-BE49-F238E27FC236}">
                <a16:creationId xmlns:a16="http://schemas.microsoft.com/office/drawing/2014/main" id="{6A4AD9C8-840B-A9E8-44F1-2E8AB5F5018E}"/>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1800" b="1" kern="1200" dirty="0" err="1">
                <a:solidFill>
                  <a:schemeClr val="tx1"/>
                </a:solidFill>
                <a:latin typeface="+mj-lt"/>
                <a:ea typeface="+mj-ea"/>
                <a:cs typeface="+mj-cs"/>
              </a:rPr>
              <a:t>CAPIF_Discover_Service_API</a:t>
            </a:r>
            <a:endParaRPr lang="en-US" sz="1800" b="1" kern="1200" dirty="0">
              <a:solidFill>
                <a:schemeClr val="tx1"/>
              </a:solidFill>
              <a:latin typeface="+mj-lt"/>
              <a:ea typeface="+mj-ea"/>
              <a:cs typeface="+mj-cs"/>
            </a:endParaRPr>
          </a:p>
        </p:txBody>
      </p:sp>
      <p:pic>
        <p:nvPicPr>
          <p:cNvPr id="15" name="Picture 14">
            <a:extLst>
              <a:ext uri="{FF2B5EF4-FFF2-40B4-BE49-F238E27FC236}">
                <a16:creationId xmlns:a16="http://schemas.microsoft.com/office/drawing/2014/main" id="{38D6E495-A8CC-17AE-EE91-94E9641986E6}"/>
              </a:ext>
            </a:extLst>
          </p:cNvPr>
          <p:cNvPicPr>
            <a:picLocks noChangeAspect="1"/>
          </p:cNvPicPr>
          <p:nvPr/>
        </p:nvPicPr>
        <p:blipFill>
          <a:blip r:embed="rId2"/>
          <a:stretch>
            <a:fillRect/>
          </a:stretch>
        </p:blipFill>
        <p:spPr>
          <a:xfrm>
            <a:off x="7037027" y="0"/>
            <a:ext cx="5154973" cy="6631577"/>
          </a:xfrm>
          <a:prstGeom prst="rect">
            <a:avLst/>
          </a:prstGeom>
        </p:spPr>
      </p:pic>
      <p:pic>
        <p:nvPicPr>
          <p:cNvPr id="16" name="Picture 15">
            <a:extLst>
              <a:ext uri="{FF2B5EF4-FFF2-40B4-BE49-F238E27FC236}">
                <a16:creationId xmlns:a16="http://schemas.microsoft.com/office/drawing/2014/main" id="{A97F4751-B3D6-1499-F5F8-7520BF369C40}"/>
              </a:ext>
            </a:extLst>
          </p:cNvPr>
          <p:cNvPicPr>
            <a:picLocks noChangeAspect="1"/>
          </p:cNvPicPr>
          <p:nvPr/>
        </p:nvPicPr>
        <p:blipFill>
          <a:blip r:embed="rId3"/>
          <a:stretch>
            <a:fillRect/>
          </a:stretch>
        </p:blipFill>
        <p:spPr>
          <a:xfrm>
            <a:off x="4059936" y="2702705"/>
            <a:ext cx="2977091" cy="2195627"/>
          </a:xfrm>
          <a:prstGeom prst="rect">
            <a:avLst/>
          </a:prstGeom>
        </p:spPr>
      </p:pic>
    </p:spTree>
    <p:extLst>
      <p:ext uri="{BB962C8B-B14F-4D97-AF65-F5344CB8AC3E}">
        <p14:creationId xmlns:p14="http://schemas.microsoft.com/office/powerpoint/2010/main" val="4157738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1F52EE-4B79-39AD-C023-8ABD91B3F5C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421D51C-2695-E011-A820-0CE6C59F7820}"/>
              </a:ext>
            </a:extLst>
          </p:cNvPr>
          <p:cNvSpPr txBox="1"/>
          <p:nvPr/>
        </p:nvSpPr>
        <p:spPr>
          <a:xfrm>
            <a:off x="630936" y="2807208"/>
            <a:ext cx="3267437" cy="3410712"/>
          </a:xfrm>
          <a:prstGeom prst="rect">
            <a:avLst/>
          </a:prstGeom>
        </p:spPr>
        <p:txBody>
          <a:bodyPr vert="horz" lIns="91440" tIns="45720" rIns="91440" bIns="45720" rtlCol="0" anchor="t">
            <a:normAutofit fontScale="92500"/>
          </a:bodyPr>
          <a:lstStyle/>
          <a:p>
            <a:pPr marR="0" algn="just">
              <a:lnSpc>
                <a:spcPct val="90000"/>
              </a:lnSpc>
              <a:spcAft>
                <a:spcPts val="900"/>
              </a:spcAft>
            </a:pPr>
            <a:r>
              <a:rPr lang="en-GB" dirty="0">
                <a:solidFill>
                  <a:srgbClr val="FF0000"/>
                </a:solidFill>
              </a:rPr>
              <a:t>The Service API information includes only the supported Service API operation(s), but no means to describe an associated required message body. </a:t>
            </a:r>
            <a:r>
              <a:rPr lang="en-GB" b="1" dirty="0">
                <a:solidFill>
                  <a:srgbClr val="FF0000"/>
                </a:solidFill>
              </a:rPr>
              <a:t>This limits the usability of the Service API from the CAPIF API invoker.</a:t>
            </a:r>
          </a:p>
          <a:p>
            <a:pPr marR="0" algn="ctr">
              <a:lnSpc>
                <a:spcPct val="90000"/>
              </a:lnSpc>
              <a:spcAft>
                <a:spcPts val="900"/>
              </a:spcAft>
            </a:pPr>
            <a:r>
              <a:rPr lang="en-GB" i="1" dirty="0">
                <a:solidFill>
                  <a:schemeClr val="bg1">
                    <a:lumMod val="50000"/>
                  </a:schemeClr>
                </a:solidFill>
                <a:effectLst/>
              </a:rPr>
              <a:t>Practically the API provider can make GET HTTP requests</a:t>
            </a:r>
            <a:r>
              <a:rPr lang="en-GB" i="1" dirty="0">
                <a:solidFill>
                  <a:schemeClr val="bg1">
                    <a:lumMod val="50000"/>
                  </a:schemeClr>
                </a:solidFill>
              </a:rPr>
              <a:t>; </a:t>
            </a:r>
            <a:r>
              <a:rPr lang="en-GB" i="1" dirty="0">
                <a:solidFill>
                  <a:schemeClr val="bg1">
                    <a:lumMod val="50000"/>
                  </a:schemeClr>
                </a:solidFill>
                <a:effectLst/>
              </a:rPr>
              <a:t>but POST, PUT and PATCH requests cannot be conducted since the body of the discovered Service API is not known to the API invoker</a:t>
            </a:r>
            <a:endParaRPr lang="en-US" i="1" dirty="0">
              <a:solidFill>
                <a:schemeClr val="bg1">
                  <a:lumMod val="50000"/>
                </a:schemeClr>
              </a:solidFill>
              <a:effectLst/>
            </a:endParaRPr>
          </a:p>
        </p:txBody>
      </p:sp>
      <p:sp>
        <p:nvSpPr>
          <p:cNvPr id="6" name="Title 1">
            <a:extLst>
              <a:ext uri="{FF2B5EF4-FFF2-40B4-BE49-F238E27FC236}">
                <a16:creationId xmlns:a16="http://schemas.microsoft.com/office/drawing/2014/main" id="{06E602A6-D14B-1DCA-19DE-7EE46EE84F4B}"/>
              </a:ext>
            </a:extLst>
          </p:cNvPr>
          <p:cNvSpPr txBox="1">
            <a:spLocks/>
          </p:cNvSpPr>
          <p:nvPr/>
        </p:nvSpPr>
        <p:spPr>
          <a:xfrm>
            <a:off x="630936" y="639520"/>
            <a:ext cx="3429000" cy="1719072"/>
          </a:xfrm>
          <a:prstGeom prst="rect">
            <a:avLst/>
          </a:prstGeom>
          <a:noFill/>
          <a:ln w="0">
            <a:noFill/>
          </a:ln>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err="1"/>
              <a:t>CAPIF_Discover_Service_API</a:t>
            </a:r>
            <a:endParaRPr lang="en-US" sz="1800" b="1" dirty="0"/>
          </a:p>
        </p:txBody>
      </p:sp>
      <p:sp>
        <p:nvSpPr>
          <p:cNvPr id="2" name="TextBox 1">
            <a:extLst>
              <a:ext uri="{FF2B5EF4-FFF2-40B4-BE49-F238E27FC236}">
                <a16:creationId xmlns:a16="http://schemas.microsoft.com/office/drawing/2014/main" id="{2A524D25-41F8-A17E-566B-A18497588DA1}"/>
              </a:ext>
            </a:extLst>
          </p:cNvPr>
          <p:cNvSpPr txBox="1"/>
          <p:nvPr/>
        </p:nvSpPr>
        <p:spPr>
          <a:xfrm>
            <a:off x="7115176" y="5995526"/>
            <a:ext cx="5014514" cy="276999"/>
          </a:xfrm>
          <a:prstGeom prst="rect">
            <a:avLst/>
          </a:prstGeom>
          <a:noFill/>
        </p:spPr>
        <p:txBody>
          <a:bodyPr wrap="none" rtlCol="0">
            <a:spAutoFit/>
          </a:bodyPr>
          <a:lstStyle/>
          <a:p>
            <a:r>
              <a:rPr lang="en-US" sz="1200" dirty="0"/>
              <a:t>*The direction of the arrows depicts the direction of the information flow</a:t>
            </a:r>
          </a:p>
        </p:txBody>
      </p:sp>
      <p:pic>
        <p:nvPicPr>
          <p:cNvPr id="3" name="Picture 2">
            <a:extLst>
              <a:ext uri="{FF2B5EF4-FFF2-40B4-BE49-F238E27FC236}">
                <a16:creationId xmlns:a16="http://schemas.microsoft.com/office/drawing/2014/main" id="{069F2C8E-3090-9D4B-9BBC-CA9953EB78B1}"/>
              </a:ext>
            </a:extLst>
          </p:cNvPr>
          <p:cNvPicPr>
            <a:picLocks noChangeAspect="1"/>
          </p:cNvPicPr>
          <p:nvPr/>
        </p:nvPicPr>
        <p:blipFill>
          <a:blip r:embed="rId2"/>
          <a:stretch>
            <a:fillRect/>
          </a:stretch>
        </p:blipFill>
        <p:spPr>
          <a:xfrm>
            <a:off x="5137471" y="1180435"/>
            <a:ext cx="6423593" cy="4737448"/>
          </a:xfrm>
          <a:prstGeom prst="rect">
            <a:avLst/>
          </a:prstGeom>
        </p:spPr>
      </p:pic>
      <p:cxnSp>
        <p:nvCxnSpPr>
          <p:cNvPr id="4" name="Straight Connector 3">
            <a:extLst>
              <a:ext uri="{FF2B5EF4-FFF2-40B4-BE49-F238E27FC236}">
                <a16:creationId xmlns:a16="http://schemas.microsoft.com/office/drawing/2014/main" id="{651AFC13-1BF8-95DE-F526-AEE599B34050}"/>
              </a:ext>
            </a:extLst>
          </p:cNvPr>
          <p:cNvCxnSpPr>
            <a:cxnSpLocks/>
          </p:cNvCxnSpPr>
          <p:nvPr/>
        </p:nvCxnSpPr>
        <p:spPr>
          <a:xfrm flipH="1" flipV="1">
            <a:off x="6207919" y="1521619"/>
            <a:ext cx="2421731" cy="1800225"/>
          </a:xfrm>
          <a:prstGeom prst="line">
            <a:avLst/>
          </a:prstGeom>
          <a:ln w="57150">
            <a:solidFill>
              <a:schemeClr val="bg1">
                <a:lumMod val="50000"/>
              </a:schemeClr>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3A25442-EACF-3E20-E031-E94312803587}"/>
              </a:ext>
            </a:extLst>
          </p:cNvPr>
          <p:cNvSpPr txBox="1"/>
          <p:nvPr/>
        </p:nvSpPr>
        <p:spPr>
          <a:xfrm>
            <a:off x="6679406" y="2250590"/>
            <a:ext cx="961265" cy="461665"/>
          </a:xfrm>
          <a:prstGeom prst="rect">
            <a:avLst/>
          </a:prstGeom>
          <a:noFill/>
        </p:spPr>
        <p:txBody>
          <a:bodyPr wrap="square">
            <a:spAutoFit/>
          </a:bodyPr>
          <a:lstStyle/>
          <a:p>
            <a:r>
              <a:rPr lang="en-US" sz="1200" b="1" dirty="0">
                <a:solidFill>
                  <a:schemeClr val="tx1">
                    <a:lumMod val="50000"/>
                    <a:lumOff val="50000"/>
                  </a:schemeClr>
                </a:solidFill>
              </a:rPr>
              <a:t>GET </a:t>
            </a:r>
          </a:p>
          <a:p>
            <a:r>
              <a:rPr lang="en-US" sz="1200" b="1" dirty="0">
                <a:solidFill>
                  <a:schemeClr val="tx1">
                    <a:lumMod val="50000"/>
                    <a:lumOff val="50000"/>
                  </a:schemeClr>
                </a:solidFill>
              </a:rPr>
              <a:t>HTTP calls</a:t>
            </a:r>
          </a:p>
        </p:txBody>
      </p:sp>
    </p:spTree>
    <p:extLst>
      <p:ext uri="{BB962C8B-B14F-4D97-AF65-F5344CB8AC3E}">
        <p14:creationId xmlns:p14="http://schemas.microsoft.com/office/powerpoint/2010/main" val="2642818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6A088F-8679-6E01-234F-B6E47077C051}"/>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F5EA1BD1-6E98-09EA-BDCC-D1B3694E8901}"/>
              </a:ext>
            </a:extLst>
          </p:cNvPr>
          <p:cNvSpPr txBox="1"/>
          <p:nvPr/>
        </p:nvSpPr>
        <p:spPr>
          <a:xfrm>
            <a:off x="630936" y="2807208"/>
            <a:ext cx="3267437" cy="3465317"/>
          </a:xfrm>
          <a:prstGeom prst="rect">
            <a:avLst/>
          </a:prstGeom>
        </p:spPr>
        <p:txBody>
          <a:bodyPr vert="horz" lIns="91440" tIns="45720" rIns="91440" bIns="45720" rtlCol="0" anchor="t">
            <a:normAutofit fontScale="92500" lnSpcReduction="10000"/>
          </a:bodyPr>
          <a:lstStyle/>
          <a:p>
            <a:pPr marR="0" algn="just">
              <a:lnSpc>
                <a:spcPct val="90000"/>
              </a:lnSpc>
              <a:spcAft>
                <a:spcPts val="900"/>
              </a:spcAft>
            </a:pPr>
            <a:r>
              <a:rPr lang="en-GB" dirty="0">
                <a:solidFill>
                  <a:srgbClr val="FF0000"/>
                </a:solidFill>
              </a:rPr>
              <a:t>The Service API information includes only the supported Service API operation(s), but no means to describe an associated required message body. </a:t>
            </a:r>
            <a:r>
              <a:rPr lang="en-GB" b="1" dirty="0">
                <a:solidFill>
                  <a:srgbClr val="FF0000"/>
                </a:solidFill>
              </a:rPr>
              <a:t>This limits the usability of the Service API from the CAPIF API invoker.</a:t>
            </a:r>
          </a:p>
          <a:p>
            <a:pPr algn="ctr">
              <a:lnSpc>
                <a:spcPct val="90000"/>
              </a:lnSpc>
              <a:spcAft>
                <a:spcPts val="900"/>
              </a:spcAft>
            </a:pPr>
            <a:r>
              <a:rPr lang="en-GB" b="1" dirty="0">
                <a:solidFill>
                  <a:schemeClr val="accent3"/>
                </a:solidFill>
              </a:rPr>
              <a:t>Having information related to the Service API body, the CAPIF API invoker can create calls towards the CAPIF API provider that include requests for an action or data (though POST, PUT, PATCH HTTP calls)</a:t>
            </a:r>
          </a:p>
        </p:txBody>
      </p:sp>
      <p:pic>
        <p:nvPicPr>
          <p:cNvPr id="16" name="Picture 15">
            <a:extLst>
              <a:ext uri="{FF2B5EF4-FFF2-40B4-BE49-F238E27FC236}">
                <a16:creationId xmlns:a16="http://schemas.microsoft.com/office/drawing/2014/main" id="{E7F96BA8-2DD2-A5E6-32CB-03A9DAAFF647}"/>
              </a:ext>
            </a:extLst>
          </p:cNvPr>
          <p:cNvPicPr>
            <a:picLocks noChangeAspect="1"/>
          </p:cNvPicPr>
          <p:nvPr/>
        </p:nvPicPr>
        <p:blipFill>
          <a:blip r:embed="rId2"/>
          <a:stretch>
            <a:fillRect/>
          </a:stretch>
        </p:blipFill>
        <p:spPr>
          <a:xfrm>
            <a:off x="5137471" y="1180435"/>
            <a:ext cx="6423593" cy="4737448"/>
          </a:xfrm>
          <a:prstGeom prst="rect">
            <a:avLst/>
          </a:prstGeom>
        </p:spPr>
      </p:pic>
      <p:sp>
        <p:nvSpPr>
          <p:cNvPr id="5" name="Title 1">
            <a:extLst>
              <a:ext uri="{FF2B5EF4-FFF2-40B4-BE49-F238E27FC236}">
                <a16:creationId xmlns:a16="http://schemas.microsoft.com/office/drawing/2014/main" id="{CE2957DD-3F7A-4E4A-AC2D-D733F8E66C9A}"/>
              </a:ext>
            </a:extLst>
          </p:cNvPr>
          <p:cNvSpPr txBox="1">
            <a:spLocks/>
          </p:cNvSpPr>
          <p:nvPr/>
        </p:nvSpPr>
        <p:spPr>
          <a:xfrm>
            <a:off x="630936" y="639520"/>
            <a:ext cx="3429000" cy="1719072"/>
          </a:xfrm>
          <a:prstGeom prst="rect">
            <a:avLst/>
          </a:prstGeom>
          <a:noFill/>
          <a:ln w="0">
            <a:noFill/>
          </a:ln>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err="1"/>
              <a:t>CAPIF_Discover_Service_API</a:t>
            </a:r>
            <a:endParaRPr lang="en-US" sz="1800" b="1" dirty="0"/>
          </a:p>
        </p:txBody>
      </p:sp>
      <p:sp>
        <p:nvSpPr>
          <p:cNvPr id="6" name="TextBox 5">
            <a:extLst>
              <a:ext uri="{FF2B5EF4-FFF2-40B4-BE49-F238E27FC236}">
                <a16:creationId xmlns:a16="http://schemas.microsoft.com/office/drawing/2014/main" id="{27F4A35B-9FCF-46A1-5164-D95219B0B2E1}"/>
              </a:ext>
            </a:extLst>
          </p:cNvPr>
          <p:cNvSpPr txBox="1"/>
          <p:nvPr/>
        </p:nvSpPr>
        <p:spPr>
          <a:xfrm>
            <a:off x="630936" y="5995526"/>
            <a:ext cx="6417141" cy="369332"/>
          </a:xfrm>
          <a:prstGeom prst="rect">
            <a:avLst/>
          </a:prstGeom>
          <a:noFill/>
        </p:spPr>
        <p:txBody>
          <a:bodyPr wrap="none" rtlCol="0">
            <a:spAutoFit/>
          </a:bodyPr>
          <a:lstStyle/>
          <a:p>
            <a:r>
              <a:rPr lang="en-US" b="1" dirty="0"/>
              <a:t>Example</a:t>
            </a:r>
            <a:r>
              <a:rPr lang="en-US" dirty="0"/>
              <a:t>: Feed NWDAF with data from third party application</a:t>
            </a:r>
          </a:p>
        </p:txBody>
      </p:sp>
      <p:cxnSp>
        <p:nvCxnSpPr>
          <p:cNvPr id="3" name="Straight Connector 2">
            <a:extLst>
              <a:ext uri="{FF2B5EF4-FFF2-40B4-BE49-F238E27FC236}">
                <a16:creationId xmlns:a16="http://schemas.microsoft.com/office/drawing/2014/main" id="{86263880-A874-E210-2CB2-8905EED5932A}"/>
              </a:ext>
            </a:extLst>
          </p:cNvPr>
          <p:cNvCxnSpPr>
            <a:cxnSpLocks/>
          </p:cNvCxnSpPr>
          <p:nvPr/>
        </p:nvCxnSpPr>
        <p:spPr>
          <a:xfrm>
            <a:off x="6072081" y="1514475"/>
            <a:ext cx="2486132" cy="1864520"/>
          </a:xfrm>
          <a:prstGeom prst="line">
            <a:avLst/>
          </a:prstGeom>
          <a:ln w="57150">
            <a:solidFill>
              <a:schemeClr val="accent3"/>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0D9339B-DE79-CCC9-370A-4D9201E7BAF1}"/>
              </a:ext>
            </a:extLst>
          </p:cNvPr>
          <p:cNvSpPr/>
          <p:nvPr/>
        </p:nvSpPr>
        <p:spPr>
          <a:xfrm>
            <a:off x="5450681" y="807244"/>
            <a:ext cx="1050128" cy="707231"/>
          </a:xfrm>
          <a:prstGeom prst="rect">
            <a:avLst/>
          </a:prstGeom>
          <a:solidFill>
            <a:schemeClr val="bg2"/>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Third party application</a:t>
            </a:r>
          </a:p>
        </p:txBody>
      </p:sp>
      <p:sp>
        <p:nvSpPr>
          <p:cNvPr id="12" name="Rectangle 11">
            <a:extLst>
              <a:ext uri="{FF2B5EF4-FFF2-40B4-BE49-F238E27FC236}">
                <a16:creationId xmlns:a16="http://schemas.microsoft.com/office/drawing/2014/main" id="{EDFA9C96-ADB6-1059-1D96-68562A0BAB67}"/>
              </a:ext>
            </a:extLst>
          </p:cNvPr>
          <p:cNvSpPr/>
          <p:nvPr/>
        </p:nvSpPr>
        <p:spPr>
          <a:xfrm>
            <a:off x="8117680" y="3479005"/>
            <a:ext cx="1397785" cy="1343025"/>
          </a:xfrm>
          <a:prstGeom prst="rect">
            <a:avLst/>
          </a:prstGeom>
          <a:solidFill>
            <a:schemeClr val="bg2"/>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NWDAF </a:t>
            </a:r>
          </a:p>
          <a:p>
            <a:pPr algn="ctr"/>
            <a:r>
              <a:rPr lang="en-US" sz="1100" dirty="0">
                <a:solidFill>
                  <a:schemeClr val="tx1"/>
                </a:solidFill>
              </a:rPr>
              <a:t>(or NEF which communicates with NWDAF)</a:t>
            </a:r>
          </a:p>
        </p:txBody>
      </p:sp>
      <p:sp>
        <p:nvSpPr>
          <p:cNvPr id="17" name="TextBox 16">
            <a:extLst>
              <a:ext uri="{FF2B5EF4-FFF2-40B4-BE49-F238E27FC236}">
                <a16:creationId xmlns:a16="http://schemas.microsoft.com/office/drawing/2014/main" id="{D1F9F112-0134-A21B-A3AB-7F91942C4748}"/>
              </a:ext>
            </a:extLst>
          </p:cNvPr>
          <p:cNvSpPr txBox="1"/>
          <p:nvPr/>
        </p:nvSpPr>
        <p:spPr>
          <a:xfrm>
            <a:off x="6306145" y="2268878"/>
            <a:ext cx="1287662" cy="646331"/>
          </a:xfrm>
          <a:prstGeom prst="rect">
            <a:avLst/>
          </a:prstGeom>
          <a:noFill/>
        </p:spPr>
        <p:txBody>
          <a:bodyPr wrap="square">
            <a:spAutoFit/>
          </a:bodyPr>
          <a:lstStyle/>
          <a:p>
            <a:r>
              <a:rPr lang="en-US" sz="1200" b="1" dirty="0">
                <a:solidFill>
                  <a:schemeClr val="accent3"/>
                </a:solidFill>
              </a:rPr>
              <a:t>POST, PUT, and PATCH HTTP calls</a:t>
            </a:r>
          </a:p>
        </p:txBody>
      </p:sp>
      <p:sp>
        <p:nvSpPr>
          <p:cNvPr id="19" name="TextBox 18">
            <a:extLst>
              <a:ext uri="{FF2B5EF4-FFF2-40B4-BE49-F238E27FC236}">
                <a16:creationId xmlns:a16="http://schemas.microsoft.com/office/drawing/2014/main" id="{7495C307-3296-37CA-6CAA-312D80D2A45A}"/>
              </a:ext>
            </a:extLst>
          </p:cNvPr>
          <p:cNvSpPr txBox="1"/>
          <p:nvPr/>
        </p:nvSpPr>
        <p:spPr>
          <a:xfrm>
            <a:off x="7115176" y="5995526"/>
            <a:ext cx="5014514" cy="276999"/>
          </a:xfrm>
          <a:prstGeom prst="rect">
            <a:avLst/>
          </a:prstGeom>
          <a:noFill/>
        </p:spPr>
        <p:txBody>
          <a:bodyPr wrap="none" rtlCol="0">
            <a:spAutoFit/>
          </a:bodyPr>
          <a:lstStyle/>
          <a:p>
            <a:r>
              <a:rPr lang="en-US" sz="1200" dirty="0"/>
              <a:t>*The direction of the arrows depicts the direction of the information flow</a:t>
            </a:r>
          </a:p>
        </p:txBody>
      </p:sp>
    </p:spTree>
    <p:extLst>
      <p:ext uri="{BB962C8B-B14F-4D97-AF65-F5344CB8AC3E}">
        <p14:creationId xmlns:p14="http://schemas.microsoft.com/office/powerpoint/2010/main" val="3587369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9684D-E2AE-F892-EDB7-B3EACD47B6F4}"/>
            </a:ext>
          </a:extLst>
        </p:cNvPr>
        <p:cNvGrpSpPr/>
        <p:nvPr/>
      </p:nvGrpSpPr>
      <p:grpSpPr>
        <a:xfrm>
          <a:off x="0" y="0"/>
          <a:ext cx="0" cy="0"/>
          <a:chOff x="0" y="0"/>
          <a:chExt cx="0" cy="0"/>
        </a:xfrm>
      </p:grpSpPr>
      <p:sp>
        <p:nvSpPr>
          <p:cNvPr id="82" name="PlaceHolder 1">
            <a:extLst>
              <a:ext uri="{FF2B5EF4-FFF2-40B4-BE49-F238E27FC236}">
                <a16:creationId xmlns:a16="http://schemas.microsoft.com/office/drawing/2014/main" id="{7E327191-6703-0CBF-ED85-CC67E104042A}"/>
              </a:ext>
            </a:extLst>
          </p:cNvPr>
          <p:cNvSpPr>
            <a:spLocks noGrp="1"/>
          </p:cNvSpPr>
          <p:nvPr>
            <p:ph type="title" idx="4294967295"/>
          </p:nvPr>
        </p:nvSpPr>
        <p:spPr>
          <a:xfrm>
            <a:off x="121186" y="670671"/>
            <a:ext cx="9142413" cy="720725"/>
          </a:xfrm>
          <a:prstGeom prst="rect">
            <a:avLst/>
          </a:prstGeom>
          <a:noFill/>
          <a:ln w="0">
            <a:noFill/>
          </a:ln>
        </p:spPr>
        <p:txBody>
          <a:bodyPr lIns="0" tIns="0" rIns="0" bIns="0" anchor="b">
            <a:noAutofit/>
          </a:bodyPr>
          <a:lstStyle/>
          <a:p>
            <a:pPr algn="ctr"/>
            <a:r>
              <a:rPr lang="en-GB" dirty="0"/>
              <a:t>Discovered Service API operations</a:t>
            </a:r>
            <a:endParaRPr lang="en-US" sz="4400" b="0" strike="noStrike" spc="-1" dirty="0">
              <a:latin typeface="Arial"/>
            </a:endParaRPr>
          </a:p>
        </p:txBody>
      </p:sp>
      <p:sp>
        <p:nvSpPr>
          <p:cNvPr id="83" name="PlaceHolder 2">
            <a:extLst>
              <a:ext uri="{FF2B5EF4-FFF2-40B4-BE49-F238E27FC236}">
                <a16:creationId xmlns:a16="http://schemas.microsoft.com/office/drawing/2014/main" id="{5FA1BAD4-63C8-30A6-75D2-461288E78959}"/>
              </a:ext>
            </a:extLst>
          </p:cNvPr>
          <p:cNvSpPr>
            <a:spLocks noGrp="1"/>
          </p:cNvSpPr>
          <p:nvPr>
            <p:ph type="subTitle" idx="4294967295"/>
          </p:nvPr>
        </p:nvSpPr>
        <p:spPr>
          <a:xfrm>
            <a:off x="528810" y="2001838"/>
            <a:ext cx="10994833" cy="3991338"/>
          </a:xfrm>
          <a:prstGeom prst="rect">
            <a:avLst/>
          </a:prstGeom>
          <a:noFill/>
          <a:ln w="0">
            <a:noFill/>
          </a:ln>
        </p:spPr>
        <p:txBody>
          <a:bodyPr lIns="0" tIns="0" rIns="0" bIns="0" anchor="t">
            <a:noAutofit/>
          </a:bodyPr>
          <a:lstStyle/>
          <a:p>
            <a:pPr algn="ctr">
              <a:buNone/>
            </a:pPr>
            <a:r>
              <a:rPr lang="en-GB" sz="3200" b="1" strike="noStrike" spc="-1" dirty="0">
                <a:latin typeface="Arial"/>
              </a:rPr>
              <a:t>Way forward</a:t>
            </a:r>
          </a:p>
          <a:p>
            <a:pPr marL="0" indent="0" algn="just">
              <a:buNone/>
            </a:pPr>
            <a:r>
              <a:rPr lang="en-US" sz="2000" dirty="0"/>
              <a:t>Apply the changes required, so that the CAPIF API invoker (the piece of code that implements the invocation) gets information of the body of the discovered Service API. Thus, it can send information to the API invoker automatically (i.e., the related HTTP calls (e.g., PUT, POST) are done a) without any manual search for the actual API structure from the API invoker programmer and b) with guaranteed compatibility with the actual API implementation* of the Service API from the API Provider </a:t>
            </a:r>
          </a:p>
          <a:p>
            <a:pPr marL="0" indent="0" algn="just">
              <a:buNone/>
            </a:pPr>
            <a:endParaRPr lang="en-US" sz="2000" dirty="0"/>
          </a:p>
          <a:p>
            <a:pPr marL="0" indent="0" algn="just">
              <a:buNone/>
            </a:pPr>
            <a:r>
              <a:rPr lang="en-US" sz="1600" dirty="0"/>
              <a:t>*implementation-wise specificities/ deviations might apply even for standardized APIs, e.g., attributes are missing, not fully supported etc.</a:t>
            </a:r>
            <a:endParaRPr lang="en-US" sz="1600" b="0" strike="noStrike" spc="-1" dirty="0">
              <a:latin typeface="Arial"/>
            </a:endParaRPr>
          </a:p>
        </p:txBody>
      </p:sp>
    </p:spTree>
    <p:extLst>
      <p:ext uri="{BB962C8B-B14F-4D97-AF65-F5344CB8AC3E}">
        <p14:creationId xmlns:p14="http://schemas.microsoft.com/office/powerpoint/2010/main" val="971498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5AAA491-8F2A-55BF-8710-A4C125F7A684}"/>
              </a:ext>
            </a:extLst>
          </p:cNvPr>
          <p:cNvSpPr txBox="1"/>
          <p:nvPr/>
        </p:nvSpPr>
        <p:spPr>
          <a:xfrm>
            <a:off x="741165" y="2427939"/>
            <a:ext cx="3816548" cy="1754326"/>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[Clause 7.11 – 3GPP TS 29.222]..</a:t>
            </a:r>
            <a:r>
              <a:rPr lang="en-US" sz="1800" i="1" dirty="0">
                <a:effectLst/>
                <a:latin typeface="Times New Roman" panose="02020603050405020304" pitchFamily="18" charset="0"/>
                <a:ea typeface="Times New Roman" panose="02020603050405020304" pitchFamily="18" charset="0"/>
              </a:rPr>
              <a:t>The query parameters used in GET requests in the CAPIF APIs shall be extensible with vendor-specific query parameters as </a:t>
            </a:r>
            <a:r>
              <a:rPr lang="en-GB" sz="1800" i="1" dirty="0">
                <a:effectLst/>
                <a:latin typeface="Times New Roman" panose="02020603050405020304" pitchFamily="18" charset="0"/>
                <a:ea typeface="Times New Roman" panose="02020603050405020304" pitchFamily="18" charset="0"/>
              </a:rPr>
              <a:t>specified in clause 5.2.13.3 of 3GPP</a:t>
            </a:r>
            <a:r>
              <a:rPr lang="en-IN" sz="1800" i="1" dirty="0">
                <a:effectLst/>
                <a:latin typeface="Times New Roman" panose="02020603050405020304" pitchFamily="18" charset="0"/>
                <a:ea typeface="Times New Roman" panose="02020603050405020304" pitchFamily="18" charset="0"/>
              </a:rPr>
              <a:t> TS 29.122.. </a:t>
            </a:r>
            <a:endParaRPr lang="en-US" i="1" dirty="0"/>
          </a:p>
        </p:txBody>
      </p:sp>
      <p:sp>
        <p:nvSpPr>
          <p:cNvPr id="2" name="Title 1">
            <a:extLst>
              <a:ext uri="{FF2B5EF4-FFF2-40B4-BE49-F238E27FC236}">
                <a16:creationId xmlns:a16="http://schemas.microsoft.com/office/drawing/2014/main" id="{412AC99B-938A-E386-7385-C8C443C53A38}"/>
              </a:ext>
            </a:extLst>
          </p:cNvPr>
          <p:cNvSpPr>
            <a:spLocks noGrp="1"/>
          </p:cNvSpPr>
          <p:nvPr>
            <p:ph type="title"/>
          </p:nvPr>
        </p:nvSpPr>
        <p:spPr>
          <a:xfrm>
            <a:off x="609480" y="528810"/>
            <a:ext cx="10972440" cy="889590"/>
          </a:xfrm>
        </p:spPr>
        <p:txBody>
          <a:bodyPr/>
          <a:lstStyle/>
          <a:p>
            <a:r>
              <a:rPr lang="en-US" sz="2800" dirty="0"/>
              <a:t>Solution for current implementations - Option 1:</a:t>
            </a:r>
            <a:br>
              <a:rPr lang="en-US" sz="2800" dirty="0"/>
            </a:br>
            <a:r>
              <a:rPr lang="en-US" sz="2800" dirty="0"/>
              <a:t>Take advantage of the Vendor extensibility feature</a:t>
            </a:r>
          </a:p>
        </p:txBody>
      </p:sp>
      <p:pic>
        <p:nvPicPr>
          <p:cNvPr id="6" name="Content Placeholder 4" descr="A document with text on it&#10;&#10;Description automatically generated">
            <a:extLst>
              <a:ext uri="{FF2B5EF4-FFF2-40B4-BE49-F238E27FC236}">
                <a16:creationId xmlns:a16="http://schemas.microsoft.com/office/drawing/2014/main" id="{E7849203-C9FE-70FB-E969-8B746780B9BB}"/>
              </a:ext>
            </a:extLst>
          </p:cNvPr>
          <p:cNvPicPr/>
          <p:nvPr/>
        </p:nvPicPr>
        <p:blipFill>
          <a:blip r:embed="rId2"/>
          <a:stretch/>
        </p:blipFill>
        <p:spPr>
          <a:xfrm>
            <a:off x="5055120" y="1418400"/>
            <a:ext cx="6526800" cy="5073840"/>
          </a:xfrm>
          <a:prstGeom prst="rect">
            <a:avLst/>
          </a:prstGeom>
          <a:ln w="0">
            <a:noFill/>
          </a:ln>
        </p:spPr>
      </p:pic>
      <p:sp>
        <p:nvSpPr>
          <p:cNvPr id="7" name="Rounded Rectangle 4">
            <a:extLst>
              <a:ext uri="{FF2B5EF4-FFF2-40B4-BE49-F238E27FC236}">
                <a16:creationId xmlns:a16="http://schemas.microsoft.com/office/drawing/2014/main" id="{4428837D-A486-A323-FEC9-D1D798707B96}"/>
              </a:ext>
            </a:extLst>
          </p:cNvPr>
          <p:cNvSpPr/>
          <p:nvPr/>
        </p:nvSpPr>
        <p:spPr>
          <a:xfrm>
            <a:off x="5069408" y="5681253"/>
            <a:ext cx="6389280" cy="269640"/>
          </a:xfrm>
          <a:prstGeom prst="roundRect">
            <a:avLst>
              <a:gd name="adj" fmla="val 16667"/>
            </a:avLst>
          </a:prstGeom>
          <a:noFill/>
          <a:ln w="38100">
            <a:solidFill>
              <a:srgbClr val="092A38"/>
            </a:solidFill>
          </a:ln>
        </p:spPr>
        <p:style>
          <a:lnRef idx="2">
            <a:schemeClr val="accent1">
              <a:shade val="15000"/>
            </a:schemeClr>
          </a:lnRef>
          <a:fillRef idx="1">
            <a:schemeClr val="accent1"/>
          </a:fillRef>
          <a:effectRef idx="0">
            <a:schemeClr val="accent1"/>
          </a:effectRef>
          <a:fontRef idx="minor"/>
        </p:style>
        <p:txBody>
          <a:bodyPr/>
          <a:lstStyle/>
          <a:p>
            <a:endParaRPr lang="en-US"/>
          </a:p>
        </p:txBody>
      </p:sp>
    </p:spTree>
    <p:extLst>
      <p:ext uri="{BB962C8B-B14F-4D97-AF65-F5344CB8AC3E}">
        <p14:creationId xmlns:p14="http://schemas.microsoft.com/office/powerpoint/2010/main" val="1642262702"/>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870</TotalTime>
  <Words>958</Words>
  <Application>Microsoft Macintosh PowerPoint</Application>
  <PresentationFormat>Widescreen</PresentationFormat>
  <Paragraphs>67</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Aptos</vt:lpstr>
      <vt:lpstr>Aptos Display</vt:lpstr>
      <vt:lpstr>Arial</vt:lpstr>
      <vt:lpstr>Arial </vt:lpstr>
      <vt:lpstr>Calibri</vt:lpstr>
      <vt:lpstr>Calibri Light</vt:lpstr>
      <vt:lpstr>Courier New</vt:lpstr>
      <vt:lpstr>Times New Roman</vt:lpstr>
      <vt:lpstr>1_Office Theme</vt:lpstr>
      <vt:lpstr>CAPIF_Ph4 Discussion paper on discovered service API operations</vt:lpstr>
      <vt:lpstr>Key Issue Motivation</vt:lpstr>
      <vt:lpstr>CAPIF_Publish_Service_API</vt:lpstr>
      <vt:lpstr>CAPIF_Discover_Service_API</vt:lpstr>
      <vt:lpstr>CAPIF_Discover_Service_API</vt:lpstr>
      <vt:lpstr>PowerPoint Presentation</vt:lpstr>
      <vt:lpstr>PowerPoint Presentation</vt:lpstr>
      <vt:lpstr>Discovered Service API operations</vt:lpstr>
      <vt:lpstr>Solution for current implementations - Option 1: Take advantage of the Vendor extensibility feature</vt:lpstr>
      <vt:lpstr>Recap on the extensibility feature in CAPIF </vt:lpstr>
      <vt:lpstr>PowerPoint Presentation</vt:lpstr>
      <vt:lpstr>Implementation Paradigm (for the NEF Traffic Influence API)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Stauros Charismiadis</dc:creator>
  <dc:description/>
  <cp:lastModifiedBy>WF</cp:lastModifiedBy>
  <cp:revision>25</cp:revision>
  <dcterms:created xsi:type="dcterms:W3CDTF">2024-11-01T07:44:20Z</dcterms:created>
  <dcterms:modified xsi:type="dcterms:W3CDTF">2025-08-15T13:00:18Z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i4>7</vt:i4>
  </property>
</Properties>
</file>