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4"/>
  </p:notesMasterIdLst>
  <p:handoutMasterIdLst>
    <p:handoutMasterId r:id="rId15"/>
  </p:handoutMasterIdLst>
  <p:sldIdLst>
    <p:sldId id="341" r:id="rId5"/>
    <p:sldId id="381" r:id="rId6"/>
    <p:sldId id="383" r:id="rId7"/>
    <p:sldId id="387" r:id="rId8"/>
    <p:sldId id="388" r:id="rId9"/>
    <p:sldId id="382" r:id="rId10"/>
    <p:sldId id="389" r:id="rId11"/>
    <p:sldId id="385" r:id="rId12"/>
    <p:sldId id="386" r:id="rId1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5E0B4"/>
    <a:srgbClr val="FF6600"/>
    <a:srgbClr val="8A0000"/>
    <a:srgbClr val="0000FF"/>
    <a:srgbClr val="FFFFFF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98" autoAdjust="0"/>
    <p:restoredTop sz="94679" autoAdjust="0"/>
  </p:normalViewPr>
  <p:slideViewPr>
    <p:cSldViewPr snapToGrid="0">
      <p:cViewPr varScale="1">
        <p:scale>
          <a:sx n="153" d="100"/>
          <a:sy n="153" d="100"/>
        </p:scale>
        <p:origin x="762" y="15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192589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596146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66329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8" y="73025"/>
            <a:ext cx="9728689" cy="7232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GB" altLang="zh-CN" sz="1800" b="1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3GPP TSG-SA WG6 Meeting #68	</a:t>
            </a:r>
            <a:endParaRPr lang="zh-CN" altLang="zh-CN" sz="1800" dirty="0">
              <a:effectLst/>
              <a:latin typeface="Arial" panose="020B060402020202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altLang="zh-CN" sz="1800" b="1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Gothenburg, Sweden 25</a:t>
            </a:r>
            <a:r>
              <a:rPr lang="en-GB" altLang="zh-CN" sz="1800" b="1" baseline="300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GB" altLang="zh-CN" sz="1800" b="1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 – 29</a:t>
            </a:r>
            <a:r>
              <a:rPr lang="en-GB" altLang="zh-CN" sz="1800" b="1" baseline="300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lang="en-GB" altLang="zh-CN" sz="1800" b="1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 August 2025	</a:t>
            </a:r>
            <a:endParaRPr lang="en-US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2073C3-1DE1-3A37-F3D7-5BDDEF1B2323}"/>
              </a:ext>
            </a:extLst>
          </p:cNvPr>
          <p:cNvSpPr txBox="1">
            <a:spLocks/>
          </p:cNvSpPr>
          <p:nvPr/>
        </p:nvSpPr>
        <p:spPr bwMode="auto">
          <a:xfrm>
            <a:off x="1267253" y="1739588"/>
            <a:ext cx="8949861" cy="2354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FontTx/>
              <a:buNone/>
            </a:pPr>
            <a:br>
              <a:rPr lang="en-GB" altLang="en-US" dirty="0"/>
            </a:br>
            <a:r>
              <a:rPr lang="en-GB" altLang="en-US" sz="5400" b="1" dirty="0">
                <a:latin typeface="+mj-lt"/>
              </a:rPr>
              <a:t>SA6 Rel-20 6G-study </a:t>
            </a:r>
            <a:r>
              <a:rPr lang="en-GB" altLang="en-US" sz="4800" b="1" dirty="0">
                <a:latin typeface="+mj-lt"/>
              </a:rPr>
              <a:t>(Huawei proposal)</a:t>
            </a:r>
          </a:p>
          <a:p>
            <a:pPr marL="0" indent="0" algn="ctr" eaLnBrk="1" hangingPunct="1">
              <a:buFontTx/>
              <a:buNone/>
            </a:pPr>
            <a:endParaRPr lang="en-GB" altLang="en-US" dirty="0"/>
          </a:p>
          <a:p>
            <a:pPr marL="0" indent="0" algn="ctr" eaLnBrk="1" hangingPunct="1">
              <a:buFontTx/>
              <a:buNone/>
            </a:pPr>
            <a:r>
              <a:rPr lang="en-GB" altLang="en-US" b="1" dirty="0">
                <a:latin typeface="+mj-lt"/>
              </a:rPr>
              <a:t>Contact Person: Yanmei Yang</a:t>
            </a:r>
          </a:p>
          <a:p>
            <a:pPr marL="0" indent="0" algn="ctr" eaLnBrk="1" hangingPunct="1">
              <a:buFontTx/>
              <a:buNone/>
            </a:pPr>
            <a:r>
              <a:rPr lang="en-GB" altLang="en-US" b="1" dirty="0">
                <a:latin typeface="+mj-lt"/>
              </a:rPr>
              <a:t>Yangyanmei@huawei.com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51A1276-568B-42DC-BF8B-A96FE543A80C}"/>
              </a:ext>
            </a:extLst>
          </p:cNvPr>
          <p:cNvSpPr txBox="1"/>
          <p:nvPr/>
        </p:nvSpPr>
        <p:spPr>
          <a:xfrm>
            <a:off x="9809446" y="81512"/>
            <a:ext cx="16967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zh-CN" b="1" dirty="0">
                <a:ea typeface="等线" panose="02010600030101010101" pitchFamily="2" charset="-122"/>
              </a:rPr>
              <a:t>S6-253107</a:t>
            </a:r>
            <a:endParaRPr lang="zh-CN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3600" dirty="0"/>
              <a:t>Huawei view on overall SA6  responsibility </a:t>
            </a:r>
            <a:endParaRPr lang="en-GB" altLang="en-US" sz="36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2210" y="1722881"/>
            <a:ext cx="11510349" cy="4640068"/>
          </a:xfrm>
        </p:spPr>
        <p:txBody>
          <a:bodyPr/>
          <a:lstStyle/>
          <a:p>
            <a:r>
              <a:rPr lang="en-IN" sz="2400" dirty="0"/>
              <a:t>Technical aspects</a:t>
            </a:r>
            <a:r>
              <a:rPr lang="en-IN" sz="2000" dirty="0"/>
              <a:t>(exposure framework, application enabler layer, application layer)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4222EFF-6686-409C-A4D0-80963D59BC25}"/>
              </a:ext>
            </a:extLst>
          </p:cNvPr>
          <p:cNvSpPr/>
          <p:nvPr/>
        </p:nvSpPr>
        <p:spPr>
          <a:xfrm>
            <a:off x="8180967" y="4933709"/>
            <a:ext cx="914043" cy="6034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9C1756D-235C-4722-A8F5-A35A5AA6AC87}"/>
              </a:ext>
            </a:extLst>
          </p:cNvPr>
          <p:cNvSpPr txBox="1"/>
          <p:nvPr/>
        </p:nvSpPr>
        <p:spPr>
          <a:xfrm>
            <a:off x="312210" y="5253035"/>
            <a:ext cx="1166267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742691" lvl="2" indent="-285636">
              <a:buFontTx/>
              <a:buChar char="-"/>
            </a:pPr>
            <a:r>
              <a:rPr lang="en-US" altLang="zh-CN" sz="1400" i="1" dirty="0"/>
              <a:t>Exposure requirements analysis based on the understanding of application layer technologies is an essential prerequisite for 3GPP produce easy-to-use services to</a:t>
            </a:r>
            <a:r>
              <a:rPr lang="en-IN" altLang="zh-CN" sz="1400" i="1" dirty="0"/>
              <a:t> customers</a:t>
            </a:r>
            <a:r>
              <a:rPr lang="en-US" altLang="zh-CN" sz="1400" i="1" dirty="0"/>
              <a:t>.[Before </a:t>
            </a:r>
            <a:r>
              <a:rPr lang="en-IN" altLang="zh-CN" sz="1400" i="1" dirty="0"/>
              <a:t>technical aspects for </a:t>
            </a:r>
            <a:r>
              <a:rPr lang="en-US" altLang="zh-CN" sz="1400" i="1" dirty="0"/>
              <a:t>services and API design]</a:t>
            </a:r>
          </a:p>
          <a:p>
            <a:pPr marL="742691" lvl="2" indent="-285636">
              <a:buFontTx/>
              <a:buChar char="-"/>
            </a:pPr>
            <a:r>
              <a:rPr lang="en-US" altLang="zh-CN" sz="1400" i="1" dirty="0"/>
              <a:t>Guidance on the usage of services and API(s) is an important job for </a:t>
            </a:r>
            <a:r>
              <a:rPr lang="en-IN" altLang="zh-CN" sz="1400" i="1" dirty="0"/>
              <a:t>Customer know how to use 3GPP services</a:t>
            </a:r>
            <a:r>
              <a:rPr lang="zh-CN" altLang="en-US" sz="1400" i="1" dirty="0"/>
              <a:t> </a:t>
            </a:r>
            <a:r>
              <a:rPr lang="en-US" altLang="zh-CN" sz="1400" i="1" dirty="0"/>
              <a:t>and APIs in their system.</a:t>
            </a:r>
            <a:endParaRPr lang="zh-CN" altLang="en-US" sz="1400" i="1" dirty="0"/>
          </a:p>
        </p:txBody>
      </p:sp>
      <p:sp>
        <p:nvSpPr>
          <p:cNvPr id="7174" name="矩形 7173">
            <a:extLst>
              <a:ext uri="{FF2B5EF4-FFF2-40B4-BE49-F238E27FC236}">
                <a16:creationId xmlns:a16="http://schemas.microsoft.com/office/drawing/2014/main" id="{04049FD0-5BD1-4CF9-963D-5DB38375F10E}"/>
              </a:ext>
            </a:extLst>
          </p:cNvPr>
          <p:cNvSpPr/>
          <p:nvPr/>
        </p:nvSpPr>
        <p:spPr>
          <a:xfrm>
            <a:off x="11048236" y="1779592"/>
            <a:ext cx="635111" cy="11954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kumimoji="1" lang="zh-CN" altLang="en-US" sz="120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175" name="文本框 7174">
            <a:extLst>
              <a:ext uri="{FF2B5EF4-FFF2-40B4-BE49-F238E27FC236}">
                <a16:creationId xmlns:a16="http://schemas.microsoft.com/office/drawing/2014/main" id="{3AF858FF-37D4-4774-A6ED-A5C7B91A2DB6}"/>
              </a:ext>
            </a:extLst>
          </p:cNvPr>
          <p:cNvSpPr txBox="1"/>
          <p:nvPr/>
        </p:nvSpPr>
        <p:spPr>
          <a:xfrm>
            <a:off x="9889240" y="1721188"/>
            <a:ext cx="9530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SA6 defining</a:t>
            </a:r>
            <a:endParaRPr lang="zh-CN" altLang="en-US" sz="1050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950AD3E-B404-4843-A4DE-CA527B5C4CE8}"/>
              </a:ext>
            </a:extLst>
          </p:cNvPr>
          <p:cNvSpPr/>
          <p:nvPr/>
        </p:nvSpPr>
        <p:spPr>
          <a:xfrm>
            <a:off x="6285543" y="3659246"/>
            <a:ext cx="825846" cy="4530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AA6774B2-5B9F-40C7-ACC2-9A50572B64D4}"/>
              </a:ext>
            </a:extLst>
          </p:cNvPr>
          <p:cNvGrpSpPr/>
          <p:nvPr/>
        </p:nvGrpSpPr>
        <p:grpSpPr>
          <a:xfrm>
            <a:off x="750296" y="2219720"/>
            <a:ext cx="10465114" cy="2302134"/>
            <a:chOff x="553452" y="1290994"/>
            <a:chExt cx="10469202" cy="3138436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CC90A460-B21E-46DE-8A8A-C1870E0A504F}"/>
                </a:ext>
              </a:extLst>
            </p:cNvPr>
            <p:cNvSpPr/>
            <p:nvPr/>
          </p:nvSpPr>
          <p:spPr>
            <a:xfrm>
              <a:off x="9297456" y="2965823"/>
              <a:ext cx="1346859" cy="78712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600" dirty="0"/>
                <a:t>OAM system</a:t>
              </a:r>
              <a:endParaRPr lang="zh-CN" altLang="en-US" sz="1600" dirty="0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4A747B43-1121-4008-AE03-B1D2BDAE2DFC}"/>
                </a:ext>
              </a:extLst>
            </p:cNvPr>
            <p:cNvSpPr/>
            <p:nvPr/>
          </p:nvSpPr>
          <p:spPr>
            <a:xfrm>
              <a:off x="6023803" y="2100711"/>
              <a:ext cx="4620511" cy="728780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kumimoji="1" lang="zh-CN" altLang="en-US" sz="120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    </a:t>
              </a:r>
            </a:p>
          </p:txBody>
        </p:sp>
        <p:sp>
          <p:nvSpPr>
            <p:cNvPr id="15" name="梯形 14">
              <a:extLst>
                <a:ext uri="{FF2B5EF4-FFF2-40B4-BE49-F238E27FC236}">
                  <a16:creationId xmlns:a16="http://schemas.microsoft.com/office/drawing/2014/main" id="{2AA72379-0936-42DF-8208-9DA15998C179}"/>
                </a:ext>
              </a:extLst>
            </p:cNvPr>
            <p:cNvSpPr/>
            <p:nvPr/>
          </p:nvSpPr>
          <p:spPr>
            <a:xfrm rot="10800000">
              <a:off x="6691801" y="2171192"/>
              <a:ext cx="2112681" cy="1338070"/>
            </a:xfrm>
            <a:prstGeom prst="trapezoi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 dirty="0">
                <a:solidFill>
                  <a:schemeClr val="bg2"/>
                </a:solidFill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958B3216-50C0-47B6-BBC6-F7B297388493}"/>
                </a:ext>
              </a:extLst>
            </p:cNvPr>
            <p:cNvSpPr/>
            <p:nvPr/>
          </p:nvSpPr>
          <p:spPr>
            <a:xfrm>
              <a:off x="1805116" y="1319458"/>
              <a:ext cx="1537838" cy="254536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 dirty="0">
                <a:solidFill>
                  <a:schemeClr val="accent5"/>
                </a:solidFill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D55BDC96-5795-42C5-806E-2D31C8275B7A}"/>
                </a:ext>
              </a:extLst>
            </p:cNvPr>
            <p:cNvCxnSpPr>
              <a:cxnSpLocks/>
            </p:cNvCxnSpPr>
            <p:nvPr/>
          </p:nvCxnSpPr>
          <p:spPr>
            <a:xfrm>
              <a:off x="553452" y="2916394"/>
              <a:ext cx="8839201" cy="5542"/>
            </a:xfrm>
            <a:prstGeom prst="line">
              <a:avLst/>
            </a:prstGeom>
            <a:ln>
              <a:solidFill>
                <a:schemeClr val="bg2"/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43151647-92BD-4D8C-A89D-63CE1408D7F2}"/>
                </a:ext>
              </a:extLst>
            </p:cNvPr>
            <p:cNvSpPr/>
            <p:nvPr/>
          </p:nvSpPr>
          <p:spPr>
            <a:xfrm>
              <a:off x="1026695" y="2871537"/>
              <a:ext cx="7876673" cy="11149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solidFill>
                  <a:schemeClr val="accent6"/>
                </a:solidFill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1C412D7-BBB4-46B9-ABC7-406301C87555}"/>
                </a:ext>
              </a:extLst>
            </p:cNvPr>
            <p:cNvSpPr txBox="1"/>
            <p:nvPr/>
          </p:nvSpPr>
          <p:spPr>
            <a:xfrm>
              <a:off x="846301" y="3128017"/>
              <a:ext cx="987733" cy="23077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100" dirty="0"/>
                <a:t>Network layer</a:t>
              </a:r>
              <a:endParaRPr lang="zh-CN" altLang="en-US" sz="1100" dirty="0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F8A3152-6C93-4D3B-85CD-80F3A1C2D866}"/>
                </a:ext>
              </a:extLst>
            </p:cNvPr>
            <p:cNvSpPr txBox="1"/>
            <p:nvPr/>
          </p:nvSpPr>
          <p:spPr>
            <a:xfrm>
              <a:off x="683042" y="2084732"/>
              <a:ext cx="1151220" cy="23077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100" dirty="0"/>
                <a:t>Application layer</a:t>
              </a:r>
              <a:endParaRPr lang="zh-CN" altLang="en-US" sz="1100" dirty="0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AF52ADC9-30EF-462E-B826-F4270027F0F3}"/>
                </a:ext>
              </a:extLst>
            </p:cNvPr>
            <p:cNvSpPr/>
            <p:nvPr/>
          </p:nvSpPr>
          <p:spPr>
            <a:xfrm>
              <a:off x="2935705" y="1748589"/>
              <a:ext cx="697832" cy="259294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E0D6CA9-B8AA-4940-BD5D-4B645DC14109}"/>
                </a:ext>
              </a:extLst>
            </p:cNvPr>
            <p:cNvSpPr txBox="1"/>
            <p:nvPr/>
          </p:nvSpPr>
          <p:spPr>
            <a:xfrm>
              <a:off x="2286444" y="3196824"/>
              <a:ext cx="887349" cy="23077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kumimoji="1" lang="en-US" altLang="zh-CN" sz="110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UE Modem </a:t>
              </a:r>
              <a:endParaRPr kumimoji="1" lang="zh-CN" altLang="en-US" sz="11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916D98C6-061D-4415-B69E-C3EB03822ADB}"/>
                </a:ext>
              </a:extLst>
            </p:cNvPr>
            <p:cNvSpPr/>
            <p:nvPr/>
          </p:nvSpPr>
          <p:spPr>
            <a:xfrm>
              <a:off x="1894857" y="3020433"/>
              <a:ext cx="1572127" cy="67670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ln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B4F94399-FF29-4545-BAAF-148EF87BD384}"/>
                </a:ext>
              </a:extLst>
            </p:cNvPr>
            <p:cNvSpPr/>
            <p:nvPr/>
          </p:nvSpPr>
          <p:spPr>
            <a:xfrm>
              <a:off x="1925990" y="3090754"/>
              <a:ext cx="1308178" cy="46979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5F539C5B-1F35-4E22-A48F-628B76423BA0}"/>
                </a:ext>
              </a:extLst>
            </p:cNvPr>
            <p:cNvSpPr/>
            <p:nvPr/>
          </p:nvSpPr>
          <p:spPr>
            <a:xfrm>
              <a:off x="1894857" y="1419222"/>
              <a:ext cx="1355289" cy="41526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 dirty="0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3C1EB63-3DCD-4009-ADE0-FBCB29267F39}"/>
                </a:ext>
              </a:extLst>
            </p:cNvPr>
            <p:cNvSpPr txBox="1"/>
            <p:nvPr/>
          </p:nvSpPr>
          <p:spPr>
            <a:xfrm>
              <a:off x="1960654" y="1417718"/>
              <a:ext cx="1318351" cy="23077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kumimoji="1" lang="en-US" altLang="zh-CN" sz="110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Application  clients</a:t>
              </a:r>
              <a:endParaRPr kumimoji="1" lang="zh-CN" altLang="en-US" sz="11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84848275-B23F-47B3-AA21-7193F8418A9D}"/>
                </a:ext>
              </a:extLst>
            </p:cNvPr>
            <p:cNvSpPr/>
            <p:nvPr/>
          </p:nvSpPr>
          <p:spPr>
            <a:xfrm>
              <a:off x="6633411" y="1781789"/>
              <a:ext cx="2269957" cy="9067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F876ADB3-6979-4DF6-8D4E-623B6BF89F37}"/>
                </a:ext>
              </a:extLst>
            </p:cNvPr>
            <p:cNvSpPr/>
            <p:nvPr/>
          </p:nvSpPr>
          <p:spPr>
            <a:xfrm>
              <a:off x="6047867" y="2977293"/>
              <a:ext cx="3064048" cy="77565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950DE76-1499-4474-B7BB-8ABA70092926}"/>
                </a:ext>
              </a:extLst>
            </p:cNvPr>
            <p:cNvSpPr txBox="1"/>
            <p:nvPr/>
          </p:nvSpPr>
          <p:spPr>
            <a:xfrm>
              <a:off x="6972400" y="3540625"/>
              <a:ext cx="2147546" cy="1552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kumimoji="1" lang="en-US" altLang="zh-CN" sz="100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Network layer(IP and IP below)</a:t>
              </a:r>
              <a:endParaRPr kumimoji="1" lang="zh-CN" altLang="en-US" sz="10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7DF3C8B0-0464-44A1-9AA0-C7455022171A}"/>
                </a:ext>
              </a:extLst>
            </p:cNvPr>
            <p:cNvGrpSpPr/>
            <p:nvPr/>
          </p:nvGrpSpPr>
          <p:grpSpPr>
            <a:xfrm>
              <a:off x="6129730" y="3115443"/>
              <a:ext cx="721954" cy="511343"/>
              <a:chOff x="7390227" y="2324815"/>
              <a:chExt cx="884497" cy="648131"/>
            </a:xfrm>
          </p:grpSpPr>
          <p:grpSp>
            <p:nvGrpSpPr>
              <p:cNvPr id="66" name="组合 27007">
                <a:extLst>
                  <a:ext uri="{FF2B5EF4-FFF2-40B4-BE49-F238E27FC236}">
                    <a16:creationId xmlns:a16="http://schemas.microsoft.com/office/drawing/2014/main" id="{51FB38AE-B5AE-4116-8F59-3F37933BF7B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557246" y="2324815"/>
                <a:ext cx="352763" cy="415015"/>
                <a:chOff x="911225" y="1712913"/>
                <a:chExt cx="296863" cy="349250"/>
              </a:xfrm>
              <a:solidFill>
                <a:schemeClr val="tx1"/>
              </a:solidFill>
            </p:grpSpPr>
            <p:sp>
              <p:nvSpPr>
                <p:cNvPr id="68" name="Freeform 151">
                  <a:extLst>
                    <a:ext uri="{FF2B5EF4-FFF2-40B4-BE49-F238E27FC236}">
                      <a16:creationId xmlns:a16="http://schemas.microsoft.com/office/drawing/2014/main" id="{B5EC1E5D-AC81-4F5A-8E1F-30FB4F9CDF9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911225" y="1949450"/>
                  <a:ext cx="173038" cy="74613"/>
                </a:xfrm>
                <a:custGeom>
                  <a:avLst/>
                  <a:gdLst>
                    <a:gd name="T0" fmla="*/ 2147483646 w 366"/>
                    <a:gd name="T1" fmla="*/ 2147483646 h 157"/>
                    <a:gd name="T2" fmla="*/ 2147483646 w 366"/>
                    <a:gd name="T3" fmla="*/ 2147483646 h 157"/>
                    <a:gd name="T4" fmla="*/ 2147483646 w 366"/>
                    <a:gd name="T5" fmla="*/ 2147483646 h 157"/>
                    <a:gd name="T6" fmla="*/ 2147483646 w 366"/>
                    <a:gd name="T7" fmla="*/ 2147483646 h 157"/>
                    <a:gd name="T8" fmla="*/ 2147483646 w 366"/>
                    <a:gd name="T9" fmla="*/ 2147483646 h 157"/>
                    <a:gd name="T10" fmla="*/ 2147483646 w 366"/>
                    <a:gd name="T11" fmla="*/ 2147483646 h 157"/>
                    <a:gd name="T12" fmla="*/ 2147483646 w 366"/>
                    <a:gd name="T13" fmla="*/ 2147483646 h 157"/>
                    <a:gd name="T14" fmla="*/ 2147483646 w 366"/>
                    <a:gd name="T15" fmla="*/ 2147483646 h 157"/>
                    <a:gd name="T16" fmla="*/ 2147483646 w 366"/>
                    <a:gd name="T17" fmla="*/ 2147483646 h 157"/>
                    <a:gd name="T18" fmla="*/ 2147483646 w 366"/>
                    <a:gd name="T19" fmla="*/ 2147483646 h 157"/>
                    <a:gd name="T20" fmla="*/ 2147483646 w 366"/>
                    <a:gd name="T21" fmla="*/ 2147483646 h 157"/>
                    <a:gd name="T22" fmla="*/ 0 w 366"/>
                    <a:gd name="T23" fmla="*/ 2147483646 h 157"/>
                    <a:gd name="T24" fmla="*/ 2147483646 w 366"/>
                    <a:gd name="T25" fmla="*/ 0 h 157"/>
                    <a:gd name="T26" fmla="*/ 2147483646 w 366"/>
                    <a:gd name="T27" fmla="*/ 0 h 157"/>
                    <a:gd name="T28" fmla="*/ 2147483646 w 366"/>
                    <a:gd name="T29" fmla="*/ 2147483646 h 157"/>
                    <a:gd name="T30" fmla="*/ 2147483646 w 366"/>
                    <a:gd name="T31" fmla="*/ 2147483646 h 157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366" h="157">
                      <a:moveTo>
                        <a:pt x="91" y="125"/>
                      </a:moveTo>
                      <a:lnTo>
                        <a:pt x="91" y="125"/>
                      </a:lnTo>
                      <a:lnTo>
                        <a:pt x="253" y="125"/>
                      </a:lnTo>
                      <a:lnTo>
                        <a:pt x="315" y="78"/>
                      </a:lnTo>
                      <a:lnTo>
                        <a:pt x="260" y="32"/>
                      </a:lnTo>
                      <a:lnTo>
                        <a:pt x="128" y="31"/>
                      </a:lnTo>
                      <a:lnTo>
                        <a:pt x="50" y="81"/>
                      </a:lnTo>
                      <a:lnTo>
                        <a:pt x="91" y="125"/>
                      </a:lnTo>
                      <a:close/>
                      <a:moveTo>
                        <a:pt x="263" y="157"/>
                      </a:moveTo>
                      <a:lnTo>
                        <a:pt x="263" y="157"/>
                      </a:lnTo>
                      <a:lnTo>
                        <a:pt x="78" y="156"/>
                      </a:lnTo>
                      <a:lnTo>
                        <a:pt x="0" y="75"/>
                      </a:lnTo>
                      <a:lnTo>
                        <a:pt x="119" y="0"/>
                      </a:lnTo>
                      <a:lnTo>
                        <a:pt x="272" y="0"/>
                      </a:lnTo>
                      <a:lnTo>
                        <a:pt x="366" y="79"/>
                      </a:lnTo>
                      <a:lnTo>
                        <a:pt x="263" y="15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539302"/>
                  <a:endParaRPr kumimoji="1" lang="en-US" sz="2000" dirty="0">
                    <a:solidFill>
                      <a:prstClr val="black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9" name="Freeform 152">
                  <a:extLst>
                    <a:ext uri="{FF2B5EF4-FFF2-40B4-BE49-F238E27FC236}">
                      <a16:creationId xmlns:a16="http://schemas.microsoft.com/office/drawing/2014/main" id="{CE1E52E2-D751-4E29-B1F3-BFD68D23BBF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25525" y="1919288"/>
                  <a:ext cx="155575" cy="74613"/>
                </a:xfrm>
                <a:custGeom>
                  <a:avLst/>
                  <a:gdLst>
                    <a:gd name="T0" fmla="*/ 2147483646 w 332"/>
                    <a:gd name="T1" fmla="*/ 2147483646 h 158"/>
                    <a:gd name="T2" fmla="*/ 2147483646 w 332"/>
                    <a:gd name="T3" fmla="*/ 2147483646 h 158"/>
                    <a:gd name="T4" fmla="*/ 2147483646 w 332"/>
                    <a:gd name="T5" fmla="*/ 2147483646 h 158"/>
                    <a:gd name="T6" fmla="*/ 2147483646 w 332"/>
                    <a:gd name="T7" fmla="*/ 2147483646 h 158"/>
                    <a:gd name="T8" fmla="*/ 2147483646 w 332"/>
                    <a:gd name="T9" fmla="*/ 2147483646 h 158"/>
                    <a:gd name="T10" fmla="*/ 2147483646 w 332"/>
                    <a:gd name="T11" fmla="*/ 2147483646 h 158"/>
                    <a:gd name="T12" fmla="*/ 2147483646 w 332"/>
                    <a:gd name="T13" fmla="*/ 2147483646 h 158"/>
                    <a:gd name="T14" fmla="*/ 2147483646 w 332"/>
                    <a:gd name="T15" fmla="*/ 2147483646 h 158"/>
                    <a:gd name="T16" fmla="*/ 2147483646 w 332"/>
                    <a:gd name="T17" fmla="*/ 2147483646 h 158"/>
                    <a:gd name="T18" fmla="*/ 2147483646 w 332"/>
                    <a:gd name="T19" fmla="*/ 2147483646 h 158"/>
                    <a:gd name="T20" fmla="*/ 2147483646 w 332"/>
                    <a:gd name="T21" fmla="*/ 2147483646 h 158"/>
                    <a:gd name="T22" fmla="*/ 0 w 332"/>
                    <a:gd name="T23" fmla="*/ 2147483646 h 158"/>
                    <a:gd name="T24" fmla="*/ 2147483646 w 332"/>
                    <a:gd name="T25" fmla="*/ 0 h 158"/>
                    <a:gd name="T26" fmla="*/ 2147483646 w 332"/>
                    <a:gd name="T27" fmla="*/ 0 h 158"/>
                    <a:gd name="T28" fmla="*/ 2147483646 w 332"/>
                    <a:gd name="T29" fmla="*/ 2147483646 h 158"/>
                    <a:gd name="T30" fmla="*/ 2147483646 w 332"/>
                    <a:gd name="T31" fmla="*/ 2147483646 h 158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332" h="158">
                      <a:moveTo>
                        <a:pt x="105" y="126"/>
                      </a:moveTo>
                      <a:lnTo>
                        <a:pt x="105" y="126"/>
                      </a:lnTo>
                      <a:lnTo>
                        <a:pt x="249" y="126"/>
                      </a:lnTo>
                      <a:lnTo>
                        <a:pt x="286" y="82"/>
                      </a:lnTo>
                      <a:lnTo>
                        <a:pt x="213" y="32"/>
                      </a:lnTo>
                      <a:lnTo>
                        <a:pt x="97" y="32"/>
                      </a:lnTo>
                      <a:lnTo>
                        <a:pt x="48" y="78"/>
                      </a:lnTo>
                      <a:lnTo>
                        <a:pt x="105" y="126"/>
                      </a:lnTo>
                      <a:close/>
                      <a:moveTo>
                        <a:pt x="264" y="158"/>
                      </a:moveTo>
                      <a:lnTo>
                        <a:pt x="264" y="158"/>
                      </a:lnTo>
                      <a:lnTo>
                        <a:pt x="93" y="157"/>
                      </a:lnTo>
                      <a:lnTo>
                        <a:pt x="0" y="79"/>
                      </a:lnTo>
                      <a:lnTo>
                        <a:pt x="85" y="0"/>
                      </a:lnTo>
                      <a:lnTo>
                        <a:pt x="223" y="0"/>
                      </a:lnTo>
                      <a:lnTo>
                        <a:pt x="332" y="76"/>
                      </a:lnTo>
                      <a:lnTo>
                        <a:pt x="264" y="1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539302"/>
                  <a:endParaRPr kumimoji="1" lang="en-US" sz="2000" dirty="0">
                    <a:solidFill>
                      <a:prstClr val="black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0" name="Freeform 153">
                  <a:extLst>
                    <a:ext uri="{FF2B5EF4-FFF2-40B4-BE49-F238E27FC236}">
                      <a16:creationId xmlns:a16="http://schemas.microsoft.com/office/drawing/2014/main" id="{31DE0374-FD44-432E-91E7-5BE68E1C2D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20763" y="1979613"/>
                  <a:ext cx="187325" cy="73025"/>
                </a:xfrm>
                <a:custGeom>
                  <a:avLst/>
                  <a:gdLst>
                    <a:gd name="T0" fmla="*/ 2147483646 w 400"/>
                    <a:gd name="T1" fmla="*/ 2147483646 h 158"/>
                    <a:gd name="T2" fmla="*/ 2147483646 w 400"/>
                    <a:gd name="T3" fmla="*/ 2147483646 h 158"/>
                    <a:gd name="T4" fmla="*/ 2147483646 w 400"/>
                    <a:gd name="T5" fmla="*/ 2147483646 h 158"/>
                    <a:gd name="T6" fmla="*/ 2147483646 w 400"/>
                    <a:gd name="T7" fmla="*/ 2147483646 h 158"/>
                    <a:gd name="T8" fmla="*/ 2147483646 w 400"/>
                    <a:gd name="T9" fmla="*/ 2147483646 h 158"/>
                    <a:gd name="T10" fmla="*/ 2147483646 w 400"/>
                    <a:gd name="T11" fmla="*/ 2147483646 h 158"/>
                    <a:gd name="T12" fmla="*/ 2147483646 w 400"/>
                    <a:gd name="T13" fmla="*/ 2147483646 h 158"/>
                    <a:gd name="T14" fmla="*/ 2147483646 w 400"/>
                    <a:gd name="T15" fmla="*/ 2147483646 h 158"/>
                    <a:gd name="T16" fmla="*/ 2147483646 w 400"/>
                    <a:gd name="T17" fmla="*/ 2147483646 h 158"/>
                    <a:gd name="T18" fmla="*/ 2147483646 w 400"/>
                    <a:gd name="T19" fmla="*/ 2147483646 h 158"/>
                    <a:gd name="T20" fmla="*/ 2147483646 w 400"/>
                    <a:gd name="T21" fmla="*/ 2147483646 h 158"/>
                    <a:gd name="T22" fmla="*/ 2147483646 w 400"/>
                    <a:gd name="T23" fmla="*/ 2147483646 h 158"/>
                    <a:gd name="T24" fmla="*/ 2147483646 w 400"/>
                    <a:gd name="T25" fmla="*/ 2147483646 h 158"/>
                    <a:gd name="T26" fmla="*/ 2147483646 w 400"/>
                    <a:gd name="T27" fmla="*/ 2147483646 h 158"/>
                    <a:gd name="T28" fmla="*/ 2147483646 w 400"/>
                    <a:gd name="T29" fmla="*/ 2147483646 h 158"/>
                    <a:gd name="T30" fmla="*/ 2147483646 w 400"/>
                    <a:gd name="T31" fmla="*/ 2147483646 h 158"/>
                    <a:gd name="T32" fmla="*/ 0 w 400"/>
                    <a:gd name="T33" fmla="*/ 2147483646 h 158"/>
                    <a:gd name="T34" fmla="*/ 2147483646 w 400"/>
                    <a:gd name="T35" fmla="*/ 0 h 158"/>
                    <a:gd name="T36" fmla="*/ 2147483646 w 400"/>
                    <a:gd name="T37" fmla="*/ 0 h 158"/>
                    <a:gd name="T38" fmla="*/ 2147483646 w 400"/>
                    <a:gd name="T39" fmla="*/ 2147483646 h 158"/>
                    <a:gd name="T40" fmla="*/ 2147483646 w 400"/>
                    <a:gd name="T41" fmla="*/ 2147483646 h 158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400" h="158">
                      <a:moveTo>
                        <a:pt x="313" y="158"/>
                      </a:moveTo>
                      <a:lnTo>
                        <a:pt x="313" y="158"/>
                      </a:lnTo>
                      <a:lnTo>
                        <a:pt x="262" y="158"/>
                      </a:lnTo>
                      <a:cubicBezTo>
                        <a:pt x="253" y="157"/>
                        <a:pt x="246" y="150"/>
                        <a:pt x="246" y="142"/>
                      </a:cubicBezTo>
                      <a:cubicBezTo>
                        <a:pt x="246" y="133"/>
                        <a:pt x="253" y="126"/>
                        <a:pt x="262" y="126"/>
                      </a:cubicBezTo>
                      <a:lnTo>
                        <a:pt x="301" y="126"/>
                      </a:lnTo>
                      <a:lnTo>
                        <a:pt x="348" y="82"/>
                      </a:lnTo>
                      <a:lnTo>
                        <a:pt x="264" y="32"/>
                      </a:lnTo>
                      <a:lnTo>
                        <a:pt x="115" y="31"/>
                      </a:lnTo>
                      <a:lnTo>
                        <a:pt x="54" y="78"/>
                      </a:lnTo>
                      <a:lnTo>
                        <a:pt x="123" y="125"/>
                      </a:lnTo>
                      <a:lnTo>
                        <a:pt x="160" y="126"/>
                      </a:lnTo>
                      <a:cubicBezTo>
                        <a:pt x="169" y="126"/>
                        <a:pt x="176" y="133"/>
                        <a:pt x="176" y="142"/>
                      </a:cubicBezTo>
                      <a:cubicBezTo>
                        <a:pt x="176" y="150"/>
                        <a:pt x="169" y="157"/>
                        <a:pt x="160" y="157"/>
                      </a:cubicBezTo>
                      <a:lnTo>
                        <a:pt x="113" y="157"/>
                      </a:lnTo>
                      <a:lnTo>
                        <a:pt x="0" y="79"/>
                      </a:lnTo>
                      <a:lnTo>
                        <a:pt x="105" y="0"/>
                      </a:lnTo>
                      <a:lnTo>
                        <a:pt x="272" y="0"/>
                      </a:lnTo>
                      <a:lnTo>
                        <a:pt x="400" y="76"/>
                      </a:lnTo>
                      <a:lnTo>
                        <a:pt x="313" y="1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539302"/>
                  <a:endParaRPr kumimoji="1" lang="en-US" sz="2000" dirty="0">
                    <a:solidFill>
                      <a:prstClr val="black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1" name="Freeform 154">
                  <a:extLst>
                    <a:ext uri="{FF2B5EF4-FFF2-40B4-BE49-F238E27FC236}">
                      <a16:creationId xmlns:a16="http://schemas.microsoft.com/office/drawing/2014/main" id="{A521714E-D7FE-4095-AE65-BF968B9C1C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79500" y="2030413"/>
                  <a:ext cx="31750" cy="31750"/>
                </a:xfrm>
                <a:custGeom>
                  <a:avLst/>
                  <a:gdLst>
                    <a:gd name="T0" fmla="*/ 2147483646 w 66"/>
                    <a:gd name="T1" fmla="*/ 2147483646 h 66"/>
                    <a:gd name="T2" fmla="*/ 2147483646 w 66"/>
                    <a:gd name="T3" fmla="*/ 2147483646 h 66"/>
                    <a:gd name="T4" fmla="*/ 0 w 66"/>
                    <a:gd name="T5" fmla="*/ 2147483646 h 66"/>
                    <a:gd name="T6" fmla="*/ 2147483646 w 66"/>
                    <a:gd name="T7" fmla="*/ 0 h 66"/>
                    <a:gd name="T8" fmla="*/ 2147483646 w 66"/>
                    <a:gd name="T9" fmla="*/ 2147483646 h 66"/>
                    <a:gd name="T10" fmla="*/ 2147483646 w 66"/>
                    <a:gd name="T11" fmla="*/ 2147483646 h 6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33" y="66"/>
                      </a:moveTo>
                      <a:lnTo>
                        <a:pt x="33" y="66"/>
                      </a:lnTo>
                      <a:cubicBezTo>
                        <a:pt x="15" y="66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6" y="15"/>
                        <a:pt x="66" y="33"/>
                      </a:cubicBezTo>
                      <a:cubicBezTo>
                        <a:pt x="66" y="51"/>
                        <a:pt x="51" y="66"/>
                        <a:pt x="33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539302"/>
                  <a:endParaRPr kumimoji="1" lang="en-US" sz="2000" dirty="0">
                    <a:solidFill>
                      <a:prstClr val="black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2" name="Freeform 155">
                  <a:extLst>
                    <a:ext uri="{FF2B5EF4-FFF2-40B4-BE49-F238E27FC236}">
                      <a16:creationId xmlns:a16="http://schemas.microsoft.com/office/drawing/2014/main" id="{F5069D6B-FB05-4D21-8E59-1D547731D7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28713" y="2030413"/>
                  <a:ext cx="30163" cy="31750"/>
                </a:xfrm>
                <a:custGeom>
                  <a:avLst/>
                  <a:gdLst>
                    <a:gd name="T0" fmla="*/ 2147483646 w 66"/>
                    <a:gd name="T1" fmla="*/ 2147483646 h 66"/>
                    <a:gd name="T2" fmla="*/ 2147483646 w 66"/>
                    <a:gd name="T3" fmla="*/ 2147483646 h 66"/>
                    <a:gd name="T4" fmla="*/ 0 w 66"/>
                    <a:gd name="T5" fmla="*/ 2147483646 h 66"/>
                    <a:gd name="T6" fmla="*/ 2147483646 w 66"/>
                    <a:gd name="T7" fmla="*/ 0 h 66"/>
                    <a:gd name="T8" fmla="*/ 2147483646 w 66"/>
                    <a:gd name="T9" fmla="*/ 2147483646 h 66"/>
                    <a:gd name="T10" fmla="*/ 2147483646 w 66"/>
                    <a:gd name="T11" fmla="*/ 2147483646 h 6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66" h="66">
                      <a:moveTo>
                        <a:pt x="33" y="66"/>
                      </a:moveTo>
                      <a:lnTo>
                        <a:pt x="33" y="66"/>
                      </a:lnTo>
                      <a:cubicBezTo>
                        <a:pt x="14" y="66"/>
                        <a:pt x="0" y="51"/>
                        <a:pt x="0" y="33"/>
                      </a:cubicBezTo>
                      <a:cubicBezTo>
                        <a:pt x="0" y="15"/>
                        <a:pt x="14" y="0"/>
                        <a:pt x="33" y="0"/>
                      </a:cubicBezTo>
                      <a:cubicBezTo>
                        <a:pt x="51" y="0"/>
                        <a:pt x="66" y="15"/>
                        <a:pt x="66" y="33"/>
                      </a:cubicBezTo>
                      <a:cubicBezTo>
                        <a:pt x="66" y="51"/>
                        <a:pt x="51" y="66"/>
                        <a:pt x="33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539302"/>
                  <a:endParaRPr kumimoji="1" lang="en-US" sz="2000" dirty="0">
                    <a:solidFill>
                      <a:prstClr val="black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3" name="Freeform 156">
                  <a:extLst>
                    <a:ext uri="{FF2B5EF4-FFF2-40B4-BE49-F238E27FC236}">
                      <a16:creationId xmlns:a16="http://schemas.microsoft.com/office/drawing/2014/main" id="{1367BE17-F4FB-415B-9337-3B3E71AB6E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46163" y="1822450"/>
                  <a:ext cx="106363" cy="201613"/>
                </a:xfrm>
                <a:custGeom>
                  <a:avLst/>
                  <a:gdLst>
                    <a:gd name="T0" fmla="*/ 2147483646 w 227"/>
                    <a:gd name="T1" fmla="*/ 2147483646 h 428"/>
                    <a:gd name="T2" fmla="*/ 2147483646 w 227"/>
                    <a:gd name="T3" fmla="*/ 2147483646 h 428"/>
                    <a:gd name="T4" fmla="*/ 2147483646 w 227"/>
                    <a:gd name="T5" fmla="*/ 2147483646 h 428"/>
                    <a:gd name="T6" fmla="*/ 2147483646 w 227"/>
                    <a:gd name="T7" fmla="*/ 2147483646 h 428"/>
                    <a:gd name="T8" fmla="*/ 2147483646 w 227"/>
                    <a:gd name="T9" fmla="*/ 2147483646 h 428"/>
                    <a:gd name="T10" fmla="*/ 2147483646 w 227"/>
                    <a:gd name="T11" fmla="*/ 2147483646 h 428"/>
                    <a:gd name="T12" fmla="*/ 2147483646 w 227"/>
                    <a:gd name="T13" fmla="*/ 2147483646 h 428"/>
                    <a:gd name="T14" fmla="*/ 2147483646 w 227"/>
                    <a:gd name="T15" fmla="*/ 2147483646 h 428"/>
                    <a:gd name="T16" fmla="*/ 2147483646 w 227"/>
                    <a:gd name="T17" fmla="*/ 2147483646 h 42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27" h="428">
                      <a:moveTo>
                        <a:pt x="208" y="428"/>
                      </a:moveTo>
                      <a:lnTo>
                        <a:pt x="208" y="428"/>
                      </a:lnTo>
                      <a:cubicBezTo>
                        <a:pt x="203" y="428"/>
                        <a:pt x="197" y="424"/>
                        <a:pt x="194" y="419"/>
                      </a:cubicBezTo>
                      <a:lnTo>
                        <a:pt x="4" y="25"/>
                      </a:lnTo>
                      <a:cubicBezTo>
                        <a:pt x="0" y="17"/>
                        <a:pt x="4" y="8"/>
                        <a:pt x="12" y="4"/>
                      </a:cubicBezTo>
                      <a:cubicBezTo>
                        <a:pt x="19" y="0"/>
                        <a:pt x="29" y="4"/>
                        <a:pt x="33" y="11"/>
                      </a:cubicBezTo>
                      <a:lnTo>
                        <a:pt x="223" y="405"/>
                      </a:lnTo>
                      <a:cubicBezTo>
                        <a:pt x="227" y="413"/>
                        <a:pt x="223" y="422"/>
                        <a:pt x="215" y="426"/>
                      </a:cubicBezTo>
                      <a:cubicBezTo>
                        <a:pt x="213" y="427"/>
                        <a:pt x="211" y="428"/>
                        <a:pt x="208" y="4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539302"/>
                  <a:endParaRPr kumimoji="1" lang="en-US" sz="2000" dirty="0">
                    <a:solidFill>
                      <a:prstClr val="black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4" name="Freeform 157">
                  <a:extLst>
                    <a:ext uri="{FF2B5EF4-FFF2-40B4-BE49-F238E27FC236}">
                      <a16:creationId xmlns:a16="http://schemas.microsoft.com/office/drawing/2014/main" id="{0FC01DD2-8CC6-4970-AF1B-3E813C89F2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62025" y="1822450"/>
                  <a:ext cx="101600" cy="201613"/>
                </a:xfrm>
                <a:custGeom>
                  <a:avLst/>
                  <a:gdLst>
                    <a:gd name="T0" fmla="*/ 2147483646 w 216"/>
                    <a:gd name="T1" fmla="*/ 2147483646 h 428"/>
                    <a:gd name="T2" fmla="*/ 2147483646 w 216"/>
                    <a:gd name="T3" fmla="*/ 2147483646 h 428"/>
                    <a:gd name="T4" fmla="*/ 2147483646 w 216"/>
                    <a:gd name="T5" fmla="*/ 2147483646 h 428"/>
                    <a:gd name="T6" fmla="*/ 2147483646 w 216"/>
                    <a:gd name="T7" fmla="*/ 2147483646 h 428"/>
                    <a:gd name="T8" fmla="*/ 2147483646 w 216"/>
                    <a:gd name="T9" fmla="*/ 2147483646 h 428"/>
                    <a:gd name="T10" fmla="*/ 2147483646 w 216"/>
                    <a:gd name="T11" fmla="*/ 2147483646 h 428"/>
                    <a:gd name="T12" fmla="*/ 2147483646 w 216"/>
                    <a:gd name="T13" fmla="*/ 2147483646 h 428"/>
                    <a:gd name="T14" fmla="*/ 2147483646 w 216"/>
                    <a:gd name="T15" fmla="*/ 2147483646 h 428"/>
                    <a:gd name="T16" fmla="*/ 2147483646 w 216"/>
                    <a:gd name="T17" fmla="*/ 2147483646 h 42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" h="428">
                      <a:moveTo>
                        <a:pt x="18" y="428"/>
                      </a:moveTo>
                      <a:lnTo>
                        <a:pt x="18" y="428"/>
                      </a:lnTo>
                      <a:cubicBezTo>
                        <a:pt x="16" y="428"/>
                        <a:pt x="14" y="427"/>
                        <a:pt x="12" y="426"/>
                      </a:cubicBezTo>
                      <a:cubicBezTo>
                        <a:pt x="4" y="422"/>
                        <a:pt x="0" y="413"/>
                        <a:pt x="4" y="405"/>
                      </a:cubicBezTo>
                      <a:lnTo>
                        <a:pt x="183" y="12"/>
                      </a:lnTo>
                      <a:cubicBezTo>
                        <a:pt x="187" y="4"/>
                        <a:pt x="196" y="0"/>
                        <a:pt x="204" y="4"/>
                      </a:cubicBezTo>
                      <a:cubicBezTo>
                        <a:pt x="212" y="8"/>
                        <a:pt x="216" y="17"/>
                        <a:pt x="212" y="25"/>
                      </a:cubicBezTo>
                      <a:lnTo>
                        <a:pt x="33" y="418"/>
                      </a:lnTo>
                      <a:cubicBezTo>
                        <a:pt x="30" y="424"/>
                        <a:pt x="24" y="428"/>
                        <a:pt x="18" y="4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539302"/>
                  <a:endParaRPr kumimoji="1" lang="en-US" sz="2000" dirty="0">
                    <a:solidFill>
                      <a:prstClr val="black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5" name="Freeform 158">
                  <a:extLst>
                    <a:ext uri="{FF2B5EF4-FFF2-40B4-BE49-F238E27FC236}">
                      <a16:creationId xmlns:a16="http://schemas.microsoft.com/office/drawing/2014/main" id="{B4C27A1D-62CA-474C-A0FE-7D97720185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30288" y="1757363"/>
                  <a:ext cx="49213" cy="50800"/>
                </a:xfrm>
                <a:custGeom>
                  <a:avLst/>
                  <a:gdLst>
                    <a:gd name="T0" fmla="*/ 2147483646 w 107"/>
                    <a:gd name="T1" fmla="*/ 2147483646 h 107"/>
                    <a:gd name="T2" fmla="*/ 2147483646 w 107"/>
                    <a:gd name="T3" fmla="*/ 2147483646 h 107"/>
                    <a:gd name="T4" fmla="*/ 2147483646 w 107"/>
                    <a:gd name="T5" fmla="*/ 2147483646 h 107"/>
                    <a:gd name="T6" fmla="*/ 0 w 107"/>
                    <a:gd name="T7" fmla="*/ 2147483646 h 107"/>
                    <a:gd name="T8" fmla="*/ 2147483646 w 107"/>
                    <a:gd name="T9" fmla="*/ 0 h 107"/>
                    <a:gd name="T10" fmla="*/ 2147483646 w 107"/>
                    <a:gd name="T11" fmla="*/ 2147483646 h 10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07" h="107">
                      <a:moveTo>
                        <a:pt x="107" y="53"/>
                      </a:moveTo>
                      <a:lnTo>
                        <a:pt x="107" y="53"/>
                      </a:lnTo>
                      <a:cubicBezTo>
                        <a:pt x="107" y="83"/>
                        <a:pt x="83" y="107"/>
                        <a:pt x="53" y="107"/>
                      </a:cubicBezTo>
                      <a:cubicBezTo>
                        <a:pt x="24" y="107"/>
                        <a:pt x="0" y="83"/>
                        <a:pt x="0" y="53"/>
                      </a:cubicBezTo>
                      <a:cubicBezTo>
                        <a:pt x="0" y="24"/>
                        <a:pt x="24" y="0"/>
                        <a:pt x="53" y="0"/>
                      </a:cubicBezTo>
                      <a:cubicBezTo>
                        <a:pt x="83" y="0"/>
                        <a:pt x="107" y="24"/>
                        <a:pt x="107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539302"/>
                  <a:endParaRPr kumimoji="1" lang="en-US" sz="2000" dirty="0">
                    <a:solidFill>
                      <a:prstClr val="black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6" name="Freeform 159">
                  <a:extLst>
                    <a:ext uri="{FF2B5EF4-FFF2-40B4-BE49-F238E27FC236}">
                      <a16:creationId xmlns:a16="http://schemas.microsoft.com/office/drawing/2014/main" id="{50968D84-C926-416B-8A3B-45B08D9EF4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25525" y="1884363"/>
                  <a:ext cx="61913" cy="15875"/>
                </a:xfrm>
                <a:custGeom>
                  <a:avLst/>
                  <a:gdLst>
                    <a:gd name="T0" fmla="*/ 2147483646 w 131"/>
                    <a:gd name="T1" fmla="*/ 2147483646 h 32"/>
                    <a:gd name="T2" fmla="*/ 2147483646 w 131"/>
                    <a:gd name="T3" fmla="*/ 2147483646 h 32"/>
                    <a:gd name="T4" fmla="*/ 2147483646 w 131"/>
                    <a:gd name="T5" fmla="*/ 2147483646 h 32"/>
                    <a:gd name="T6" fmla="*/ 0 w 131"/>
                    <a:gd name="T7" fmla="*/ 2147483646 h 32"/>
                    <a:gd name="T8" fmla="*/ 2147483646 w 131"/>
                    <a:gd name="T9" fmla="*/ 0 h 32"/>
                    <a:gd name="T10" fmla="*/ 2147483646 w 131"/>
                    <a:gd name="T11" fmla="*/ 0 h 32"/>
                    <a:gd name="T12" fmla="*/ 2147483646 w 131"/>
                    <a:gd name="T13" fmla="*/ 2147483646 h 32"/>
                    <a:gd name="T14" fmla="*/ 2147483646 w 131"/>
                    <a:gd name="T15" fmla="*/ 2147483646 h 3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31" h="32">
                      <a:moveTo>
                        <a:pt x="115" y="32"/>
                      </a:moveTo>
                      <a:lnTo>
                        <a:pt x="115" y="32"/>
                      </a:lnTo>
                      <a:lnTo>
                        <a:pt x="16" y="32"/>
                      </a:lnTo>
                      <a:cubicBezTo>
                        <a:pt x="7" y="32"/>
                        <a:pt x="0" y="24"/>
                        <a:pt x="0" y="16"/>
                      </a:cubicBezTo>
                      <a:cubicBezTo>
                        <a:pt x="0" y="7"/>
                        <a:pt x="7" y="0"/>
                        <a:pt x="16" y="0"/>
                      </a:cubicBezTo>
                      <a:lnTo>
                        <a:pt x="115" y="0"/>
                      </a:lnTo>
                      <a:cubicBezTo>
                        <a:pt x="123" y="0"/>
                        <a:pt x="131" y="7"/>
                        <a:pt x="131" y="16"/>
                      </a:cubicBezTo>
                      <a:cubicBezTo>
                        <a:pt x="131" y="24"/>
                        <a:pt x="123" y="32"/>
                        <a:pt x="115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539302"/>
                  <a:endParaRPr kumimoji="1" lang="en-US" sz="2000" dirty="0">
                    <a:solidFill>
                      <a:prstClr val="black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7" name="Freeform 160">
                  <a:extLst>
                    <a:ext uri="{FF2B5EF4-FFF2-40B4-BE49-F238E27FC236}">
                      <a16:creationId xmlns:a16="http://schemas.microsoft.com/office/drawing/2014/main" id="{FBF65907-1209-4009-BF54-E4E19B884E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8850" y="1741488"/>
                  <a:ext cx="26988" cy="80963"/>
                </a:xfrm>
                <a:custGeom>
                  <a:avLst/>
                  <a:gdLst>
                    <a:gd name="T0" fmla="*/ 2147483646 w 59"/>
                    <a:gd name="T1" fmla="*/ 2147483646 h 174"/>
                    <a:gd name="T2" fmla="*/ 2147483646 w 59"/>
                    <a:gd name="T3" fmla="*/ 2147483646 h 174"/>
                    <a:gd name="T4" fmla="*/ 2147483646 w 59"/>
                    <a:gd name="T5" fmla="*/ 2147483646 h 174"/>
                    <a:gd name="T6" fmla="*/ 0 w 59"/>
                    <a:gd name="T7" fmla="*/ 2147483646 h 174"/>
                    <a:gd name="T8" fmla="*/ 2147483646 w 59"/>
                    <a:gd name="T9" fmla="*/ 2147483646 h 174"/>
                    <a:gd name="T10" fmla="*/ 2147483646 w 59"/>
                    <a:gd name="T11" fmla="*/ 2147483646 h 174"/>
                    <a:gd name="T12" fmla="*/ 2147483646 w 59"/>
                    <a:gd name="T13" fmla="*/ 2147483646 h 174"/>
                    <a:gd name="T14" fmla="*/ 2147483646 w 59"/>
                    <a:gd name="T15" fmla="*/ 2147483646 h 174"/>
                    <a:gd name="T16" fmla="*/ 2147483646 w 59"/>
                    <a:gd name="T17" fmla="*/ 2147483646 h 174"/>
                    <a:gd name="T18" fmla="*/ 2147483646 w 59"/>
                    <a:gd name="T19" fmla="*/ 2147483646 h 174"/>
                    <a:gd name="T20" fmla="*/ 2147483646 w 59"/>
                    <a:gd name="T21" fmla="*/ 2147483646 h 17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59" h="174">
                      <a:moveTo>
                        <a:pt x="41" y="174"/>
                      </a:moveTo>
                      <a:lnTo>
                        <a:pt x="41" y="174"/>
                      </a:lnTo>
                      <a:cubicBezTo>
                        <a:pt x="37" y="174"/>
                        <a:pt x="33" y="172"/>
                        <a:pt x="30" y="169"/>
                      </a:cubicBezTo>
                      <a:cubicBezTo>
                        <a:pt x="11" y="147"/>
                        <a:pt x="0" y="119"/>
                        <a:pt x="0" y="88"/>
                      </a:cubicBezTo>
                      <a:cubicBezTo>
                        <a:pt x="0" y="57"/>
                        <a:pt x="10" y="29"/>
                        <a:pt x="29" y="7"/>
                      </a:cubicBezTo>
                      <a:cubicBezTo>
                        <a:pt x="35" y="1"/>
                        <a:pt x="45" y="0"/>
                        <a:pt x="51" y="6"/>
                      </a:cubicBezTo>
                      <a:cubicBezTo>
                        <a:pt x="58" y="12"/>
                        <a:pt x="59" y="22"/>
                        <a:pt x="53" y="28"/>
                      </a:cubicBezTo>
                      <a:cubicBezTo>
                        <a:pt x="39" y="44"/>
                        <a:pt x="32" y="65"/>
                        <a:pt x="32" y="88"/>
                      </a:cubicBezTo>
                      <a:cubicBezTo>
                        <a:pt x="32" y="111"/>
                        <a:pt x="40" y="132"/>
                        <a:pt x="53" y="148"/>
                      </a:cubicBezTo>
                      <a:cubicBezTo>
                        <a:pt x="59" y="154"/>
                        <a:pt x="58" y="164"/>
                        <a:pt x="52" y="170"/>
                      </a:cubicBezTo>
                      <a:cubicBezTo>
                        <a:pt x="49" y="173"/>
                        <a:pt x="45" y="174"/>
                        <a:pt x="41" y="1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539302"/>
                  <a:endParaRPr kumimoji="1" lang="en-US" sz="2000" dirty="0">
                    <a:solidFill>
                      <a:prstClr val="black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8" name="Freeform 161">
                  <a:extLst>
                    <a:ext uri="{FF2B5EF4-FFF2-40B4-BE49-F238E27FC236}">
                      <a16:creationId xmlns:a16="http://schemas.microsoft.com/office/drawing/2014/main" id="{9DB4523C-7FD7-4AE4-8676-AE9BDB477E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12813" y="1712913"/>
                  <a:ext cx="39688" cy="138113"/>
                </a:xfrm>
                <a:custGeom>
                  <a:avLst/>
                  <a:gdLst>
                    <a:gd name="T0" fmla="*/ 2147483646 w 87"/>
                    <a:gd name="T1" fmla="*/ 2147483646 h 293"/>
                    <a:gd name="T2" fmla="*/ 2147483646 w 87"/>
                    <a:gd name="T3" fmla="*/ 2147483646 h 293"/>
                    <a:gd name="T4" fmla="*/ 2147483646 w 87"/>
                    <a:gd name="T5" fmla="*/ 2147483646 h 293"/>
                    <a:gd name="T6" fmla="*/ 0 w 87"/>
                    <a:gd name="T7" fmla="*/ 2147483646 h 293"/>
                    <a:gd name="T8" fmla="*/ 2147483646 w 87"/>
                    <a:gd name="T9" fmla="*/ 2147483646 h 293"/>
                    <a:gd name="T10" fmla="*/ 2147483646 w 87"/>
                    <a:gd name="T11" fmla="*/ 2147483646 h 293"/>
                    <a:gd name="T12" fmla="*/ 2147483646 w 87"/>
                    <a:gd name="T13" fmla="*/ 2147483646 h 293"/>
                    <a:gd name="T14" fmla="*/ 2147483646 w 87"/>
                    <a:gd name="T15" fmla="*/ 2147483646 h 293"/>
                    <a:gd name="T16" fmla="*/ 2147483646 w 87"/>
                    <a:gd name="T17" fmla="*/ 2147483646 h 293"/>
                    <a:gd name="T18" fmla="*/ 2147483646 w 87"/>
                    <a:gd name="T19" fmla="*/ 2147483646 h 293"/>
                    <a:gd name="T20" fmla="*/ 2147483646 w 87"/>
                    <a:gd name="T21" fmla="*/ 2147483646 h 29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87" h="293">
                      <a:moveTo>
                        <a:pt x="70" y="293"/>
                      </a:moveTo>
                      <a:lnTo>
                        <a:pt x="70" y="293"/>
                      </a:lnTo>
                      <a:cubicBezTo>
                        <a:pt x="66" y="293"/>
                        <a:pt x="62" y="292"/>
                        <a:pt x="58" y="288"/>
                      </a:cubicBezTo>
                      <a:cubicBezTo>
                        <a:pt x="22" y="252"/>
                        <a:pt x="0" y="201"/>
                        <a:pt x="0" y="148"/>
                      </a:cubicBezTo>
                      <a:cubicBezTo>
                        <a:pt x="0" y="94"/>
                        <a:pt x="21" y="43"/>
                        <a:pt x="58" y="7"/>
                      </a:cubicBezTo>
                      <a:cubicBezTo>
                        <a:pt x="64" y="0"/>
                        <a:pt x="74" y="0"/>
                        <a:pt x="80" y="7"/>
                      </a:cubicBezTo>
                      <a:cubicBezTo>
                        <a:pt x="86" y="13"/>
                        <a:pt x="86" y="23"/>
                        <a:pt x="80" y="29"/>
                      </a:cubicBezTo>
                      <a:cubicBezTo>
                        <a:pt x="49" y="60"/>
                        <a:pt x="32" y="103"/>
                        <a:pt x="32" y="148"/>
                      </a:cubicBezTo>
                      <a:cubicBezTo>
                        <a:pt x="32" y="192"/>
                        <a:pt x="50" y="236"/>
                        <a:pt x="81" y="266"/>
                      </a:cubicBezTo>
                      <a:cubicBezTo>
                        <a:pt x="87" y="272"/>
                        <a:pt x="87" y="282"/>
                        <a:pt x="81" y="288"/>
                      </a:cubicBezTo>
                      <a:cubicBezTo>
                        <a:pt x="78" y="291"/>
                        <a:pt x="74" y="293"/>
                        <a:pt x="70" y="29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539302"/>
                  <a:endParaRPr kumimoji="1" lang="en-US" sz="2000" dirty="0">
                    <a:solidFill>
                      <a:prstClr val="black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9" name="Freeform 162">
                  <a:extLst>
                    <a:ext uri="{FF2B5EF4-FFF2-40B4-BE49-F238E27FC236}">
                      <a16:creationId xmlns:a16="http://schemas.microsoft.com/office/drawing/2014/main" id="{E1C3BFCD-3405-4BD8-9120-433C63513F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23950" y="1741488"/>
                  <a:ext cx="26988" cy="80963"/>
                </a:xfrm>
                <a:custGeom>
                  <a:avLst/>
                  <a:gdLst>
                    <a:gd name="T0" fmla="*/ 2147483646 w 59"/>
                    <a:gd name="T1" fmla="*/ 2147483646 h 174"/>
                    <a:gd name="T2" fmla="*/ 2147483646 w 59"/>
                    <a:gd name="T3" fmla="*/ 2147483646 h 174"/>
                    <a:gd name="T4" fmla="*/ 2147483646 w 59"/>
                    <a:gd name="T5" fmla="*/ 2147483646 h 174"/>
                    <a:gd name="T6" fmla="*/ 2147483646 w 59"/>
                    <a:gd name="T7" fmla="*/ 2147483646 h 174"/>
                    <a:gd name="T8" fmla="*/ 2147483646 w 59"/>
                    <a:gd name="T9" fmla="*/ 2147483646 h 174"/>
                    <a:gd name="T10" fmla="*/ 2147483646 w 59"/>
                    <a:gd name="T11" fmla="*/ 2147483646 h 174"/>
                    <a:gd name="T12" fmla="*/ 2147483646 w 59"/>
                    <a:gd name="T13" fmla="*/ 2147483646 h 174"/>
                    <a:gd name="T14" fmla="*/ 2147483646 w 59"/>
                    <a:gd name="T15" fmla="*/ 2147483646 h 174"/>
                    <a:gd name="T16" fmla="*/ 2147483646 w 59"/>
                    <a:gd name="T17" fmla="*/ 2147483646 h 174"/>
                    <a:gd name="T18" fmla="*/ 2147483646 w 59"/>
                    <a:gd name="T19" fmla="*/ 2147483646 h 174"/>
                    <a:gd name="T20" fmla="*/ 2147483646 w 59"/>
                    <a:gd name="T21" fmla="*/ 2147483646 h 17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59" h="174">
                      <a:moveTo>
                        <a:pt x="17" y="174"/>
                      </a:moveTo>
                      <a:lnTo>
                        <a:pt x="17" y="174"/>
                      </a:lnTo>
                      <a:cubicBezTo>
                        <a:pt x="14" y="174"/>
                        <a:pt x="10" y="173"/>
                        <a:pt x="7" y="170"/>
                      </a:cubicBezTo>
                      <a:cubicBezTo>
                        <a:pt x="0" y="164"/>
                        <a:pt x="0" y="154"/>
                        <a:pt x="6" y="148"/>
                      </a:cubicBezTo>
                      <a:cubicBezTo>
                        <a:pt x="19" y="132"/>
                        <a:pt x="27" y="111"/>
                        <a:pt x="27" y="88"/>
                      </a:cubicBezTo>
                      <a:cubicBezTo>
                        <a:pt x="27" y="65"/>
                        <a:pt x="20" y="44"/>
                        <a:pt x="6" y="28"/>
                      </a:cubicBezTo>
                      <a:cubicBezTo>
                        <a:pt x="0" y="22"/>
                        <a:pt x="1" y="12"/>
                        <a:pt x="7" y="6"/>
                      </a:cubicBezTo>
                      <a:cubicBezTo>
                        <a:pt x="14" y="0"/>
                        <a:pt x="24" y="1"/>
                        <a:pt x="30" y="7"/>
                      </a:cubicBezTo>
                      <a:cubicBezTo>
                        <a:pt x="49" y="29"/>
                        <a:pt x="59" y="57"/>
                        <a:pt x="59" y="88"/>
                      </a:cubicBezTo>
                      <a:cubicBezTo>
                        <a:pt x="59" y="119"/>
                        <a:pt x="48" y="147"/>
                        <a:pt x="29" y="169"/>
                      </a:cubicBezTo>
                      <a:cubicBezTo>
                        <a:pt x="26" y="172"/>
                        <a:pt x="22" y="174"/>
                        <a:pt x="17" y="1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539302"/>
                  <a:endParaRPr kumimoji="1" lang="en-US" sz="2000" dirty="0">
                    <a:solidFill>
                      <a:prstClr val="black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80" name="Freeform 163">
                  <a:extLst>
                    <a:ext uri="{FF2B5EF4-FFF2-40B4-BE49-F238E27FC236}">
                      <a16:creationId xmlns:a16="http://schemas.microsoft.com/office/drawing/2014/main" id="{6182794E-ADCA-418B-B4AD-DFEFBD476D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57288" y="1712913"/>
                  <a:ext cx="41275" cy="138113"/>
                </a:xfrm>
                <a:custGeom>
                  <a:avLst/>
                  <a:gdLst>
                    <a:gd name="T0" fmla="*/ 2147483646 w 87"/>
                    <a:gd name="T1" fmla="*/ 2147483646 h 293"/>
                    <a:gd name="T2" fmla="*/ 2147483646 w 87"/>
                    <a:gd name="T3" fmla="*/ 2147483646 h 293"/>
                    <a:gd name="T4" fmla="*/ 2147483646 w 87"/>
                    <a:gd name="T5" fmla="*/ 2147483646 h 293"/>
                    <a:gd name="T6" fmla="*/ 2147483646 w 87"/>
                    <a:gd name="T7" fmla="*/ 2147483646 h 293"/>
                    <a:gd name="T8" fmla="*/ 2147483646 w 87"/>
                    <a:gd name="T9" fmla="*/ 2147483646 h 293"/>
                    <a:gd name="T10" fmla="*/ 2147483646 w 87"/>
                    <a:gd name="T11" fmla="*/ 2147483646 h 293"/>
                    <a:gd name="T12" fmla="*/ 2147483646 w 87"/>
                    <a:gd name="T13" fmla="*/ 2147483646 h 293"/>
                    <a:gd name="T14" fmla="*/ 2147483646 w 87"/>
                    <a:gd name="T15" fmla="*/ 2147483646 h 293"/>
                    <a:gd name="T16" fmla="*/ 2147483646 w 87"/>
                    <a:gd name="T17" fmla="*/ 2147483646 h 293"/>
                    <a:gd name="T18" fmla="*/ 2147483646 w 87"/>
                    <a:gd name="T19" fmla="*/ 2147483646 h 293"/>
                    <a:gd name="T20" fmla="*/ 2147483646 w 87"/>
                    <a:gd name="T21" fmla="*/ 2147483646 h 29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87" h="293">
                      <a:moveTo>
                        <a:pt x="17" y="293"/>
                      </a:moveTo>
                      <a:lnTo>
                        <a:pt x="17" y="293"/>
                      </a:lnTo>
                      <a:cubicBezTo>
                        <a:pt x="13" y="293"/>
                        <a:pt x="9" y="291"/>
                        <a:pt x="6" y="288"/>
                      </a:cubicBezTo>
                      <a:cubicBezTo>
                        <a:pt x="0" y="282"/>
                        <a:pt x="0" y="272"/>
                        <a:pt x="6" y="266"/>
                      </a:cubicBezTo>
                      <a:cubicBezTo>
                        <a:pt x="37" y="236"/>
                        <a:pt x="55" y="192"/>
                        <a:pt x="55" y="148"/>
                      </a:cubicBezTo>
                      <a:cubicBezTo>
                        <a:pt x="55" y="103"/>
                        <a:pt x="38" y="60"/>
                        <a:pt x="7" y="29"/>
                      </a:cubicBezTo>
                      <a:cubicBezTo>
                        <a:pt x="1" y="23"/>
                        <a:pt x="1" y="13"/>
                        <a:pt x="7" y="7"/>
                      </a:cubicBezTo>
                      <a:cubicBezTo>
                        <a:pt x="13" y="0"/>
                        <a:pt x="23" y="0"/>
                        <a:pt x="29" y="7"/>
                      </a:cubicBezTo>
                      <a:cubicBezTo>
                        <a:pt x="66" y="43"/>
                        <a:pt x="87" y="94"/>
                        <a:pt x="87" y="148"/>
                      </a:cubicBezTo>
                      <a:cubicBezTo>
                        <a:pt x="86" y="201"/>
                        <a:pt x="65" y="252"/>
                        <a:pt x="28" y="288"/>
                      </a:cubicBezTo>
                      <a:cubicBezTo>
                        <a:pt x="25" y="292"/>
                        <a:pt x="21" y="293"/>
                        <a:pt x="17" y="29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539302"/>
                  <a:endParaRPr kumimoji="1" lang="en-US" sz="2000" dirty="0">
                    <a:solidFill>
                      <a:prstClr val="black"/>
                    </a:solidFill>
                    <a:latin typeface="Calibri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4ADA59AE-E3C4-4353-B56E-53BD92AECE0A}"/>
                  </a:ext>
                </a:extLst>
              </p:cNvPr>
              <p:cNvSpPr txBox="1"/>
              <p:nvPr/>
            </p:nvSpPr>
            <p:spPr>
              <a:xfrm>
                <a:off x="7390227" y="2717195"/>
                <a:ext cx="884497" cy="2557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00" dirty="0"/>
                  <a:t>Radio access</a:t>
                </a:r>
                <a:endParaRPr lang="zh-CN" altLang="en-US" sz="700" dirty="0"/>
              </a:p>
            </p:txBody>
          </p:sp>
        </p:grp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DA6BD9C1-9C3B-4C19-A5B2-1E2E692D2CFF}"/>
                </a:ext>
              </a:extLst>
            </p:cNvPr>
            <p:cNvSpPr/>
            <p:nvPr/>
          </p:nvSpPr>
          <p:spPr>
            <a:xfrm>
              <a:off x="7146758" y="3241015"/>
              <a:ext cx="1135984" cy="316049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17F03AF8-04B4-466A-B1CB-56AA1450ADB8}"/>
                </a:ext>
              </a:extLst>
            </p:cNvPr>
            <p:cNvCxnSpPr/>
            <p:nvPr/>
          </p:nvCxnSpPr>
          <p:spPr>
            <a:xfrm>
              <a:off x="6554004" y="3378871"/>
              <a:ext cx="25587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0EB0AD06-72D3-436B-8AB5-C98A1BDC0AC8}"/>
                </a:ext>
              </a:extLst>
            </p:cNvPr>
            <p:cNvSpPr/>
            <p:nvPr/>
          </p:nvSpPr>
          <p:spPr>
            <a:xfrm>
              <a:off x="6874042" y="3115441"/>
              <a:ext cx="245286" cy="3274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ln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BE61547B-A2F6-4FFC-ADC4-BA127F0B5AFC}"/>
                </a:ext>
              </a:extLst>
            </p:cNvPr>
            <p:cNvSpPr/>
            <p:nvPr/>
          </p:nvSpPr>
          <p:spPr>
            <a:xfrm>
              <a:off x="6938211" y="3244924"/>
              <a:ext cx="922421" cy="3796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1552971B-23FC-4B0B-A8B0-D2F640593304}"/>
                </a:ext>
              </a:extLst>
            </p:cNvPr>
            <p:cNvSpPr/>
            <p:nvPr/>
          </p:nvSpPr>
          <p:spPr>
            <a:xfrm>
              <a:off x="7018421" y="3037088"/>
              <a:ext cx="1416547" cy="472176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kumimoji="1" lang="en-US" altLang="zh-CN" sz="105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3GPP PS Core</a:t>
              </a:r>
              <a:endParaRPr kumimoji="1" lang="zh-CN" altLang="en-US" sz="105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19417DB0-9D28-42D2-A274-6C31B27F1D19}"/>
                </a:ext>
              </a:extLst>
            </p:cNvPr>
            <p:cNvSpPr/>
            <p:nvPr/>
          </p:nvSpPr>
          <p:spPr>
            <a:xfrm>
              <a:off x="6023803" y="1290994"/>
              <a:ext cx="3208828" cy="49984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kumimoji="1" lang="zh-CN" altLang="en-US" sz="120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     </a:t>
              </a:r>
              <a:r>
                <a:rPr kumimoji="1" lang="en-US" altLang="zh-CN" sz="110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Third party</a:t>
              </a:r>
              <a:endParaRPr kumimoji="1" lang="zh-CN" altLang="en-US" sz="12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CC4375EE-2857-4AC2-B795-74D3E5C3D0DA}"/>
                </a:ext>
              </a:extLst>
            </p:cNvPr>
            <p:cNvSpPr/>
            <p:nvPr/>
          </p:nvSpPr>
          <p:spPr>
            <a:xfrm>
              <a:off x="7018421" y="2688532"/>
              <a:ext cx="100907" cy="1581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6871F784-D436-4158-962C-0352B8DA8BE8}"/>
                </a:ext>
              </a:extLst>
            </p:cNvPr>
            <p:cNvSpPr/>
            <p:nvPr/>
          </p:nvSpPr>
          <p:spPr>
            <a:xfrm>
              <a:off x="8205537" y="3986463"/>
              <a:ext cx="1251284" cy="44296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30D4D620-7CC4-427E-883B-39486B2C497B}"/>
                </a:ext>
              </a:extLst>
            </p:cNvPr>
            <p:cNvSpPr/>
            <p:nvPr/>
          </p:nvSpPr>
          <p:spPr>
            <a:xfrm>
              <a:off x="7031515" y="2263648"/>
              <a:ext cx="2016225" cy="155904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573D0F0-7A35-4B70-8D02-59540B436DD1}"/>
                </a:ext>
              </a:extLst>
            </p:cNvPr>
            <p:cNvSpPr txBox="1"/>
            <p:nvPr/>
          </p:nvSpPr>
          <p:spPr>
            <a:xfrm>
              <a:off x="6842507" y="2414815"/>
              <a:ext cx="1737909" cy="4405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kumimoji="1" lang="en-US" altLang="zh-CN" sz="105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Core network extending services</a:t>
              </a:r>
              <a:endParaRPr kumimoji="1" lang="zh-CN" altLang="en-US" sz="105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0C6B3DF-7225-40D0-9F30-B252DE97485D}"/>
                </a:ext>
              </a:extLst>
            </p:cNvPr>
            <p:cNvSpPr txBox="1"/>
            <p:nvPr/>
          </p:nvSpPr>
          <p:spPr>
            <a:xfrm>
              <a:off x="8662407" y="2449961"/>
              <a:ext cx="2360247" cy="3356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1" lang="en-US" altLang="zh-CN" sz="100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Vertical specific/SEAL/ Edge</a:t>
              </a:r>
              <a:endParaRPr lang="zh-CN" altLang="en-US" sz="1000" dirty="0"/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8FDBEB18-13CE-4D13-8D69-15C6D5CDEE8E}"/>
                </a:ext>
              </a:extLst>
            </p:cNvPr>
            <p:cNvSpPr/>
            <p:nvPr/>
          </p:nvSpPr>
          <p:spPr>
            <a:xfrm>
              <a:off x="5823284" y="1910379"/>
              <a:ext cx="3633537" cy="102205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52B85C9D-4728-4FF9-AAC8-2220DF90ACB9}"/>
                </a:ext>
              </a:extLst>
            </p:cNvPr>
            <p:cNvSpPr/>
            <p:nvPr/>
          </p:nvSpPr>
          <p:spPr>
            <a:xfrm>
              <a:off x="6023803" y="1824073"/>
              <a:ext cx="4620511" cy="231737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zh-CN" sz="110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API framework</a:t>
              </a:r>
              <a:endParaRPr kumimoji="1" lang="zh-CN" altLang="en-US" sz="11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cxnSp>
          <p:nvCxnSpPr>
            <p:cNvPr id="50" name="直接箭头连接符 49">
              <a:extLst>
                <a:ext uri="{FF2B5EF4-FFF2-40B4-BE49-F238E27FC236}">
                  <a16:creationId xmlns:a16="http://schemas.microsoft.com/office/drawing/2014/main" id="{B12B8B54-7BE7-4DD0-86F5-120547DF83B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822839" y="3744204"/>
              <a:ext cx="2542" cy="27133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1DD6A347-6D7A-44A6-87B3-49CDFBA15958}"/>
                </a:ext>
              </a:extLst>
            </p:cNvPr>
            <p:cNvSpPr txBox="1"/>
            <p:nvPr/>
          </p:nvSpPr>
          <p:spPr>
            <a:xfrm>
              <a:off x="7698290" y="4002749"/>
              <a:ext cx="1069898" cy="2202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kumimoji="1" lang="en-US" altLang="zh-CN" sz="105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SA2/SA3/SA4</a:t>
              </a:r>
              <a:endParaRPr kumimoji="1" lang="zh-CN" altLang="en-US" sz="105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cxnSp>
          <p:nvCxnSpPr>
            <p:cNvPr id="52" name="直接箭头连接符 51">
              <a:extLst>
                <a:ext uri="{FF2B5EF4-FFF2-40B4-BE49-F238E27FC236}">
                  <a16:creationId xmlns:a16="http://schemas.microsoft.com/office/drawing/2014/main" id="{22621DCB-203A-472D-845A-0F9D6B5C9EA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440725" y="3704792"/>
              <a:ext cx="2542" cy="27133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箭头连接符 52">
              <a:extLst>
                <a:ext uri="{FF2B5EF4-FFF2-40B4-BE49-F238E27FC236}">
                  <a16:creationId xmlns:a16="http://schemas.microsoft.com/office/drawing/2014/main" id="{4B65E584-0D11-4B70-948E-A20531ABE50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184214" y="3502299"/>
              <a:ext cx="7814" cy="50487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CD4D3D4-DAFA-46DD-AB0F-9DF40D4B6C15}"/>
                </a:ext>
              </a:extLst>
            </p:cNvPr>
            <p:cNvSpPr txBox="1"/>
            <p:nvPr/>
          </p:nvSpPr>
          <p:spPr>
            <a:xfrm>
              <a:off x="6266067" y="3986463"/>
              <a:ext cx="850719" cy="1629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kumimoji="1" lang="en-US" altLang="zh-CN" sz="105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RAN</a:t>
              </a:r>
              <a:endParaRPr kumimoji="1" lang="zh-CN" altLang="en-US" sz="105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A134AD82-AB19-413D-91B3-C134B9704102}"/>
                </a:ext>
              </a:extLst>
            </p:cNvPr>
            <p:cNvCxnSpPr>
              <a:cxnSpLocks/>
            </p:cNvCxnSpPr>
            <p:nvPr/>
          </p:nvCxnSpPr>
          <p:spPr>
            <a:xfrm>
              <a:off x="3416970" y="3525898"/>
              <a:ext cx="260683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5C529648-741F-4230-8F8B-0CBE1D2F7DBF}"/>
                </a:ext>
              </a:extLst>
            </p:cNvPr>
            <p:cNvSpPr txBox="1"/>
            <p:nvPr/>
          </p:nvSpPr>
          <p:spPr>
            <a:xfrm>
              <a:off x="3491157" y="3208910"/>
              <a:ext cx="2158233" cy="18881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kumimoji="1" lang="en-US" altLang="zh-CN" sz="900" i="1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Uu protocol (RRC/PDCP/RLC/Phy)</a:t>
              </a:r>
              <a:endParaRPr kumimoji="1" lang="zh-CN" altLang="en-US" sz="900" i="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BE9C3B75-F31D-423B-BE79-37C340A987D7}"/>
                </a:ext>
              </a:extLst>
            </p:cNvPr>
            <p:cNvCxnSpPr>
              <a:cxnSpLocks/>
            </p:cNvCxnSpPr>
            <p:nvPr/>
          </p:nvCxnSpPr>
          <p:spPr>
            <a:xfrm>
              <a:off x="4215069" y="3443177"/>
              <a:ext cx="0" cy="14579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DA85C10E-EAE6-4046-A0F5-FD1B74CB0B46}"/>
                </a:ext>
              </a:extLst>
            </p:cNvPr>
            <p:cNvCxnSpPr>
              <a:cxnSpLocks/>
            </p:cNvCxnSpPr>
            <p:nvPr/>
          </p:nvCxnSpPr>
          <p:spPr>
            <a:xfrm>
              <a:off x="3457072" y="3126188"/>
              <a:ext cx="3526710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30BA42A1-4219-4CBA-B5DC-BE8AA6F65077}"/>
                </a:ext>
              </a:extLst>
            </p:cNvPr>
            <p:cNvSpPr txBox="1"/>
            <p:nvPr/>
          </p:nvSpPr>
          <p:spPr>
            <a:xfrm>
              <a:off x="3654716" y="2851306"/>
              <a:ext cx="1902929" cy="18881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GB"/>
              </a:defPPr>
              <a:lvl1pPr>
                <a:defRPr kumimoji="1" sz="900" i="1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defRPr>
              </a:lvl1pPr>
            </a:lstStyle>
            <a:p>
              <a:r>
                <a:rPr lang="en-US" altLang="zh-CN" dirty="0"/>
                <a:t>NAS(CP)/PDU layer(UP)</a:t>
              </a:r>
              <a:endParaRPr lang="zh-CN" altLang="en-US" dirty="0"/>
            </a:p>
          </p:txBody>
        </p: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47C53C45-0845-4D4B-977B-2F82E3758490}"/>
                </a:ext>
              </a:extLst>
            </p:cNvPr>
            <p:cNvCxnSpPr>
              <a:cxnSpLocks/>
              <a:stCxn id="16" idx="3"/>
            </p:cNvCxnSpPr>
            <p:nvPr/>
          </p:nvCxnSpPr>
          <p:spPr>
            <a:xfrm>
              <a:off x="3342953" y="2592139"/>
              <a:ext cx="2584230" cy="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5A50D627-E68D-4803-A94C-09563AB0DDE3}"/>
                </a:ext>
              </a:extLst>
            </p:cNvPr>
            <p:cNvSpPr txBox="1"/>
            <p:nvPr/>
          </p:nvSpPr>
          <p:spPr>
            <a:xfrm>
              <a:off x="3680839" y="2197454"/>
              <a:ext cx="1891379" cy="60839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kumimoji="1" lang="en-US" altLang="zh-CN" sz="900" i="1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Application layer protocol</a:t>
              </a:r>
            </a:p>
            <a:p>
              <a:r>
                <a:rPr kumimoji="1" lang="en-US" altLang="zh-CN" sz="900" i="1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(http/SIP/RTP/Quick</a:t>
              </a:r>
              <a:r>
                <a:rPr kumimoji="1" lang="zh-CN" altLang="en-US" sz="900" i="1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</a:t>
              </a:r>
              <a:r>
                <a:rPr kumimoji="1" lang="en-US" altLang="zh-CN" sz="900" i="1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etc.)</a:t>
              </a:r>
            </a:p>
            <a:p>
              <a:pPr algn="l"/>
              <a:r>
                <a:rPr kumimoji="1" lang="en-US" altLang="zh-CN" sz="110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     </a:t>
              </a:r>
              <a:endParaRPr kumimoji="1" lang="zh-CN" altLang="en-US" sz="11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D49D426A-9F61-4795-95B9-A5DF5EEE11FF}"/>
                </a:ext>
              </a:extLst>
            </p:cNvPr>
            <p:cNvCxnSpPr>
              <a:cxnSpLocks/>
            </p:cNvCxnSpPr>
            <p:nvPr/>
          </p:nvCxnSpPr>
          <p:spPr>
            <a:xfrm>
              <a:off x="4182986" y="3048861"/>
              <a:ext cx="0" cy="14579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F99A06F2-EC85-4DF5-B63C-33AD63260589}"/>
                </a:ext>
              </a:extLst>
            </p:cNvPr>
            <p:cNvCxnSpPr>
              <a:cxnSpLocks/>
            </p:cNvCxnSpPr>
            <p:nvPr/>
          </p:nvCxnSpPr>
          <p:spPr>
            <a:xfrm>
              <a:off x="4808625" y="2480669"/>
              <a:ext cx="0" cy="14579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6CC11F10-7A21-4B53-8EA2-E89FB89EDD24}"/>
                </a:ext>
              </a:extLst>
            </p:cNvPr>
            <p:cNvSpPr txBox="1"/>
            <p:nvPr/>
          </p:nvSpPr>
          <p:spPr>
            <a:xfrm>
              <a:off x="9675470" y="3991248"/>
              <a:ext cx="1069898" cy="1629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kumimoji="1" lang="en-US" altLang="zh-CN" sz="105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SA5</a:t>
              </a:r>
              <a:endParaRPr kumimoji="1" lang="zh-CN" altLang="en-US" sz="105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FF595343-BB62-4BC7-8EF4-D0887FCB9DF3}"/>
                </a:ext>
              </a:extLst>
            </p:cNvPr>
            <p:cNvSpPr txBox="1"/>
            <p:nvPr/>
          </p:nvSpPr>
          <p:spPr>
            <a:xfrm>
              <a:off x="6127332" y="2385582"/>
              <a:ext cx="1069898" cy="2202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endParaRPr kumimoji="1" lang="zh-CN" altLang="en-US" sz="105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7CCC35EF-5131-417A-A93C-162657D327E3}"/>
              </a:ext>
            </a:extLst>
          </p:cNvPr>
          <p:cNvSpPr/>
          <p:nvPr/>
        </p:nvSpPr>
        <p:spPr>
          <a:xfrm>
            <a:off x="6367385" y="3730104"/>
            <a:ext cx="45701" cy="33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56D6C8E-9623-4F07-B0D8-E90D88674016}"/>
              </a:ext>
            </a:extLst>
          </p:cNvPr>
          <p:cNvSpPr/>
          <p:nvPr/>
        </p:nvSpPr>
        <p:spPr>
          <a:xfrm>
            <a:off x="7772023" y="2905293"/>
            <a:ext cx="1088288" cy="1020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D832221-FFEE-4FA8-A273-B15A8C070F69}"/>
              </a:ext>
            </a:extLst>
          </p:cNvPr>
          <p:cNvSpPr/>
          <p:nvPr/>
        </p:nvSpPr>
        <p:spPr>
          <a:xfrm>
            <a:off x="9488595" y="2229752"/>
            <a:ext cx="1348624" cy="35650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kumimoji="1" lang="en-US" altLang="zh-CN" sz="11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Vertical application</a:t>
            </a:r>
            <a:endParaRPr kumimoji="1" lang="zh-CN" altLang="en-US" sz="11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5A5F86D-72D5-430C-B74F-CBFCA70E29A0}"/>
              </a:ext>
            </a:extLst>
          </p:cNvPr>
          <p:cNvSpPr txBox="1"/>
          <p:nvPr/>
        </p:nvSpPr>
        <p:spPr>
          <a:xfrm>
            <a:off x="9751930" y="3615521"/>
            <a:ext cx="9298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1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O&amp;M</a:t>
            </a:r>
            <a:endParaRPr kumimoji="1" lang="zh-CN" altLang="en-US" sz="11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7176" name="矩形 7175">
            <a:extLst>
              <a:ext uri="{FF2B5EF4-FFF2-40B4-BE49-F238E27FC236}">
                <a16:creationId xmlns:a16="http://schemas.microsoft.com/office/drawing/2014/main" id="{17015246-3504-4CE2-B5F7-A17221C95F19}"/>
              </a:ext>
            </a:extLst>
          </p:cNvPr>
          <p:cNvSpPr/>
          <p:nvPr/>
        </p:nvSpPr>
        <p:spPr>
          <a:xfrm>
            <a:off x="10370236" y="2218438"/>
            <a:ext cx="458858" cy="17972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/>
              <a:t>SA6</a:t>
            </a:r>
            <a:endParaRPr lang="zh-CN" altLang="en-US" sz="1100" dirty="0"/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id="{C9158FBC-9A60-43E4-BD0E-0217589732FD}"/>
              </a:ext>
            </a:extLst>
          </p:cNvPr>
          <p:cNvSpPr/>
          <p:nvPr/>
        </p:nvSpPr>
        <p:spPr>
          <a:xfrm>
            <a:off x="10370236" y="2596557"/>
            <a:ext cx="458858" cy="17972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/>
              <a:t>SA6</a:t>
            </a:r>
            <a:endParaRPr lang="zh-CN" altLang="en-US" sz="1100" dirty="0"/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id="{02143E60-5117-426A-8F97-9A1AD44EEB68}"/>
              </a:ext>
            </a:extLst>
          </p:cNvPr>
          <p:cNvSpPr/>
          <p:nvPr/>
        </p:nvSpPr>
        <p:spPr>
          <a:xfrm>
            <a:off x="10365787" y="2815045"/>
            <a:ext cx="458858" cy="17972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/>
              <a:t>SA6</a:t>
            </a:r>
            <a:endParaRPr lang="zh-CN" altLang="en-US" sz="1100" dirty="0"/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88EAA2BD-8F6E-4823-A266-A16076E65C04}"/>
              </a:ext>
            </a:extLst>
          </p:cNvPr>
          <p:cNvSpPr/>
          <p:nvPr/>
        </p:nvSpPr>
        <p:spPr>
          <a:xfrm>
            <a:off x="8317481" y="2875080"/>
            <a:ext cx="649889" cy="179721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/>
              <a:t>SA2/3/4</a:t>
            </a:r>
            <a:endParaRPr lang="zh-CN" altLang="en-US" sz="1100" dirty="0"/>
          </a:p>
        </p:txBody>
      </p:sp>
      <p:sp>
        <p:nvSpPr>
          <p:cNvPr id="7177" name="文本框 7176">
            <a:extLst>
              <a:ext uri="{FF2B5EF4-FFF2-40B4-BE49-F238E27FC236}">
                <a16:creationId xmlns:a16="http://schemas.microsoft.com/office/drawing/2014/main" id="{C2D2C910-C771-4F57-9609-DB9FEA3BD322}"/>
              </a:ext>
            </a:extLst>
          </p:cNvPr>
          <p:cNvSpPr txBox="1"/>
          <p:nvPr/>
        </p:nvSpPr>
        <p:spPr>
          <a:xfrm>
            <a:off x="10771823" y="2922327"/>
            <a:ext cx="140742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Value added layer(enabler layer)</a:t>
            </a:r>
            <a:endParaRPr lang="zh-CN" altLang="en-US" sz="1100" dirty="0"/>
          </a:p>
          <a:p>
            <a:endParaRPr lang="zh-CN" altLang="en-US" sz="1100" dirty="0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474DADC3-E4CC-4D2E-B316-6E05298A66C2}"/>
              </a:ext>
            </a:extLst>
          </p:cNvPr>
          <p:cNvSpPr txBox="1"/>
          <p:nvPr/>
        </p:nvSpPr>
        <p:spPr>
          <a:xfrm>
            <a:off x="10783901" y="2580300"/>
            <a:ext cx="140742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Exposure layer</a:t>
            </a:r>
            <a:endParaRPr lang="zh-CN" altLang="en-US" sz="1100" dirty="0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5D34ED9D-F775-4D73-A70A-9BE79A2AEBCC}"/>
              </a:ext>
            </a:extLst>
          </p:cNvPr>
          <p:cNvSpPr txBox="1"/>
          <p:nvPr/>
        </p:nvSpPr>
        <p:spPr>
          <a:xfrm>
            <a:off x="10771823" y="2318656"/>
            <a:ext cx="140742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Application layer</a:t>
            </a:r>
            <a:endParaRPr lang="zh-CN" altLang="en-US" sz="1100" dirty="0"/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AE144D13-E9A1-4468-837F-C6E19E2CEE62}"/>
              </a:ext>
            </a:extLst>
          </p:cNvPr>
          <p:cNvSpPr txBox="1"/>
          <p:nvPr/>
        </p:nvSpPr>
        <p:spPr>
          <a:xfrm>
            <a:off x="10742536" y="3563031"/>
            <a:ext cx="14487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3GPP Network layer</a:t>
            </a:r>
            <a:endParaRPr lang="zh-CN" altLang="en-US" sz="1100" dirty="0"/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E9573F6C-299A-4E28-AFF6-4AC0C28DD49E}"/>
              </a:ext>
            </a:extLst>
          </p:cNvPr>
          <p:cNvSpPr txBox="1"/>
          <p:nvPr/>
        </p:nvSpPr>
        <p:spPr>
          <a:xfrm>
            <a:off x="512484" y="4869464"/>
            <a:ext cx="10975128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en-IN" altLang="zh-CN" sz="2400" dirty="0">
                <a:latin typeface="+mn-lt"/>
                <a:cs typeface="+mn-cs"/>
              </a:rPr>
              <a:t>Customer outreaching and 3GPP exposure service promotion</a:t>
            </a:r>
          </a:p>
        </p:txBody>
      </p:sp>
      <p:sp>
        <p:nvSpPr>
          <p:cNvPr id="7180" name="文本框 7179">
            <a:extLst>
              <a:ext uri="{FF2B5EF4-FFF2-40B4-BE49-F238E27FC236}">
                <a16:creationId xmlns:a16="http://schemas.microsoft.com/office/drawing/2014/main" id="{DD746310-9B64-4F93-9F21-5AEF7F055C97}"/>
              </a:ext>
            </a:extLst>
          </p:cNvPr>
          <p:cNvSpPr txBox="1"/>
          <p:nvPr/>
        </p:nvSpPr>
        <p:spPr>
          <a:xfrm>
            <a:off x="1243948" y="57499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7181" name="文本框 7180">
            <a:extLst>
              <a:ext uri="{FF2B5EF4-FFF2-40B4-BE49-F238E27FC236}">
                <a16:creationId xmlns:a16="http://schemas.microsoft.com/office/drawing/2014/main" id="{A065C3EC-06AC-4E00-9CD8-1550BB3B31E9}"/>
              </a:ext>
            </a:extLst>
          </p:cNvPr>
          <p:cNvSpPr txBox="1"/>
          <p:nvPr/>
        </p:nvSpPr>
        <p:spPr>
          <a:xfrm>
            <a:off x="838200" y="4391732"/>
            <a:ext cx="112001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i="1" dirty="0"/>
              <a:t>NOTE2: Network layer function entities may be extended to natively support some value added layer functional services.</a:t>
            </a:r>
          </a:p>
          <a:p>
            <a:r>
              <a:rPr lang="en-US" altLang="zh-CN" sz="1200" i="1" dirty="0"/>
              <a:t>NOTE1: The value added services is defined to resolve the gap between application layer exposure requirements and the availability from network layer.</a:t>
            </a:r>
            <a:endParaRPr lang="zh-CN" altLang="en-US" sz="1200" i="1" dirty="0"/>
          </a:p>
        </p:txBody>
      </p:sp>
      <p:sp>
        <p:nvSpPr>
          <p:cNvPr id="103" name="矩形 102">
            <a:extLst>
              <a:ext uri="{FF2B5EF4-FFF2-40B4-BE49-F238E27FC236}">
                <a16:creationId xmlns:a16="http://schemas.microsoft.com/office/drawing/2014/main" id="{71E24B39-8EFE-4F20-995A-3F5FE1A1F443}"/>
              </a:ext>
            </a:extLst>
          </p:cNvPr>
          <p:cNvSpPr/>
          <p:nvPr/>
        </p:nvSpPr>
        <p:spPr>
          <a:xfrm>
            <a:off x="11048235" y="2013912"/>
            <a:ext cx="635111" cy="11954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kumimoji="1" lang="zh-CN" altLang="en-US" sz="120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4ABCC049-5989-4284-B0CD-1636043ED887}"/>
              </a:ext>
            </a:extLst>
          </p:cNvPr>
          <p:cNvSpPr txBox="1"/>
          <p:nvPr/>
        </p:nvSpPr>
        <p:spPr>
          <a:xfrm>
            <a:off x="9532552" y="1937592"/>
            <a:ext cx="157307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/>
              <a:t>SA2/SA3/SA4 defining</a:t>
            </a:r>
            <a:endParaRPr lang="zh-CN" altLang="en-US" sz="1050" dirty="0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057A420-CAFF-4364-9273-EA183DC73C08}"/>
              </a:ext>
            </a:extLst>
          </p:cNvPr>
          <p:cNvGrpSpPr/>
          <p:nvPr/>
        </p:nvGrpSpPr>
        <p:grpSpPr>
          <a:xfrm>
            <a:off x="2097254" y="2703447"/>
            <a:ext cx="1348683" cy="708551"/>
            <a:chOff x="-132640" y="2665816"/>
            <a:chExt cx="1348683" cy="70855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3BD20503-9F2D-4F7D-B0F1-4B6A51489D14}"/>
                </a:ext>
              </a:extLst>
            </p:cNvPr>
            <p:cNvSpPr/>
            <p:nvPr/>
          </p:nvSpPr>
          <p:spPr>
            <a:xfrm>
              <a:off x="-132640" y="2665816"/>
              <a:ext cx="1348683" cy="708551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/>
                </a:solidFill>
              </a:endParaRP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81BE63E3-386D-4F9A-B44B-3FE3F7F4B952}"/>
                </a:ext>
              </a:extLst>
            </p:cNvPr>
            <p:cNvSpPr/>
            <p:nvPr/>
          </p:nvSpPr>
          <p:spPr>
            <a:xfrm>
              <a:off x="-100011" y="2749777"/>
              <a:ext cx="1261617" cy="381652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kumimoji="1" lang="en-US" altLang="zh-CN" sz="120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enabler clients</a:t>
              </a:r>
              <a:endParaRPr kumimoji="1" lang="zh-CN" altLang="en-US" sz="12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CF81F670-214B-4A3F-A424-51674D487E77}"/>
              </a:ext>
            </a:extLst>
          </p:cNvPr>
          <p:cNvSpPr txBox="1"/>
          <p:nvPr/>
        </p:nvSpPr>
        <p:spPr>
          <a:xfrm>
            <a:off x="2144451" y="3131199"/>
            <a:ext cx="13178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Middle layer</a:t>
            </a:r>
            <a:endParaRPr lang="zh-CN" altLang="en-US" sz="1200" dirty="0"/>
          </a:p>
        </p:txBody>
      </p:sp>
      <p:cxnSp>
        <p:nvCxnSpPr>
          <p:cNvPr id="98" name="直接连接符 97">
            <a:extLst>
              <a:ext uri="{FF2B5EF4-FFF2-40B4-BE49-F238E27FC236}">
                <a16:creationId xmlns:a16="http://schemas.microsoft.com/office/drawing/2014/main" id="{F1885D64-FEB7-4238-A21F-B0065A349D9E}"/>
              </a:ext>
            </a:extLst>
          </p:cNvPr>
          <p:cNvCxnSpPr>
            <a:cxnSpLocks/>
          </p:cNvCxnSpPr>
          <p:nvPr/>
        </p:nvCxnSpPr>
        <p:spPr>
          <a:xfrm>
            <a:off x="3535643" y="2417388"/>
            <a:ext cx="2583221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>
            <a:extLst>
              <a:ext uri="{FF2B5EF4-FFF2-40B4-BE49-F238E27FC236}">
                <a16:creationId xmlns:a16="http://schemas.microsoft.com/office/drawing/2014/main" id="{F760477A-C042-4C7C-9F3C-0461563DBA21}"/>
              </a:ext>
            </a:extLst>
          </p:cNvPr>
          <p:cNvSpPr txBox="1"/>
          <p:nvPr/>
        </p:nvSpPr>
        <p:spPr>
          <a:xfrm>
            <a:off x="3922518" y="2291265"/>
            <a:ext cx="189064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zh-CN" sz="900" i="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Application layer protocol</a:t>
            </a:r>
            <a:endParaRPr kumimoji="1" lang="zh-CN" altLang="en-US" sz="11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329D07-E5D5-491D-A178-10FCC7304B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752" y="585820"/>
            <a:ext cx="10515600" cy="1104917"/>
          </a:xfrm>
        </p:spPr>
        <p:txBody>
          <a:bodyPr/>
          <a:lstStyle/>
          <a:p>
            <a:r>
              <a:rPr lang="en-US" altLang="zh-CN" sz="3600" dirty="0"/>
              <a:t>Huawei view on 5GA and 6G enabler layer</a:t>
            </a:r>
            <a:endParaRPr lang="zh-CN" altLang="en-US" sz="3600" dirty="0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C513D597-AF42-4BE8-B68A-CBFB5BF5E3D3}"/>
              </a:ext>
            </a:extLst>
          </p:cNvPr>
          <p:cNvSpPr txBox="1"/>
          <p:nvPr/>
        </p:nvSpPr>
        <p:spPr>
          <a:xfrm>
            <a:off x="311886" y="1672983"/>
            <a:ext cx="11025098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en-IN" altLang="zh-CN" sz="2400" dirty="0">
                <a:latin typeface="+mn-lt"/>
                <a:cs typeface="+mn-cs"/>
              </a:rPr>
              <a:t>Backward compatibility to 5GA enabler layer should be considered to minimize the impacts to 3</a:t>
            </a:r>
            <a:r>
              <a:rPr lang="en-IN" altLang="zh-CN" sz="2400" baseline="30000" dirty="0">
                <a:latin typeface="+mn-lt"/>
                <a:cs typeface="+mn-cs"/>
              </a:rPr>
              <a:t>rd</a:t>
            </a:r>
            <a:r>
              <a:rPr lang="en-IN" altLang="zh-CN" sz="2400" dirty="0">
                <a:latin typeface="+mn-lt"/>
                <a:cs typeface="+mn-cs"/>
              </a:rPr>
              <a:t> application layer  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7D3CE277-BAF9-414F-BBFC-44DF69F6D18A}"/>
              </a:ext>
            </a:extLst>
          </p:cNvPr>
          <p:cNvSpPr txBox="1"/>
          <p:nvPr/>
        </p:nvSpPr>
        <p:spPr>
          <a:xfrm>
            <a:off x="1196237" y="2359476"/>
            <a:ext cx="9939401" cy="1069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1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Unified API framework for 6G/5G (evolvement of existing CAPIF to support 6G required features)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1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Evolvement of existing enabler layer (including EES, SEAL, VAE) to support </a:t>
            </a:r>
            <a:r>
              <a:rPr kumimoji="1" lang="en-US" altLang="zh-CN" sz="1100" b="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new feature</a:t>
            </a:r>
            <a:r>
              <a:rPr kumimoji="1" lang="en-US" altLang="zh-CN" sz="11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 to existing SEAL/vertical</a:t>
            </a:r>
            <a:r>
              <a:rPr kumimoji="1" lang="zh-CN" altLang="en-US" sz="11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kumimoji="1" lang="en-US" altLang="zh-CN" sz="11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specific enabler services or </a:t>
            </a:r>
            <a:r>
              <a:rPr kumimoji="1" lang="en-US" altLang="zh-CN" sz="1100" b="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new services </a:t>
            </a:r>
            <a:r>
              <a:rPr kumimoji="1" lang="en-US" altLang="zh-CN" sz="11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if not existing)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kumimoji="1" lang="en-US" altLang="zh-CN" sz="14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568909E-7C18-4186-8857-ACF726D91E5D}"/>
              </a:ext>
            </a:extLst>
          </p:cNvPr>
          <p:cNvGrpSpPr/>
          <p:nvPr/>
        </p:nvGrpSpPr>
        <p:grpSpPr>
          <a:xfrm>
            <a:off x="6770821" y="3162371"/>
            <a:ext cx="4953807" cy="3020369"/>
            <a:chOff x="1741118" y="3133180"/>
            <a:chExt cx="8179496" cy="3020369"/>
          </a:xfrm>
        </p:grpSpPr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id="{0AB47868-4048-47DF-AEA8-857280581815}"/>
                </a:ext>
              </a:extLst>
            </p:cNvPr>
            <p:cNvGrpSpPr/>
            <p:nvPr/>
          </p:nvGrpSpPr>
          <p:grpSpPr>
            <a:xfrm>
              <a:off x="1741118" y="3133180"/>
              <a:ext cx="8179496" cy="3020369"/>
              <a:chOff x="1818865" y="2898821"/>
              <a:chExt cx="5740934" cy="3020369"/>
            </a:xfrm>
          </p:grpSpPr>
          <p:grpSp>
            <p:nvGrpSpPr>
              <p:cNvPr id="59" name="组合 58">
                <a:extLst>
                  <a:ext uri="{FF2B5EF4-FFF2-40B4-BE49-F238E27FC236}">
                    <a16:creationId xmlns:a16="http://schemas.microsoft.com/office/drawing/2014/main" id="{7E0C3001-6492-4FAC-995A-4EDC29004484}"/>
                  </a:ext>
                </a:extLst>
              </p:cNvPr>
              <p:cNvGrpSpPr/>
              <p:nvPr/>
            </p:nvGrpSpPr>
            <p:grpSpPr>
              <a:xfrm>
                <a:off x="1818865" y="2898821"/>
                <a:ext cx="5740934" cy="3020369"/>
                <a:chOff x="1563800" y="2820478"/>
                <a:chExt cx="4620232" cy="3020369"/>
              </a:xfrm>
            </p:grpSpPr>
            <p:sp>
              <p:nvSpPr>
                <p:cNvPr id="73" name="Rectangle 74">
                  <a:extLst>
                    <a:ext uri="{FF2B5EF4-FFF2-40B4-BE49-F238E27FC236}">
                      <a16:creationId xmlns:a16="http://schemas.microsoft.com/office/drawing/2014/main" id="{65EED095-CF74-4323-928D-30E7451A68C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761623" y="1214496"/>
                  <a:ext cx="257870" cy="4536168"/>
                </a:xfrm>
                <a:prstGeom prst="rect">
                  <a:avLst/>
                </a:pr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04" tIns="45702" rIns="91404" bIns="45702" anchor="ctr" anchorCtr="0" upright="1">
                  <a:noAutofit/>
                </a:bodyPr>
                <a:lstStyle/>
                <a:p>
                  <a:endParaRPr lang="zh-CN" altLang="en-US" sz="1200" dirty="0"/>
                </a:p>
              </p:txBody>
            </p:sp>
            <p:sp>
              <p:nvSpPr>
                <p:cNvPr id="60" name="矩形 59">
                  <a:extLst>
                    <a:ext uri="{FF2B5EF4-FFF2-40B4-BE49-F238E27FC236}">
                      <a16:creationId xmlns:a16="http://schemas.microsoft.com/office/drawing/2014/main" id="{1C2909BA-7D84-447B-8E2C-8BAA885A7F00}"/>
                    </a:ext>
                  </a:extLst>
                </p:cNvPr>
                <p:cNvSpPr/>
                <p:nvPr/>
              </p:nvSpPr>
              <p:spPr>
                <a:xfrm>
                  <a:off x="1647864" y="5078258"/>
                  <a:ext cx="4536168" cy="405746"/>
                </a:xfrm>
                <a:prstGeom prst="rect">
                  <a:avLst/>
                </a:prstGeom>
                <a:solidFill>
                  <a:schemeClr val="bg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200" dirty="0"/>
                </a:p>
              </p:txBody>
            </p:sp>
            <p:sp>
              <p:nvSpPr>
                <p:cNvPr id="61" name="矩形 60">
                  <a:extLst>
                    <a:ext uri="{FF2B5EF4-FFF2-40B4-BE49-F238E27FC236}">
                      <a16:creationId xmlns:a16="http://schemas.microsoft.com/office/drawing/2014/main" id="{FC4AFE27-E83C-440B-B845-50E65C799AC3}"/>
                    </a:ext>
                  </a:extLst>
                </p:cNvPr>
                <p:cNvSpPr/>
                <p:nvPr/>
              </p:nvSpPr>
              <p:spPr>
                <a:xfrm>
                  <a:off x="1622475" y="3752751"/>
                  <a:ext cx="4536168" cy="1226987"/>
                </a:xfrm>
                <a:prstGeom prst="rect">
                  <a:avLst/>
                </a:prstGeom>
                <a:solidFill>
                  <a:schemeClr val="bg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200" dirty="0"/>
                </a:p>
              </p:txBody>
            </p:sp>
            <p:sp>
              <p:nvSpPr>
                <p:cNvPr id="62" name="圆角矩形 128">
                  <a:extLst>
                    <a:ext uri="{FF2B5EF4-FFF2-40B4-BE49-F238E27FC236}">
                      <a16:creationId xmlns:a16="http://schemas.microsoft.com/office/drawing/2014/main" id="{0BD2B217-7F89-482C-907D-81E27104EC5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993840" y="4698491"/>
                  <a:ext cx="1207565" cy="268762"/>
                </a:xfrm>
                <a:prstGeom prst="roundRect">
                  <a:avLst>
                    <a:gd name="adj" fmla="val 16667"/>
                  </a:avLst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rot="0" vert="horz" wrap="square" lIns="91404" tIns="45702" rIns="91404" bIns="45702" anchor="t" anchorCtr="0" upright="1">
                  <a:noAutofit/>
                </a:bodyPr>
                <a:lstStyle/>
                <a:p>
                  <a:endParaRPr lang="zh-CN" altLang="en-US" sz="900" dirty="0"/>
                </a:p>
              </p:txBody>
            </p:sp>
            <p:sp>
              <p:nvSpPr>
                <p:cNvPr id="63" name="矩形 62">
                  <a:extLst>
                    <a:ext uri="{FF2B5EF4-FFF2-40B4-BE49-F238E27FC236}">
                      <a16:creationId xmlns:a16="http://schemas.microsoft.com/office/drawing/2014/main" id="{8457504D-419E-4E77-9B05-2CB847FF53D0}"/>
                    </a:ext>
                  </a:extLst>
                </p:cNvPr>
                <p:cNvSpPr/>
                <p:nvPr/>
              </p:nvSpPr>
              <p:spPr>
                <a:xfrm>
                  <a:off x="1835618" y="5131021"/>
                  <a:ext cx="1747938" cy="267042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US" altLang="zh-CN" sz="900" dirty="0">
                      <a:solidFill>
                        <a:schemeClr val="tx1"/>
                      </a:solidFill>
                    </a:rPr>
                    <a:t>5G</a:t>
                  </a:r>
                  <a:r>
                    <a:rPr lang="zh-CN" altLang="en-US" sz="900" dirty="0">
                      <a:solidFill>
                        <a:schemeClr val="tx1"/>
                      </a:solidFill>
                    </a:rPr>
                    <a:t> </a:t>
                  </a:r>
                  <a:r>
                    <a:rPr lang="en-US" altLang="zh-CN" sz="900" dirty="0">
                      <a:solidFill>
                        <a:schemeClr val="tx1"/>
                      </a:solidFill>
                    </a:rPr>
                    <a:t>network</a:t>
                  </a:r>
                  <a:endParaRPr lang="zh-CN" altLang="en-US" sz="9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" name="圆角矩形 128">
                  <a:extLst>
                    <a:ext uri="{FF2B5EF4-FFF2-40B4-BE49-F238E27FC236}">
                      <a16:creationId xmlns:a16="http://schemas.microsoft.com/office/drawing/2014/main" id="{0AA9C8C8-8CB4-4C50-8656-A7524048489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61515" y="5153371"/>
                  <a:ext cx="1569409" cy="257212"/>
                </a:xfrm>
                <a:prstGeom prst="roundRect">
                  <a:avLst>
                    <a:gd name="adj" fmla="val 16667"/>
                  </a:avLst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rot="0" vert="horz" wrap="square" lIns="91404" tIns="45702" rIns="91404" bIns="45702" anchor="t" anchorCtr="0" upright="1">
                  <a:noAutofit/>
                </a:bodyPr>
                <a:lstStyle/>
                <a:p>
                  <a:endParaRPr lang="zh-CN" altLang="en-US" sz="1050">
                    <a:ln w="3175">
                      <a:solidFill>
                        <a:schemeClr val="tx1"/>
                      </a:solidFill>
                    </a:ln>
                  </a:endParaRPr>
                </a:p>
              </p:txBody>
            </p:sp>
            <p:sp>
              <p:nvSpPr>
                <p:cNvPr id="65" name="圆角矩形 128">
                  <a:extLst>
                    <a:ext uri="{FF2B5EF4-FFF2-40B4-BE49-F238E27FC236}">
                      <a16:creationId xmlns:a16="http://schemas.microsoft.com/office/drawing/2014/main" id="{1F61BEBC-E01B-4DAC-A810-5B6B6F3700F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53086" y="5131022"/>
                  <a:ext cx="2245002" cy="267041"/>
                </a:xfrm>
                <a:prstGeom prst="roundRect">
                  <a:avLst>
                    <a:gd name="adj" fmla="val 16667"/>
                  </a:avLst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rot="0" vert="horz" wrap="square" lIns="91404" tIns="45702" rIns="91404" bIns="45702" anchor="t" anchorCtr="0" upright="1">
                  <a:noAutofit/>
                </a:bodyPr>
                <a:lstStyle/>
                <a:p>
                  <a:endParaRPr lang="zh-CN" altLang="en-US" sz="1050">
                    <a:ln w="3175">
                      <a:solidFill>
                        <a:schemeClr val="tx1"/>
                      </a:solidFill>
                    </a:ln>
                  </a:endParaRPr>
                </a:p>
              </p:txBody>
            </p:sp>
            <p:sp>
              <p:nvSpPr>
                <p:cNvPr id="66" name="矩形 65">
                  <a:extLst>
                    <a:ext uri="{FF2B5EF4-FFF2-40B4-BE49-F238E27FC236}">
                      <a16:creationId xmlns:a16="http://schemas.microsoft.com/office/drawing/2014/main" id="{99FBD808-C0DA-48F9-8CA7-78078293E6D7}"/>
                    </a:ext>
                  </a:extLst>
                </p:cNvPr>
                <p:cNvSpPr/>
                <p:nvPr/>
              </p:nvSpPr>
              <p:spPr>
                <a:xfrm>
                  <a:off x="4042365" y="5136175"/>
                  <a:ext cx="1364977" cy="233742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en-US" altLang="zh-CN" sz="900" dirty="0">
                      <a:solidFill>
                        <a:schemeClr val="tx1"/>
                      </a:solidFill>
                    </a:rPr>
                    <a:t> 6G</a:t>
                  </a:r>
                  <a:r>
                    <a:rPr lang="zh-CN" altLang="en-US" sz="900" dirty="0">
                      <a:solidFill>
                        <a:schemeClr val="tx1"/>
                      </a:solidFill>
                    </a:rPr>
                    <a:t> </a:t>
                  </a:r>
                  <a:r>
                    <a:rPr lang="en-US" altLang="zh-CN" sz="900" dirty="0">
                      <a:solidFill>
                        <a:schemeClr val="tx1"/>
                      </a:solidFill>
                    </a:rPr>
                    <a:t>network</a:t>
                  </a:r>
                  <a:endParaRPr lang="zh-CN" altLang="en-US" sz="9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7" name="Oval 55">
                  <a:extLst>
                    <a:ext uri="{FF2B5EF4-FFF2-40B4-BE49-F238E27FC236}">
                      <a16:creationId xmlns:a16="http://schemas.microsoft.com/office/drawing/2014/main" id="{5CA0B2AF-B32D-4CD2-9930-90C0758A1DD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44207" y="3643376"/>
                  <a:ext cx="773935" cy="103415"/>
                </a:xfrm>
                <a:prstGeom prst="ellipse">
                  <a:avLst/>
                </a:pr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rot="0" vert="horz" wrap="square" lIns="0" tIns="0" rIns="0" bIns="0" anchor="ctr" anchorCtr="0" upright="1">
                  <a:noAutofit/>
                </a:bodyPr>
                <a:lstStyle/>
                <a:p>
                  <a:pPr algn="ctr">
                    <a:spcAft>
                      <a:spcPts val="900"/>
                    </a:spcAft>
                  </a:pPr>
                  <a:r>
                    <a:rPr lang="en-IN" sz="100" dirty="0">
                      <a:solidFill>
                        <a:srgbClr val="FFFFFF"/>
                      </a:solidFill>
                      <a:latin typeface="Calibri" panose="020F0502020204030204" pitchFamily="34" charset="0"/>
                      <a:ea typeface="等线" panose="02010600030101010101" pitchFamily="2" charset="-122"/>
                      <a:cs typeface="Times New Roman" panose="02020603050405020304" pitchFamily="18" charset="0"/>
                    </a:rPr>
                    <a:t>APIs</a:t>
                  </a:r>
                  <a:endParaRPr lang="zh-CN" altLang="en-US" sz="500" dirty="0">
                    <a:latin typeface="Times New Roman" panose="02020603050405020304" pitchFamily="18" charset="0"/>
                    <a:ea typeface="等线" panose="02010600030101010101" pitchFamily="2" charset="-122"/>
                  </a:endParaRPr>
                </a:p>
              </p:txBody>
            </p:sp>
            <p:cxnSp>
              <p:nvCxnSpPr>
                <p:cNvPr id="68" name="直接连接符 67">
                  <a:extLst>
                    <a:ext uri="{FF2B5EF4-FFF2-40B4-BE49-F238E27FC236}">
                      <a16:creationId xmlns:a16="http://schemas.microsoft.com/office/drawing/2014/main" id="{CF3BEA24-7896-4576-AA84-C999B3FA3F9B}"/>
                    </a:ext>
                  </a:extLst>
                </p:cNvPr>
                <p:cNvCxnSpPr>
                  <a:cxnSpLocks/>
                  <a:stCxn id="64" idx="0"/>
                </p:cNvCxnSpPr>
                <p:nvPr/>
              </p:nvCxnSpPr>
              <p:spPr>
                <a:xfrm flipV="1">
                  <a:off x="2646220" y="4992259"/>
                  <a:ext cx="0" cy="161112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直接连接符 68">
                  <a:extLst>
                    <a:ext uri="{FF2B5EF4-FFF2-40B4-BE49-F238E27FC236}">
                      <a16:creationId xmlns:a16="http://schemas.microsoft.com/office/drawing/2014/main" id="{FD19C30B-180B-4DA6-90FD-0A628C4D557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287397" y="3057907"/>
                  <a:ext cx="0" cy="598095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70" name="文本框 69">
                  <a:extLst>
                    <a:ext uri="{FF2B5EF4-FFF2-40B4-BE49-F238E27FC236}">
                      <a16:creationId xmlns:a16="http://schemas.microsoft.com/office/drawing/2014/main" id="{60804D2C-5696-49C9-BB6F-8BF1206A846C}"/>
                    </a:ext>
                  </a:extLst>
                </p:cNvPr>
                <p:cNvSpPr txBox="1"/>
                <p:nvPr/>
              </p:nvSpPr>
              <p:spPr>
                <a:xfrm>
                  <a:off x="2383553" y="5679327"/>
                  <a:ext cx="3775089" cy="16152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endParaRPr kumimoji="1" lang="zh-CN" altLang="en-US" sz="1050" dirty="0">
                    <a:solidFill>
                      <a:srgbClr val="000000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endParaRPr>
                </a:p>
              </p:txBody>
            </p:sp>
            <p:sp>
              <p:nvSpPr>
                <p:cNvPr id="71" name="文本框 70">
                  <a:extLst>
                    <a:ext uri="{FF2B5EF4-FFF2-40B4-BE49-F238E27FC236}">
                      <a16:creationId xmlns:a16="http://schemas.microsoft.com/office/drawing/2014/main" id="{66D0A31E-57A1-4AEA-8B2C-16FFDADAE5B1}"/>
                    </a:ext>
                  </a:extLst>
                </p:cNvPr>
                <p:cNvSpPr txBox="1"/>
                <p:nvPr/>
              </p:nvSpPr>
              <p:spPr>
                <a:xfrm>
                  <a:off x="3018878" y="3645456"/>
                  <a:ext cx="825332" cy="9233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l"/>
                  <a:r>
                    <a:rPr kumimoji="1" lang="en-US" altLang="zh-CN" sz="600" dirty="0">
                      <a:solidFill>
                        <a:srgbClr val="000000"/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</a:rPr>
                    <a:t>3GPP service API</a:t>
                  </a:r>
                  <a:endParaRPr kumimoji="1" lang="zh-CN" altLang="en-US" sz="600" dirty="0">
                    <a:solidFill>
                      <a:srgbClr val="000000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endParaRPr>
                </a:p>
              </p:txBody>
            </p:sp>
            <p:sp>
              <p:nvSpPr>
                <p:cNvPr id="72" name="矩形 71">
                  <a:extLst>
                    <a:ext uri="{FF2B5EF4-FFF2-40B4-BE49-F238E27FC236}">
                      <a16:creationId xmlns:a16="http://schemas.microsoft.com/office/drawing/2014/main" id="{AACACA7A-ADD3-4A22-9F9A-D74B3C7613F1}"/>
                    </a:ext>
                  </a:extLst>
                </p:cNvPr>
                <p:cNvSpPr/>
                <p:nvPr/>
              </p:nvSpPr>
              <p:spPr>
                <a:xfrm>
                  <a:off x="1563800" y="3768731"/>
                  <a:ext cx="3908527" cy="205411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599">
                    <a:solidFill>
                      <a:schemeClr val="tx2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4" name="文本框 66">
                  <a:extLst>
                    <a:ext uri="{FF2B5EF4-FFF2-40B4-BE49-F238E27FC236}">
                      <a16:creationId xmlns:a16="http://schemas.microsoft.com/office/drawing/2014/main" id="{E50F1E2F-F639-45AC-9190-F8B784DE5A9D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972467" y="3365332"/>
                  <a:ext cx="2192431" cy="2461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prstDash val="dash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04" tIns="45702" rIns="91404" bIns="45702" anchor="t" anchorCtr="0" upright="1">
                  <a:spAutoFit/>
                </a:bodyPr>
                <a:lstStyle/>
                <a:p>
                  <a:pPr>
                    <a:spcAft>
                      <a:spcPts val="900"/>
                    </a:spcAft>
                  </a:pPr>
                  <a:r>
                    <a:rPr lang="en-US" altLang="zh-CN" sz="1000" dirty="0">
                      <a:latin typeface="Times New Roman" panose="02020603050405020304" pitchFamily="18" charset="0"/>
                      <a:ea typeface="等线" panose="02010600030101010101" pitchFamily="2" charset="-122"/>
                    </a:rPr>
                    <a:t>          CAPIF(API framework)</a:t>
                  </a:r>
                  <a:endParaRPr lang="zh-CN" altLang="en-US" sz="1000" dirty="0">
                    <a:latin typeface="Times New Roman" panose="02020603050405020304" pitchFamily="18" charset="0"/>
                    <a:ea typeface="等线" panose="02010600030101010101" pitchFamily="2" charset="-122"/>
                  </a:endParaRPr>
                </a:p>
              </p:txBody>
            </p:sp>
            <p:sp>
              <p:nvSpPr>
                <p:cNvPr id="75" name="圆角矩形 128">
                  <a:extLst>
                    <a:ext uri="{FF2B5EF4-FFF2-40B4-BE49-F238E27FC236}">
                      <a16:creationId xmlns:a16="http://schemas.microsoft.com/office/drawing/2014/main" id="{515A5437-A10A-4F51-8A60-EED0C8A42E3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69922" y="2850356"/>
                  <a:ext cx="4328166" cy="189381"/>
                </a:xfrm>
                <a:prstGeom prst="roundRect">
                  <a:avLst>
                    <a:gd name="adj" fmla="val 16667"/>
                  </a:avLst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rot="0" vert="horz" wrap="square" lIns="91404" tIns="45702" rIns="91404" bIns="45702" anchor="t" anchorCtr="0" upright="1">
                  <a:noAutofit/>
                </a:bodyPr>
                <a:lstStyle/>
                <a:p>
                  <a:endParaRPr lang="zh-CN" altLang="en-US" sz="1200" dirty="0"/>
                </a:p>
              </p:txBody>
            </p:sp>
            <p:cxnSp>
              <p:nvCxnSpPr>
                <p:cNvPr id="77" name="直接连接符 76">
                  <a:extLst>
                    <a:ext uri="{FF2B5EF4-FFF2-40B4-BE49-F238E27FC236}">
                      <a16:creationId xmlns:a16="http://schemas.microsoft.com/office/drawing/2014/main" id="{AB7C8970-6B7D-4C09-9FB5-7ADB2A7910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899759" y="3602836"/>
                  <a:ext cx="5284" cy="1526062"/>
                </a:xfrm>
                <a:prstGeom prst="line">
                  <a:avLst/>
                </a:prstGeom>
                <a:ln>
                  <a:prstDash val="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78" name="文本框 77">
                  <a:extLst>
                    <a:ext uri="{FF2B5EF4-FFF2-40B4-BE49-F238E27FC236}">
                      <a16:creationId xmlns:a16="http://schemas.microsoft.com/office/drawing/2014/main" id="{2AD61B0D-4DD3-4A47-BD35-238FE5016F3F}"/>
                    </a:ext>
                  </a:extLst>
                </p:cNvPr>
                <p:cNvSpPr txBox="1"/>
                <p:nvPr/>
              </p:nvSpPr>
              <p:spPr>
                <a:xfrm>
                  <a:off x="3068455" y="2820478"/>
                  <a:ext cx="1343024" cy="2308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900" dirty="0">
                      <a:solidFill>
                        <a:srgbClr val="000000"/>
                      </a:solidFill>
                      <a:ea typeface="MS PGothic" panose="020B0600070205080204" pitchFamily="34" charset="-128"/>
                      <a:cs typeface="Times New Roman" panose="02020603050405020304" pitchFamily="18" charset="0"/>
                    </a:rPr>
                    <a:t>Third party application layer </a:t>
                  </a:r>
                  <a:endParaRPr lang="zh-CN" altLang="en-US" sz="900" dirty="0"/>
                </a:p>
              </p:txBody>
            </p:sp>
            <p:cxnSp>
              <p:nvCxnSpPr>
                <p:cNvPr id="80" name="直接连接符 79">
                  <a:extLst>
                    <a:ext uri="{FF2B5EF4-FFF2-40B4-BE49-F238E27FC236}">
                      <a16:creationId xmlns:a16="http://schemas.microsoft.com/office/drawing/2014/main" id="{D2BB42CC-EF41-498F-8D6A-5447332AA6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4724854" y="4967253"/>
                  <a:ext cx="1" cy="184595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5" name="圆角矩形 128">
                <a:extLst>
                  <a:ext uri="{FF2B5EF4-FFF2-40B4-BE49-F238E27FC236}">
                    <a16:creationId xmlns:a16="http://schemas.microsoft.com/office/drawing/2014/main" id="{BB295573-3159-4BBB-94EE-7774C66A6B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04956" y="4336367"/>
                <a:ext cx="673733" cy="261610"/>
              </a:xfrm>
              <a:prstGeom prst="roundRect">
                <a:avLst>
                  <a:gd name="adj" fmla="val 16667"/>
                </a:avLst>
              </a:prstGeom>
              <a:solidFill>
                <a:schemeClr val="bg2">
                  <a:lumMod val="9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rot="0" vert="horz" wrap="square" lIns="91404" tIns="45702" rIns="91404" bIns="45702" anchor="t" anchorCtr="0" upright="1">
                <a:noAutofit/>
              </a:bodyPr>
              <a:lstStyle/>
              <a:p>
                <a:r>
                  <a:rPr lang="en-US" altLang="zh-CN" sz="800" dirty="0"/>
                  <a:t>e-NRM</a:t>
                </a:r>
                <a:endParaRPr lang="zh-CN" altLang="en-US" sz="800" dirty="0"/>
              </a:p>
              <a:p>
                <a:endParaRPr lang="zh-CN" altLang="en-US" sz="900" dirty="0"/>
              </a:p>
            </p:txBody>
          </p:sp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id="{608D4CC5-0113-46CE-96F3-5DEF9675FBEA}"/>
                  </a:ext>
                </a:extLst>
              </p:cNvPr>
              <p:cNvSpPr txBox="1"/>
              <p:nvPr/>
            </p:nvSpPr>
            <p:spPr>
              <a:xfrm>
                <a:off x="2462826" y="4782224"/>
                <a:ext cx="1366070" cy="2154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800" dirty="0"/>
                  <a:t>e-EES over 5G/6G</a:t>
                </a:r>
                <a:endParaRPr lang="zh-CN" altLang="en-US" sz="800" dirty="0"/>
              </a:p>
            </p:txBody>
          </p:sp>
          <p:sp>
            <p:nvSpPr>
              <p:cNvPr id="89" name="圆角矩形 128">
                <a:extLst>
                  <a:ext uri="{FF2B5EF4-FFF2-40B4-BE49-F238E27FC236}">
                    <a16:creationId xmlns:a16="http://schemas.microsoft.com/office/drawing/2014/main" id="{25C507F4-9F3D-48C4-A4F6-CCDE2B1A2B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45433" y="4342264"/>
                <a:ext cx="881855" cy="261610"/>
              </a:xfrm>
              <a:prstGeom prst="roundRect">
                <a:avLst>
                  <a:gd name="adj" fmla="val 16667"/>
                </a:avLst>
              </a:prstGeom>
              <a:solidFill>
                <a:schemeClr val="bg2">
                  <a:lumMod val="9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rot="0" vert="horz" wrap="square" lIns="91404" tIns="45702" rIns="91404" bIns="45702" anchor="t" anchorCtr="0" upright="1">
                <a:noAutofit/>
              </a:bodyPr>
              <a:lstStyle/>
              <a:p>
                <a:r>
                  <a:rPr lang="en-US" altLang="zh-CN" sz="800" dirty="0"/>
                  <a:t>e-SEALDD</a:t>
                </a:r>
                <a:endParaRPr lang="zh-CN" altLang="en-US" sz="800" dirty="0"/>
              </a:p>
              <a:p>
                <a:endParaRPr lang="zh-CN" altLang="en-US" sz="800" dirty="0"/>
              </a:p>
            </p:txBody>
          </p:sp>
          <p:sp>
            <p:nvSpPr>
              <p:cNvPr id="90" name="圆角矩形 128">
                <a:extLst>
                  <a:ext uri="{FF2B5EF4-FFF2-40B4-BE49-F238E27FC236}">
                    <a16:creationId xmlns:a16="http://schemas.microsoft.com/office/drawing/2014/main" id="{CB1CCFCE-55C6-4564-822B-CDC82BEA08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69227" y="4352974"/>
                <a:ext cx="769327" cy="240048"/>
              </a:xfrm>
              <a:prstGeom prst="roundRect">
                <a:avLst>
                  <a:gd name="adj" fmla="val 16667"/>
                </a:avLst>
              </a:prstGeom>
              <a:solidFill>
                <a:schemeClr val="bg2">
                  <a:lumMod val="9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rot="0" vert="horz" wrap="square" lIns="91404" tIns="45702" rIns="91404" bIns="45702" anchor="t" anchorCtr="0" upright="1">
                <a:noAutofit/>
              </a:bodyPr>
              <a:lstStyle/>
              <a:p>
                <a:r>
                  <a:rPr lang="en-US" altLang="zh-CN" sz="800" dirty="0"/>
                  <a:t>e-NSCE</a:t>
                </a:r>
                <a:endParaRPr lang="zh-CN" altLang="en-US" sz="800" dirty="0"/>
              </a:p>
              <a:p>
                <a:endParaRPr lang="zh-CN" altLang="en-US" sz="800" dirty="0"/>
              </a:p>
            </p:txBody>
          </p:sp>
          <p:sp>
            <p:nvSpPr>
              <p:cNvPr id="92" name="矩形: 圆角 91">
                <a:extLst>
                  <a:ext uri="{FF2B5EF4-FFF2-40B4-BE49-F238E27FC236}">
                    <a16:creationId xmlns:a16="http://schemas.microsoft.com/office/drawing/2014/main" id="{B643F4E5-C4AD-4C6C-ACF4-8E68F0E44529}"/>
                  </a:ext>
                </a:extLst>
              </p:cNvPr>
              <p:cNvSpPr/>
              <p:nvPr/>
            </p:nvSpPr>
            <p:spPr>
              <a:xfrm>
                <a:off x="2345164" y="4287010"/>
                <a:ext cx="4330295" cy="417230"/>
              </a:xfrm>
              <a:prstGeom prst="roundRect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6" name="直接连接符 95">
                <a:extLst>
                  <a:ext uri="{FF2B5EF4-FFF2-40B4-BE49-F238E27FC236}">
                    <a16:creationId xmlns:a16="http://schemas.microsoft.com/office/drawing/2014/main" id="{F3E9C91A-CE53-49E9-ABE9-4B4D419FD90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084616" y="3157280"/>
                <a:ext cx="1" cy="12137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8" name="文本框 97">
                <a:extLst>
                  <a:ext uri="{FF2B5EF4-FFF2-40B4-BE49-F238E27FC236}">
                    <a16:creationId xmlns:a16="http://schemas.microsoft.com/office/drawing/2014/main" id="{210CA726-934B-48F5-8A98-456DF3D7FCCF}"/>
                  </a:ext>
                </a:extLst>
              </p:cNvPr>
              <p:cNvSpPr txBox="1"/>
              <p:nvPr/>
            </p:nvSpPr>
            <p:spPr>
              <a:xfrm>
                <a:off x="4608547" y="3308454"/>
                <a:ext cx="1375093" cy="9233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/>
                <a:r>
                  <a:rPr kumimoji="1" lang="en-US" altLang="zh-CN" sz="600" dirty="0">
                    <a:solidFill>
                      <a:srgbClr val="000000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3GPP framework API</a:t>
                </a:r>
                <a:endParaRPr kumimoji="1" lang="zh-CN" altLang="en-US" sz="60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100" name="Oval 55">
                <a:extLst>
                  <a:ext uri="{FF2B5EF4-FFF2-40B4-BE49-F238E27FC236}">
                    <a16:creationId xmlns:a16="http://schemas.microsoft.com/office/drawing/2014/main" id="{8A3F3E39-8DC1-42B0-AEAC-B90338AF98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7033" y="3303768"/>
                <a:ext cx="1215165" cy="121376"/>
              </a:xfrm>
              <a:prstGeom prst="ellipse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0" vert="horz" wrap="square" lIns="0" tIns="0" rIns="0" bIns="0" anchor="ctr" anchorCtr="0" upright="1">
                <a:noAutofit/>
              </a:bodyPr>
              <a:lstStyle/>
              <a:p>
                <a:pPr algn="ctr">
                  <a:spcAft>
                    <a:spcPts val="900"/>
                  </a:spcAft>
                </a:pPr>
                <a:r>
                  <a:rPr lang="en-IN" sz="100" dirty="0">
                    <a:solidFill>
                      <a:srgbClr val="FFFFFF"/>
                    </a:solidFill>
                    <a:latin typeface="Calibri" panose="020F0502020204030204" pitchFamily="34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APIs</a:t>
                </a:r>
                <a:endParaRPr lang="zh-CN" altLang="en-US" sz="500" dirty="0"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</p:txBody>
          </p:sp>
          <p:sp>
            <p:nvSpPr>
              <p:cNvPr id="106" name="矩形: 圆角 105">
                <a:extLst>
                  <a:ext uri="{FF2B5EF4-FFF2-40B4-BE49-F238E27FC236}">
                    <a16:creationId xmlns:a16="http://schemas.microsoft.com/office/drawing/2014/main" id="{140D3F1C-A3D3-4F24-A579-AC09E5E1C555}"/>
                  </a:ext>
                </a:extLst>
              </p:cNvPr>
              <p:cNvSpPr/>
              <p:nvPr/>
            </p:nvSpPr>
            <p:spPr>
              <a:xfrm>
                <a:off x="2345164" y="3894615"/>
                <a:ext cx="4765424" cy="336054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文本框 106">
                <a:extLst>
                  <a:ext uri="{FF2B5EF4-FFF2-40B4-BE49-F238E27FC236}">
                    <a16:creationId xmlns:a16="http://schemas.microsoft.com/office/drawing/2014/main" id="{12761238-0E79-4DA1-87CE-EDDAE556D196}"/>
                  </a:ext>
                </a:extLst>
              </p:cNvPr>
              <p:cNvSpPr txBox="1"/>
              <p:nvPr/>
            </p:nvSpPr>
            <p:spPr>
              <a:xfrm>
                <a:off x="5665547" y="4230669"/>
                <a:ext cx="93891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50" dirty="0"/>
                  <a:t>e-SEAL</a:t>
                </a:r>
                <a:endParaRPr lang="zh-CN" altLang="en-US" sz="1050" dirty="0"/>
              </a:p>
            </p:txBody>
          </p:sp>
          <p:sp>
            <p:nvSpPr>
              <p:cNvPr id="111" name="圆角矩形 128">
                <a:extLst>
                  <a:ext uri="{FF2B5EF4-FFF2-40B4-BE49-F238E27FC236}">
                    <a16:creationId xmlns:a16="http://schemas.microsoft.com/office/drawing/2014/main" id="{23C2B27C-00D5-42F4-85C3-69725E430A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96344" y="4352974"/>
                <a:ext cx="769327" cy="240048"/>
              </a:xfrm>
              <a:prstGeom prst="roundRect">
                <a:avLst>
                  <a:gd name="adj" fmla="val 16667"/>
                </a:avLst>
              </a:prstGeom>
              <a:solidFill>
                <a:schemeClr val="bg2">
                  <a:lumMod val="9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rot="0" vert="horz" wrap="square" lIns="91404" tIns="45702" rIns="91404" bIns="45702" anchor="t" anchorCtr="0" upright="1">
                <a:noAutofit/>
              </a:bodyPr>
              <a:lstStyle/>
              <a:p>
                <a:endParaRPr lang="zh-CN" altLang="en-US" sz="900" dirty="0"/>
              </a:p>
            </p:txBody>
          </p:sp>
          <p:sp>
            <p:nvSpPr>
              <p:cNvPr id="113" name="文本框 112">
                <a:extLst>
                  <a:ext uri="{FF2B5EF4-FFF2-40B4-BE49-F238E27FC236}">
                    <a16:creationId xmlns:a16="http://schemas.microsoft.com/office/drawing/2014/main" id="{5EC5343E-B9C6-4F32-99E9-7F1E1EAB7618}"/>
                  </a:ext>
                </a:extLst>
              </p:cNvPr>
              <p:cNvSpPr txBox="1"/>
              <p:nvPr/>
            </p:nvSpPr>
            <p:spPr>
              <a:xfrm>
                <a:off x="4864325" y="4362636"/>
                <a:ext cx="921416" cy="2154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800" dirty="0"/>
                  <a:t>New service</a:t>
                </a:r>
                <a:endParaRPr lang="zh-CN" altLang="en-US" sz="800" dirty="0"/>
              </a:p>
            </p:txBody>
          </p:sp>
          <p:sp>
            <p:nvSpPr>
              <p:cNvPr id="118" name="文本框 117">
                <a:extLst>
                  <a:ext uri="{FF2B5EF4-FFF2-40B4-BE49-F238E27FC236}">
                    <a16:creationId xmlns:a16="http://schemas.microsoft.com/office/drawing/2014/main" id="{8D4686F4-96F7-4531-AB25-401AE621F7E7}"/>
                  </a:ext>
                </a:extLst>
              </p:cNvPr>
              <p:cNvSpPr txBox="1"/>
              <p:nvPr/>
            </p:nvSpPr>
            <p:spPr>
              <a:xfrm>
                <a:off x="5569715" y="3901891"/>
                <a:ext cx="1540872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50" dirty="0"/>
                  <a:t>e-vertical specific</a:t>
                </a:r>
                <a:endParaRPr lang="zh-CN" altLang="en-US" sz="1050" dirty="0"/>
              </a:p>
            </p:txBody>
          </p:sp>
          <p:sp>
            <p:nvSpPr>
              <p:cNvPr id="119" name="圆角矩形 128">
                <a:extLst>
                  <a:ext uri="{FF2B5EF4-FFF2-40B4-BE49-F238E27FC236}">
                    <a16:creationId xmlns:a16="http://schemas.microsoft.com/office/drawing/2014/main" id="{62F796F1-A8F5-4DC5-8756-272A215C4C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1170" y="3933883"/>
                <a:ext cx="1035031" cy="240048"/>
              </a:xfrm>
              <a:prstGeom prst="roundRect">
                <a:avLst>
                  <a:gd name="adj" fmla="val 16667"/>
                </a:avLst>
              </a:prstGeom>
              <a:solidFill>
                <a:schemeClr val="bg2">
                  <a:lumMod val="9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rot="0" vert="horz" wrap="square" lIns="91404" tIns="45702" rIns="91404" bIns="45702" anchor="t" anchorCtr="0" upright="1">
                <a:noAutofit/>
              </a:bodyPr>
              <a:lstStyle/>
              <a:p>
                <a:r>
                  <a:rPr lang="en-US" altLang="zh-CN" sz="900" dirty="0"/>
                  <a:t>New vertical</a:t>
                </a:r>
                <a:endParaRPr lang="zh-CN" altLang="en-US" sz="900" dirty="0"/>
              </a:p>
            </p:txBody>
          </p:sp>
          <p:sp>
            <p:nvSpPr>
              <p:cNvPr id="120" name="圆角矩形 128">
                <a:extLst>
                  <a:ext uri="{FF2B5EF4-FFF2-40B4-BE49-F238E27FC236}">
                    <a16:creationId xmlns:a16="http://schemas.microsoft.com/office/drawing/2014/main" id="{EAC076F6-4031-4632-84BF-9AF9926189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62826" y="3948231"/>
                <a:ext cx="677668" cy="240048"/>
              </a:xfrm>
              <a:prstGeom prst="roundRect">
                <a:avLst>
                  <a:gd name="adj" fmla="val 16667"/>
                </a:avLst>
              </a:prstGeom>
              <a:solidFill>
                <a:schemeClr val="bg2">
                  <a:lumMod val="9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rot="0" vert="horz" wrap="square" lIns="91404" tIns="45702" rIns="91404" bIns="45702" anchor="t" anchorCtr="0" upright="1">
                <a:noAutofit/>
              </a:bodyPr>
              <a:lstStyle/>
              <a:p>
                <a:r>
                  <a:rPr lang="en-US" altLang="zh-CN" sz="800" dirty="0"/>
                  <a:t>e-UAE</a:t>
                </a:r>
                <a:endParaRPr lang="zh-CN" altLang="en-US" sz="800" dirty="0"/>
              </a:p>
            </p:txBody>
          </p:sp>
          <p:sp>
            <p:nvSpPr>
              <p:cNvPr id="121" name="圆角矩形 128">
                <a:extLst>
                  <a:ext uri="{FF2B5EF4-FFF2-40B4-BE49-F238E27FC236}">
                    <a16:creationId xmlns:a16="http://schemas.microsoft.com/office/drawing/2014/main" id="{8577969B-460B-4E02-853A-B95F56E1E6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51305" y="3938421"/>
                <a:ext cx="677668" cy="240048"/>
              </a:xfrm>
              <a:prstGeom prst="roundRect">
                <a:avLst>
                  <a:gd name="adj" fmla="val 16667"/>
                </a:avLst>
              </a:prstGeom>
              <a:solidFill>
                <a:schemeClr val="bg2">
                  <a:lumMod val="9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rot="0" vert="horz" wrap="square" lIns="91404" tIns="45702" rIns="91404" bIns="45702" anchor="t" anchorCtr="0" upright="1">
                <a:noAutofit/>
              </a:bodyPr>
              <a:lstStyle/>
              <a:p>
                <a:r>
                  <a:rPr lang="en-US" altLang="zh-CN" sz="800" dirty="0"/>
                  <a:t>e-VAE</a:t>
                </a:r>
                <a:endParaRPr lang="zh-CN" altLang="en-US" sz="800" dirty="0"/>
              </a:p>
            </p:txBody>
          </p:sp>
          <p:sp>
            <p:nvSpPr>
              <p:cNvPr id="122" name="矩形: 圆角 121">
                <a:extLst>
                  <a:ext uri="{FF2B5EF4-FFF2-40B4-BE49-F238E27FC236}">
                    <a16:creationId xmlns:a16="http://schemas.microsoft.com/office/drawing/2014/main" id="{D86F4F03-1296-4735-99E9-B356CD768FDA}"/>
                  </a:ext>
                </a:extLst>
              </p:cNvPr>
              <p:cNvSpPr/>
              <p:nvPr/>
            </p:nvSpPr>
            <p:spPr>
              <a:xfrm>
                <a:off x="2330623" y="3865489"/>
                <a:ext cx="4765422" cy="389396"/>
              </a:xfrm>
              <a:prstGeom prst="roundRect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25" name="直接连接符 124">
                <a:extLst>
                  <a:ext uri="{FF2B5EF4-FFF2-40B4-BE49-F238E27FC236}">
                    <a16:creationId xmlns:a16="http://schemas.microsoft.com/office/drawing/2014/main" id="{54CC7484-7001-4D33-9E97-C2B3426F5B5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236126" y="3656491"/>
                <a:ext cx="6566" cy="1526062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id="{3FF25804-275F-47B9-9D1A-8CE0EE0EDB82}"/>
                </a:ext>
              </a:extLst>
            </p:cNvPr>
            <p:cNvSpPr txBox="1"/>
            <p:nvPr/>
          </p:nvSpPr>
          <p:spPr>
            <a:xfrm>
              <a:off x="3802932" y="5835564"/>
              <a:ext cx="48577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/>
                <a:t>Unified enabler layer over 5G and 6G </a:t>
              </a:r>
              <a:endParaRPr lang="zh-CN" altLang="en-US" sz="1200" dirty="0"/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75C17148-3F4A-421C-82E5-2F950C1D3EDF}"/>
              </a:ext>
            </a:extLst>
          </p:cNvPr>
          <p:cNvSpPr txBox="1"/>
          <p:nvPr/>
        </p:nvSpPr>
        <p:spPr>
          <a:xfrm>
            <a:off x="1441993" y="5823627"/>
            <a:ext cx="40317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Unified reference architecture for 5G and 6G openness  </a:t>
            </a:r>
            <a:endParaRPr lang="zh-CN" altLang="en-US" sz="1200" dirty="0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65E546BE-900A-4E2E-8E19-3A7E3B62AD3D}"/>
              </a:ext>
            </a:extLst>
          </p:cNvPr>
          <p:cNvGrpSpPr/>
          <p:nvPr/>
        </p:nvGrpSpPr>
        <p:grpSpPr>
          <a:xfrm>
            <a:off x="566183" y="3138032"/>
            <a:ext cx="6162571" cy="2682936"/>
            <a:chOff x="-1" y="2135505"/>
            <a:chExt cx="7018798" cy="3639820"/>
          </a:xfrm>
        </p:grpSpPr>
        <p:grpSp>
          <p:nvGrpSpPr>
            <p:cNvPr id="51" name="Group 88">
              <a:extLst>
                <a:ext uri="{FF2B5EF4-FFF2-40B4-BE49-F238E27FC236}">
                  <a16:creationId xmlns:a16="http://schemas.microsoft.com/office/drawing/2014/main" id="{040158AD-2E1A-4CFC-8F5B-47453C68450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1" y="2135505"/>
              <a:ext cx="7018798" cy="3639820"/>
              <a:chOff x="0" y="3363"/>
              <a:chExt cx="11399" cy="5732"/>
            </a:xfrm>
          </p:grpSpPr>
          <p:cxnSp>
            <p:nvCxnSpPr>
              <p:cNvPr id="79" name="Straight Connector 16">
                <a:extLst>
                  <a:ext uri="{FF2B5EF4-FFF2-40B4-BE49-F238E27FC236}">
                    <a16:creationId xmlns:a16="http://schemas.microsoft.com/office/drawing/2014/main" id="{0CC83412-FFC6-4617-B4F2-26FB4E19095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6467" y="4740"/>
                <a:ext cx="16" cy="336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1" name="Straight Connector 23">
                <a:extLst>
                  <a:ext uri="{FF2B5EF4-FFF2-40B4-BE49-F238E27FC236}">
                    <a16:creationId xmlns:a16="http://schemas.microsoft.com/office/drawing/2014/main" id="{CC233813-CA1F-473F-B36D-4B5D595C2925}"/>
                  </a:ext>
                </a:extLst>
              </p:cNvPr>
              <p:cNvCxnSpPr>
                <a:cxnSpLocks/>
                <a:stCxn id="141" idx="0"/>
                <a:endCxn id="103" idx="0"/>
              </p:cNvCxnSpPr>
              <p:nvPr/>
            </p:nvCxnSpPr>
            <p:spPr bwMode="auto">
              <a:xfrm flipH="1" flipV="1">
                <a:off x="4797" y="4740"/>
                <a:ext cx="2" cy="131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id="{3C6DC9C7-122A-4A3E-9536-366D97C169D9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0" y="5892"/>
                <a:ext cx="10807" cy="3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</p:spPr>
          </p:cxnSp>
          <p:cxnSp>
            <p:nvCxnSpPr>
              <p:cNvPr id="58" name="Straight Connector 15">
                <a:extLst>
                  <a:ext uri="{FF2B5EF4-FFF2-40B4-BE49-F238E27FC236}">
                    <a16:creationId xmlns:a16="http://schemas.microsoft.com/office/drawing/2014/main" id="{D2CD48F1-E388-4B33-AC06-065DF0E6CE6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 flipV="1">
                <a:off x="3971" y="4715"/>
                <a:ext cx="14" cy="340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81" name="Rectangle: Rounded Corners 3">
                <a:extLst>
                  <a:ext uri="{FF2B5EF4-FFF2-40B4-BE49-F238E27FC236}">
                    <a16:creationId xmlns:a16="http://schemas.microsoft.com/office/drawing/2014/main" id="{3C897596-3FC3-484A-865C-B2611AC9C8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05" y="6206"/>
                <a:ext cx="5009" cy="992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 w="12700">
                <a:solidFill>
                  <a:srgbClr val="223F59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zh-CN" altLang="en-US" sz="1600"/>
              </a:p>
            </p:txBody>
          </p:sp>
          <p:sp>
            <p:nvSpPr>
              <p:cNvPr id="82" name="Rectangle 74">
                <a:extLst>
                  <a:ext uri="{FF2B5EF4-FFF2-40B4-BE49-F238E27FC236}">
                    <a16:creationId xmlns:a16="http://schemas.microsoft.com/office/drawing/2014/main" id="{0AF49E96-43BA-40FB-AEB0-9ED88E22AC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731" y="3810"/>
                <a:ext cx="581" cy="3400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zh-CN" altLang="en-US" sz="1600"/>
              </a:p>
            </p:txBody>
          </p:sp>
          <p:sp>
            <p:nvSpPr>
              <p:cNvPr id="83" name="Rectangle: Rounded Corners 4">
                <a:extLst>
                  <a:ext uri="{FF2B5EF4-FFF2-40B4-BE49-F238E27FC236}">
                    <a16:creationId xmlns:a16="http://schemas.microsoft.com/office/drawing/2014/main" id="{2A4EE6A4-C64F-4A6A-B6AB-095A5150C5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04" y="8135"/>
                <a:ext cx="1967" cy="735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223F59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spcAft>
                    <a:spcPts val="900"/>
                  </a:spcAft>
                </a:pPr>
                <a:endParaRPr lang="zh-CN" sz="11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</p:txBody>
          </p:sp>
          <p:sp>
            <p:nvSpPr>
              <p:cNvPr id="84" name="Rectangle: Rounded Corners 5">
                <a:extLst>
                  <a:ext uri="{FF2B5EF4-FFF2-40B4-BE49-F238E27FC236}">
                    <a16:creationId xmlns:a16="http://schemas.microsoft.com/office/drawing/2014/main" id="{090C2D85-FF93-43D6-B2B7-4085AA86BC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10" y="8135"/>
                <a:ext cx="2402" cy="735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223F59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spcAft>
                    <a:spcPts val="900"/>
                  </a:spcAft>
                </a:pPr>
                <a:endParaRPr lang="zh-CN" sz="11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</p:txBody>
          </p:sp>
          <p:cxnSp>
            <p:nvCxnSpPr>
              <p:cNvPr id="91" name="Straight Connector 15">
                <a:extLst>
                  <a:ext uri="{FF2B5EF4-FFF2-40B4-BE49-F238E27FC236}">
                    <a16:creationId xmlns:a16="http://schemas.microsoft.com/office/drawing/2014/main" id="{8CF8B817-F4D3-4410-B9B3-A9AC58D96C1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4488" y="7185"/>
                <a:ext cx="10" cy="95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3" name="Straight Connector 16">
                <a:extLst>
                  <a:ext uri="{FF2B5EF4-FFF2-40B4-BE49-F238E27FC236}">
                    <a16:creationId xmlns:a16="http://schemas.microsoft.com/office/drawing/2014/main" id="{E3F246EA-C84D-49E1-A78C-585F806D9DC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 flipV="1">
                <a:off x="7011" y="7202"/>
                <a:ext cx="0" cy="933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94" name="Rectangle: Rounded Corners 22">
                <a:extLst>
                  <a:ext uri="{FF2B5EF4-FFF2-40B4-BE49-F238E27FC236}">
                    <a16:creationId xmlns:a16="http://schemas.microsoft.com/office/drawing/2014/main" id="{40CD3A3C-EB7A-4098-BEEB-6A6E802B89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9" y="3502"/>
                <a:ext cx="9229" cy="1213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223F59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zh-CN" altLang="en-US" sz="1600"/>
              </a:p>
            </p:txBody>
          </p:sp>
          <p:cxnSp>
            <p:nvCxnSpPr>
              <p:cNvPr id="95" name="Straight Connector 20">
                <a:extLst>
                  <a:ext uri="{FF2B5EF4-FFF2-40B4-BE49-F238E27FC236}">
                    <a16:creationId xmlns:a16="http://schemas.microsoft.com/office/drawing/2014/main" id="{CE1E7415-5801-4129-A481-B20B4878F93B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4249" y="7649"/>
                <a:ext cx="457" cy="0"/>
              </a:xfrm>
              <a:prstGeom prst="line">
                <a:avLst/>
              </a:prstGeom>
              <a:noFill/>
              <a:ln w="6350">
                <a:solidFill>
                  <a:srgbClr val="5B9BD5"/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7" name="Straight Connector 21">
                <a:extLst>
                  <a:ext uri="{FF2B5EF4-FFF2-40B4-BE49-F238E27FC236}">
                    <a16:creationId xmlns:a16="http://schemas.microsoft.com/office/drawing/2014/main" id="{9D934406-870F-4621-BA43-6B8C0FC8136A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6776" y="7666"/>
                <a:ext cx="458" cy="0"/>
              </a:xfrm>
              <a:prstGeom prst="line">
                <a:avLst/>
              </a:prstGeom>
              <a:noFill/>
              <a:ln w="6350">
                <a:solidFill>
                  <a:srgbClr val="5B9BD5"/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99" name="TextBox 22">
                <a:extLst>
                  <a:ext uri="{FF2B5EF4-FFF2-40B4-BE49-F238E27FC236}">
                    <a16:creationId xmlns:a16="http://schemas.microsoft.com/office/drawing/2014/main" id="{79FEC198-BD85-4607-A345-EC859E0BC44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76" y="7316"/>
                <a:ext cx="1927" cy="8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spAutoFit/>
              </a:bodyPr>
              <a:lstStyle/>
              <a:p>
                <a:pPr>
                  <a:spcAft>
                    <a:spcPts val="900"/>
                  </a:spcAft>
                </a:pPr>
                <a:r>
                  <a:rPr lang="en-GB" sz="600" i="1" kern="120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Southbound Interface (SBI)</a:t>
                </a:r>
                <a:endParaRPr lang="zh-CN" sz="11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  <a:p>
                <a:pPr algn="ctr">
                  <a:spcAft>
                    <a:spcPts val="900"/>
                  </a:spcAft>
                </a:pPr>
                <a:r>
                  <a:rPr lang="en-GB" sz="600" i="1" kern="120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(Network APIs)</a:t>
                </a:r>
                <a:endParaRPr lang="zh-CN" sz="11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</p:txBody>
          </p:sp>
          <p:cxnSp>
            <p:nvCxnSpPr>
              <p:cNvPr id="102" name="Straight Connector 24">
                <a:extLst>
                  <a:ext uri="{FF2B5EF4-FFF2-40B4-BE49-F238E27FC236}">
                    <a16:creationId xmlns:a16="http://schemas.microsoft.com/office/drawing/2014/main" id="{66D83027-E63F-46C3-AD3C-D72E24374AAE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630" y="5083"/>
                <a:ext cx="456" cy="0"/>
              </a:xfrm>
              <a:prstGeom prst="line">
                <a:avLst/>
              </a:prstGeom>
              <a:noFill/>
              <a:ln w="6350">
                <a:solidFill>
                  <a:srgbClr val="5B9BD5"/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03" name="TextBox 25">
                <a:extLst>
                  <a:ext uri="{FF2B5EF4-FFF2-40B4-BE49-F238E27FC236}">
                    <a16:creationId xmlns:a16="http://schemas.microsoft.com/office/drawing/2014/main" id="{87D557BD-CDA1-431F-9E6F-B84C3D627AD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573" y="4740"/>
                <a:ext cx="2447" cy="3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spAutoFit/>
              </a:bodyPr>
              <a:lstStyle/>
              <a:p>
                <a:pPr>
                  <a:spcAft>
                    <a:spcPts val="900"/>
                  </a:spcAft>
                </a:pPr>
                <a:r>
                  <a:rPr lang="en-GB" sz="600" i="1" kern="120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Northbound </a:t>
                </a:r>
                <a:r>
                  <a:rPr lang="en-GB" altLang="zh-CN" sz="600" i="1" kern="120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(Service APIs)</a:t>
                </a:r>
                <a:endParaRPr lang="zh-CN" altLang="zh-CN" sz="11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</p:txBody>
          </p:sp>
          <p:cxnSp>
            <p:nvCxnSpPr>
              <p:cNvPr id="109" name="Straight Connector 29">
                <a:extLst>
                  <a:ext uri="{FF2B5EF4-FFF2-40B4-BE49-F238E27FC236}">
                    <a16:creationId xmlns:a16="http://schemas.microsoft.com/office/drawing/2014/main" id="{102C8C46-C220-47C0-B933-D23583BC4DF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7555" y="4715"/>
                <a:ext cx="0" cy="437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10" name="Straight Connector 30">
                <a:extLst>
                  <a:ext uri="{FF2B5EF4-FFF2-40B4-BE49-F238E27FC236}">
                    <a16:creationId xmlns:a16="http://schemas.microsoft.com/office/drawing/2014/main" id="{B04FEF37-C02F-4DE9-8A0B-FBF6E759C8D7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7397" y="4906"/>
                <a:ext cx="456" cy="0"/>
              </a:xfrm>
              <a:prstGeom prst="line">
                <a:avLst/>
              </a:prstGeom>
              <a:noFill/>
              <a:ln w="6350">
                <a:solidFill>
                  <a:srgbClr val="5B9BD5"/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12" name="TextBox 31">
                <a:extLst>
                  <a:ext uri="{FF2B5EF4-FFF2-40B4-BE49-F238E27FC236}">
                    <a16:creationId xmlns:a16="http://schemas.microsoft.com/office/drawing/2014/main" id="{324055C4-A97E-43B9-9D82-8F715D5F88D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411" y="4764"/>
                <a:ext cx="1301" cy="3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spAutoFit/>
              </a:bodyPr>
              <a:lstStyle/>
              <a:p>
                <a:pPr algn="r">
                  <a:spcAft>
                    <a:spcPts val="900"/>
                  </a:spcAft>
                </a:pPr>
                <a:r>
                  <a:rPr lang="en-GB" sz="600" i="1" kern="120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APIs discovery</a:t>
                </a:r>
                <a:endParaRPr lang="zh-CN" sz="11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</p:txBody>
          </p:sp>
          <p:sp>
            <p:nvSpPr>
              <p:cNvPr id="114" name="Rectangle: Rounded Corners 48">
                <a:extLst>
                  <a:ext uri="{FF2B5EF4-FFF2-40B4-BE49-F238E27FC236}">
                    <a16:creationId xmlns:a16="http://schemas.microsoft.com/office/drawing/2014/main" id="{D8EA8403-F8D2-4D71-8BB4-3347EC3D13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89" y="3844"/>
                <a:ext cx="1621" cy="735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223F59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spcAft>
                    <a:spcPts val="900"/>
                  </a:spcAft>
                </a:pPr>
                <a:r>
                  <a:rPr lang="en-GB" sz="900" kern="120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VAL server</a:t>
                </a:r>
                <a:endParaRPr lang="zh-CN" sz="110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  <a:p>
                <a:pPr algn="ctr">
                  <a:spcAft>
                    <a:spcPts val="900"/>
                  </a:spcAft>
                </a:pPr>
                <a:r>
                  <a:rPr lang="en-GB" sz="600" i="1" kern="120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(V2X)</a:t>
                </a:r>
                <a:endParaRPr lang="zh-CN" sz="110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</p:txBody>
          </p:sp>
          <p:sp>
            <p:nvSpPr>
              <p:cNvPr id="115" name="Rectangle: Rounded Corners 49">
                <a:extLst>
                  <a:ext uri="{FF2B5EF4-FFF2-40B4-BE49-F238E27FC236}">
                    <a16:creationId xmlns:a16="http://schemas.microsoft.com/office/drawing/2014/main" id="{ABA38FDB-D4EF-4B60-AC54-42E3071A4C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16" y="3829"/>
                <a:ext cx="1621" cy="735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223F59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spcAft>
                    <a:spcPts val="900"/>
                  </a:spcAft>
                </a:pPr>
                <a:r>
                  <a:rPr lang="en-GB" sz="900" kern="120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VAL server</a:t>
                </a:r>
                <a:endParaRPr lang="zh-CN" sz="110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  <a:p>
                <a:pPr algn="ctr">
                  <a:spcAft>
                    <a:spcPts val="900"/>
                  </a:spcAft>
                </a:pPr>
                <a:r>
                  <a:rPr lang="en-GB" sz="600" i="1" kern="120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(UAS)</a:t>
                </a:r>
                <a:endParaRPr lang="zh-CN" sz="110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</p:txBody>
          </p:sp>
          <p:sp>
            <p:nvSpPr>
              <p:cNvPr id="116" name="Rectangle: Rounded Corners 50">
                <a:extLst>
                  <a:ext uri="{FF2B5EF4-FFF2-40B4-BE49-F238E27FC236}">
                    <a16:creationId xmlns:a16="http://schemas.microsoft.com/office/drawing/2014/main" id="{9D00C708-36ED-4A43-9370-B22C405CD2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07" y="3820"/>
                <a:ext cx="1621" cy="734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223F59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spcAft>
                    <a:spcPts val="900"/>
                  </a:spcAft>
                </a:pPr>
                <a:r>
                  <a:rPr lang="en-GB" sz="900" kern="120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VAL server</a:t>
                </a:r>
                <a:endParaRPr lang="zh-CN" sz="110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  <a:p>
                <a:pPr algn="ctr">
                  <a:spcAft>
                    <a:spcPts val="900"/>
                  </a:spcAft>
                </a:pPr>
                <a:r>
                  <a:rPr lang="en-GB" sz="600" i="1" kern="120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(IoT)</a:t>
                </a:r>
                <a:endParaRPr lang="zh-CN" sz="110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</p:txBody>
          </p:sp>
          <p:sp>
            <p:nvSpPr>
              <p:cNvPr id="117" name="Rectangle: Rounded Corners 51">
                <a:extLst>
                  <a:ext uri="{FF2B5EF4-FFF2-40B4-BE49-F238E27FC236}">
                    <a16:creationId xmlns:a16="http://schemas.microsoft.com/office/drawing/2014/main" id="{6FCDEEF9-BA67-44E5-9BFE-09D204047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" y="3901"/>
                <a:ext cx="1523" cy="606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223F59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spcAft>
                    <a:spcPts val="900"/>
                  </a:spcAft>
                </a:pPr>
                <a:r>
                  <a:rPr lang="en-GB" sz="800" kern="120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VAL Client</a:t>
                </a:r>
                <a:r>
                  <a:rPr lang="en-GB" sz="600" i="1" kern="120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(V2X, UAS, IoT, …)</a:t>
                </a:r>
                <a:endParaRPr lang="zh-CN" sz="11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</p:txBody>
          </p:sp>
          <p:sp>
            <p:nvSpPr>
              <p:cNvPr id="123" name="Rectangle 36">
                <a:extLst>
                  <a:ext uri="{FF2B5EF4-FFF2-40B4-BE49-F238E27FC236}">
                    <a16:creationId xmlns:a16="http://schemas.microsoft.com/office/drawing/2014/main" id="{8231486C-806B-4658-8FA1-2C36983084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6" y="3740"/>
                <a:ext cx="1715" cy="5281"/>
              </a:xfrm>
              <a:prstGeom prst="rect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zh-CN" altLang="en-US" sz="1600"/>
              </a:p>
            </p:txBody>
          </p:sp>
          <p:sp>
            <p:nvSpPr>
              <p:cNvPr id="124" name="Rectangle: Rounded Corners 55">
                <a:extLst>
                  <a:ext uri="{FF2B5EF4-FFF2-40B4-BE49-F238E27FC236}">
                    <a16:creationId xmlns:a16="http://schemas.microsoft.com/office/drawing/2014/main" id="{6F8EAF19-E1FE-4896-AEB6-8794BB58D6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" y="6236"/>
                <a:ext cx="1621" cy="991"/>
              </a:xfrm>
              <a:prstGeom prst="roundRect">
                <a:avLst>
                  <a:gd name="adj" fmla="val 16667"/>
                </a:avLst>
              </a:prstGeom>
              <a:solidFill>
                <a:srgbClr val="F2F2F2"/>
              </a:solidFill>
              <a:ln w="12700">
                <a:solidFill>
                  <a:srgbClr val="223F59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spcAft>
                    <a:spcPts val="900"/>
                  </a:spcAft>
                </a:pPr>
                <a:r>
                  <a:rPr lang="en-GB" sz="600" i="1" kern="120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SEAL Clients</a:t>
                </a:r>
                <a:endParaRPr lang="zh-CN" sz="110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</p:txBody>
          </p:sp>
          <p:sp>
            <p:nvSpPr>
              <p:cNvPr id="126" name="TextBox 38">
                <a:extLst>
                  <a:ext uri="{FF2B5EF4-FFF2-40B4-BE49-F238E27FC236}">
                    <a16:creationId xmlns:a16="http://schemas.microsoft.com/office/drawing/2014/main" id="{1C59C103-974F-424F-82CF-ACE59195BE8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49" y="6368"/>
                <a:ext cx="4103" cy="4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spAutoFit/>
              </a:bodyPr>
              <a:lstStyle/>
              <a:p>
                <a:pPr eaLnBrk="0" fontAlgn="base" hangingPunct="0">
                  <a:spcAft>
                    <a:spcPts val="900"/>
                  </a:spcAft>
                </a:pPr>
                <a:r>
                  <a:rPr lang="en-GB" sz="800" b="1" kern="120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Enablement </a:t>
                </a:r>
                <a:r>
                  <a:rPr lang="en-GB" sz="800" b="1" kern="1200" dirty="0">
                    <a:solidFill>
                      <a:srgbClr val="000000"/>
                    </a:solidFill>
                    <a:effectLst/>
                    <a:ea typeface="MS PGothic" panose="020B0600070205080204" pitchFamily="34" charset="-128"/>
                    <a:cs typeface="Times New Roman" panose="02020603050405020304" pitchFamily="18" charset="0"/>
                  </a:rPr>
                  <a:t>layer services over 3GPP</a:t>
                </a:r>
                <a:endParaRPr lang="zh-CN" sz="12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</p:txBody>
          </p:sp>
          <p:cxnSp>
            <p:nvCxnSpPr>
              <p:cNvPr id="129" name="Straight Connector 39">
                <a:extLst>
                  <a:ext uri="{FF2B5EF4-FFF2-40B4-BE49-F238E27FC236}">
                    <a16:creationId xmlns:a16="http://schemas.microsoft.com/office/drawing/2014/main" id="{912F0F42-46A9-4BC1-A119-727E3A381CF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1123" y="4507"/>
                <a:ext cx="3" cy="1717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30" name="Straight Connector 40">
                <a:extLst>
                  <a:ext uri="{FF2B5EF4-FFF2-40B4-BE49-F238E27FC236}">
                    <a16:creationId xmlns:a16="http://schemas.microsoft.com/office/drawing/2014/main" id="{DE91AD9E-3369-4210-B55E-70760269B837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897" y="5393"/>
                <a:ext cx="457" cy="0"/>
              </a:xfrm>
              <a:prstGeom prst="line">
                <a:avLst/>
              </a:prstGeom>
              <a:noFill/>
              <a:ln w="6350">
                <a:solidFill>
                  <a:srgbClr val="5B9BD5"/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31" name="TextBox 41">
                <a:extLst>
                  <a:ext uri="{FF2B5EF4-FFF2-40B4-BE49-F238E27FC236}">
                    <a16:creationId xmlns:a16="http://schemas.microsoft.com/office/drawing/2014/main" id="{52225CB5-104D-414A-ADDA-9FB0ABE8B26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26" y="5277"/>
                <a:ext cx="988" cy="3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spAutoFit/>
              </a:bodyPr>
              <a:lstStyle/>
              <a:p>
                <a:pPr>
                  <a:spcAft>
                    <a:spcPts val="900"/>
                  </a:spcAft>
                </a:pPr>
                <a:r>
                  <a:rPr lang="en-GB" sz="600" i="1" kern="120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Client APIs</a:t>
                </a:r>
                <a:endParaRPr lang="zh-CN" sz="11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</p:txBody>
          </p:sp>
          <p:cxnSp>
            <p:nvCxnSpPr>
              <p:cNvPr id="132" name="Straight Connector 42">
                <a:extLst>
                  <a:ext uri="{FF2B5EF4-FFF2-40B4-BE49-F238E27FC236}">
                    <a16:creationId xmlns:a16="http://schemas.microsoft.com/office/drawing/2014/main" id="{E394C538-52A0-42FA-8046-7DC40E8D01F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1933" y="6718"/>
                <a:ext cx="1100" cy="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33" name="TextBox 43">
                <a:extLst>
                  <a:ext uri="{FF2B5EF4-FFF2-40B4-BE49-F238E27FC236}">
                    <a16:creationId xmlns:a16="http://schemas.microsoft.com/office/drawing/2014/main" id="{590ABBBF-74C5-41F8-900E-3792CD35802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66" y="8602"/>
                <a:ext cx="1503" cy="4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spAutoFit/>
              </a:bodyPr>
              <a:lstStyle/>
              <a:p>
                <a:pPr>
                  <a:spcAft>
                    <a:spcPts val="900"/>
                  </a:spcAft>
                </a:pPr>
                <a:r>
                  <a:rPr lang="en-GB" sz="900" b="1" kern="120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UE/Device</a:t>
                </a:r>
                <a:endParaRPr lang="zh-CN" sz="11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</p:txBody>
          </p:sp>
          <p:cxnSp>
            <p:nvCxnSpPr>
              <p:cNvPr id="134" name="Straight Connector 45">
                <a:extLst>
                  <a:ext uri="{FF2B5EF4-FFF2-40B4-BE49-F238E27FC236}">
                    <a16:creationId xmlns:a16="http://schemas.microsoft.com/office/drawing/2014/main" id="{AFAC2C45-5019-4CA3-AEDA-10FB6DC2CD8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1855" y="4199"/>
                <a:ext cx="2202" cy="5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36" name="TextBox 47">
                <a:extLst>
                  <a:ext uri="{FF2B5EF4-FFF2-40B4-BE49-F238E27FC236}">
                    <a16:creationId xmlns:a16="http://schemas.microsoft.com/office/drawing/2014/main" id="{C1B0A97E-ACA1-4990-B2C8-5A921FC8508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71" y="3363"/>
                <a:ext cx="2323" cy="4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spAutoFit/>
              </a:bodyPr>
              <a:lstStyle/>
              <a:p>
                <a:pPr>
                  <a:spcAft>
                    <a:spcPts val="900"/>
                  </a:spcAft>
                </a:pPr>
                <a:r>
                  <a:rPr lang="en-GB" sz="900" b="1" kern="120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Application Layer</a:t>
                </a:r>
                <a:endParaRPr lang="zh-CN" sz="11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</p:txBody>
          </p:sp>
          <p:sp>
            <p:nvSpPr>
              <p:cNvPr id="137" name="Rectangle: Rounded Corners 1">
                <a:extLst>
                  <a:ext uri="{FF2B5EF4-FFF2-40B4-BE49-F238E27FC236}">
                    <a16:creationId xmlns:a16="http://schemas.microsoft.com/office/drawing/2014/main" id="{87111B05-36D8-49FE-816A-372A29AE2B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57" y="3755"/>
                <a:ext cx="5255" cy="889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223F59"/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zh-CN" altLang="en-US" sz="1600"/>
              </a:p>
            </p:txBody>
          </p:sp>
          <p:sp>
            <p:nvSpPr>
              <p:cNvPr id="138" name="Rectangle: Rounded Corners 8">
                <a:extLst>
                  <a:ext uri="{FF2B5EF4-FFF2-40B4-BE49-F238E27FC236}">
                    <a16:creationId xmlns:a16="http://schemas.microsoft.com/office/drawing/2014/main" id="{1E7CFF36-B25D-4512-B31B-6CB9BF28E6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0" y="8133"/>
                <a:ext cx="1511" cy="469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223F59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spcAft>
                    <a:spcPts val="900"/>
                  </a:spcAft>
                </a:pPr>
                <a:r>
                  <a:rPr lang="en-GB" sz="900" kern="120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UE Modem</a:t>
                </a:r>
                <a:endParaRPr lang="zh-CN" sz="11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</p:txBody>
          </p:sp>
          <p:sp>
            <p:nvSpPr>
              <p:cNvPr id="139" name="Oval 51">
                <a:extLst>
                  <a:ext uri="{FF2B5EF4-FFF2-40B4-BE49-F238E27FC236}">
                    <a16:creationId xmlns:a16="http://schemas.microsoft.com/office/drawing/2014/main" id="{A9A5873E-FC4F-4B9A-94FA-200F7382C1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58" y="8046"/>
                <a:ext cx="306" cy="194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ctr" anchorCtr="0" upright="1">
                <a:noAutofit/>
              </a:bodyPr>
              <a:lstStyle/>
              <a:p>
                <a:pPr algn="ctr">
                  <a:spcAft>
                    <a:spcPts val="900"/>
                  </a:spcAft>
                </a:pPr>
                <a:r>
                  <a:rPr lang="en-IN" sz="500" kern="1200" dirty="0"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APIs</a:t>
                </a:r>
                <a:endParaRPr lang="zh-CN" sz="110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</p:txBody>
          </p:sp>
          <p:sp>
            <p:nvSpPr>
              <p:cNvPr id="140" name="Oval 52">
                <a:extLst>
                  <a:ext uri="{FF2B5EF4-FFF2-40B4-BE49-F238E27FC236}">
                    <a16:creationId xmlns:a16="http://schemas.microsoft.com/office/drawing/2014/main" id="{457FF5F4-1B15-4C52-BD84-C3161147B9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47" y="7991"/>
                <a:ext cx="305" cy="19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ctr" anchorCtr="0" upright="1">
                <a:noAutofit/>
              </a:bodyPr>
              <a:lstStyle/>
              <a:p>
                <a:pPr algn="ctr">
                  <a:spcAft>
                    <a:spcPts val="900"/>
                  </a:spcAft>
                </a:pPr>
                <a:r>
                  <a:rPr lang="en-IN" sz="500" kern="1200" dirty="0"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APIs</a:t>
                </a:r>
                <a:endParaRPr lang="zh-CN" sz="110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</p:txBody>
          </p:sp>
          <p:sp>
            <p:nvSpPr>
              <p:cNvPr id="141" name="Oval 53">
                <a:extLst>
                  <a:ext uri="{FF2B5EF4-FFF2-40B4-BE49-F238E27FC236}">
                    <a16:creationId xmlns:a16="http://schemas.microsoft.com/office/drawing/2014/main" id="{3C33B509-F0AA-47DB-991F-B1D6995442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47" y="6054"/>
                <a:ext cx="304" cy="19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ctr" anchorCtr="0" upright="1">
                <a:noAutofit/>
              </a:bodyPr>
              <a:lstStyle/>
              <a:p>
                <a:pPr algn="ctr">
                  <a:spcAft>
                    <a:spcPts val="900"/>
                  </a:spcAft>
                </a:pPr>
                <a:r>
                  <a:rPr lang="en-IN" sz="500" kern="1200" dirty="0"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APIs</a:t>
                </a:r>
                <a:endParaRPr lang="zh-CN" sz="11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</p:txBody>
          </p:sp>
          <p:sp>
            <p:nvSpPr>
              <p:cNvPr id="142" name="Oval 54">
                <a:extLst>
                  <a:ext uri="{FF2B5EF4-FFF2-40B4-BE49-F238E27FC236}">
                    <a16:creationId xmlns:a16="http://schemas.microsoft.com/office/drawing/2014/main" id="{610F1E3C-81E7-4784-9E67-D11CE9F60C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7" y="6128"/>
                <a:ext cx="305" cy="19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ctr" anchorCtr="0" upright="1">
                <a:noAutofit/>
              </a:bodyPr>
              <a:lstStyle/>
              <a:p>
                <a:pPr algn="ctr">
                  <a:spcAft>
                    <a:spcPts val="900"/>
                  </a:spcAft>
                </a:pPr>
                <a:r>
                  <a:rPr lang="en-IN" sz="500" kern="1200" dirty="0"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APIs</a:t>
                </a:r>
                <a:endParaRPr lang="zh-CN" sz="110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</p:txBody>
          </p:sp>
          <p:sp>
            <p:nvSpPr>
              <p:cNvPr id="143" name="Oval 55">
                <a:extLst>
                  <a:ext uri="{FF2B5EF4-FFF2-40B4-BE49-F238E27FC236}">
                    <a16:creationId xmlns:a16="http://schemas.microsoft.com/office/drawing/2014/main" id="{8E690763-DD45-462E-A2AB-EFB0EA2D33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97" y="5147"/>
                <a:ext cx="304" cy="19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ctr" anchorCtr="0" upright="1">
                <a:noAutofit/>
              </a:bodyPr>
              <a:lstStyle/>
              <a:p>
                <a:pPr algn="ctr">
                  <a:spcAft>
                    <a:spcPts val="900"/>
                  </a:spcAft>
                </a:pPr>
                <a:r>
                  <a:rPr lang="en-IN" sz="500" kern="1200" dirty="0"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APIs</a:t>
                </a:r>
                <a:endParaRPr lang="zh-CN" sz="11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</p:txBody>
          </p:sp>
          <p:sp>
            <p:nvSpPr>
              <p:cNvPr id="144" name="Oval 64">
                <a:extLst>
                  <a:ext uri="{FF2B5EF4-FFF2-40B4-BE49-F238E27FC236}">
                    <a16:creationId xmlns:a16="http://schemas.microsoft.com/office/drawing/2014/main" id="{D2F0E6CD-89B0-4E12-AF35-0FAE1C4E2A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3" y="6622"/>
                <a:ext cx="304" cy="19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ctr" anchorCtr="0" upright="1">
                <a:noAutofit/>
              </a:bodyPr>
              <a:lstStyle/>
              <a:p>
                <a:pPr algn="ctr">
                  <a:spcAft>
                    <a:spcPts val="900"/>
                  </a:spcAft>
                </a:pPr>
                <a:r>
                  <a:rPr lang="en-IN" sz="500" kern="1200" dirty="0"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APIs</a:t>
                </a:r>
                <a:endParaRPr lang="zh-CN" sz="110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</p:txBody>
          </p:sp>
          <p:cxnSp>
            <p:nvCxnSpPr>
              <p:cNvPr id="145" name="Straight Connector 65">
                <a:extLst>
                  <a:ext uri="{FF2B5EF4-FFF2-40B4-BE49-F238E27FC236}">
                    <a16:creationId xmlns:a16="http://schemas.microsoft.com/office/drawing/2014/main" id="{1BE0562C-4BAD-4D23-9993-3DBD07413CE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 flipV="1">
                <a:off x="1082" y="7215"/>
                <a:ext cx="3" cy="918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46" name="圆角矩形 128">
                <a:extLst>
                  <a:ext uri="{FF2B5EF4-FFF2-40B4-BE49-F238E27FC236}">
                    <a16:creationId xmlns:a16="http://schemas.microsoft.com/office/drawing/2014/main" id="{D1F3BA8D-226D-4144-B018-EA13E6A8E9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36" y="5358"/>
                <a:ext cx="1663" cy="405"/>
              </a:xfrm>
              <a:prstGeom prst="roundRect">
                <a:avLst>
                  <a:gd name="adj" fmla="val 16667"/>
                </a:avLst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zh-CN" altLang="en-US" sz="1600"/>
              </a:p>
            </p:txBody>
          </p:sp>
          <p:sp>
            <p:nvSpPr>
              <p:cNvPr id="148" name="文本框 2">
                <a:extLst>
                  <a:ext uri="{FF2B5EF4-FFF2-40B4-BE49-F238E27FC236}">
                    <a16:creationId xmlns:a16="http://schemas.microsoft.com/office/drawing/2014/main" id="{8868A7F9-8BCD-4E73-8C09-759129E2E80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242" y="5400"/>
                <a:ext cx="1224" cy="4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spAutoFit/>
              </a:bodyPr>
              <a:lstStyle/>
              <a:p>
                <a:pPr eaLnBrk="0" fontAlgn="base" hangingPunct="0">
                  <a:spcAft>
                    <a:spcPts val="900"/>
                  </a:spcAft>
                </a:pPr>
                <a:r>
                  <a:rPr lang="en-GB" sz="900" kern="12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MS PGothic" panose="020B0600070205080204" pitchFamily="34" charset="-128"/>
                    <a:cs typeface="Times New Roman" panose="02020603050405020304" pitchFamily="18" charset="0"/>
                  </a:rPr>
                  <a:t>CCF</a:t>
                </a:r>
                <a:endParaRPr lang="zh-CN" sz="110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</p:txBody>
          </p:sp>
          <p:sp>
            <p:nvSpPr>
              <p:cNvPr id="150" name="Oval 52">
                <a:extLst>
                  <a:ext uri="{FF2B5EF4-FFF2-40B4-BE49-F238E27FC236}">
                    <a16:creationId xmlns:a16="http://schemas.microsoft.com/office/drawing/2014/main" id="{155AA04C-6C24-4531-B767-2C4AD07B8C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64" y="7965"/>
                <a:ext cx="305" cy="19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ctr" anchorCtr="0" upright="1">
                <a:noAutofit/>
              </a:bodyPr>
              <a:lstStyle/>
              <a:p>
                <a:pPr algn="ctr">
                  <a:spcAft>
                    <a:spcPts val="900"/>
                  </a:spcAft>
                </a:pPr>
                <a:r>
                  <a:rPr lang="en-IN" sz="500" kern="1200" dirty="0"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APIs</a:t>
                </a:r>
                <a:endParaRPr lang="zh-CN" sz="11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</p:txBody>
          </p:sp>
          <p:sp>
            <p:nvSpPr>
              <p:cNvPr id="151" name="Oval 52">
                <a:extLst>
                  <a:ext uri="{FF2B5EF4-FFF2-40B4-BE49-F238E27FC236}">
                    <a16:creationId xmlns:a16="http://schemas.microsoft.com/office/drawing/2014/main" id="{E1344420-E4EC-4A13-8063-C2BA83F426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57" y="8054"/>
                <a:ext cx="304" cy="19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ctr" anchorCtr="0" upright="1">
                <a:noAutofit/>
              </a:bodyPr>
              <a:lstStyle/>
              <a:p>
                <a:pPr algn="ctr">
                  <a:spcAft>
                    <a:spcPts val="900"/>
                  </a:spcAft>
                </a:pPr>
                <a:r>
                  <a:rPr lang="en-IN" sz="500" kern="1200" dirty="0"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APIs</a:t>
                </a:r>
                <a:endParaRPr lang="zh-CN" sz="110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</p:txBody>
          </p:sp>
          <p:sp>
            <p:nvSpPr>
              <p:cNvPr id="152" name="文本框 59">
                <a:extLst>
                  <a:ext uri="{FF2B5EF4-FFF2-40B4-BE49-F238E27FC236}">
                    <a16:creationId xmlns:a16="http://schemas.microsoft.com/office/drawing/2014/main" id="{D344C5BA-5DDD-42B1-B1BE-761900A688B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349" y="7991"/>
                <a:ext cx="1819" cy="4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spAutoFit/>
              </a:bodyPr>
              <a:lstStyle/>
              <a:p>
                <a:pPr eaLnBrk="0" fontAlgn="base" hangingPunct="0">
                  <a:spcAft>
                    <a:spcPts val="900"/>
                  </a:spcAft>
                </a:pPr>
                <a:r>
                  <a:rPr lang="en-GB" sz="900" kern="12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MS PGothic" panose="020B0600070205080204" pitchFamily="34" charset="-128"/>
                    <a:cs typeface="Times New Roman" panose="02020603050405020304" pitchFamily="18" charset="0"/>
                  </a:rPr>
                  <a:t>Network layer</a:t>
                </a:r>
                <a:endParaRPr lang="zh-CN" sz="11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</p:txBody>
          </p:sp>
          <p:sp>
            <p:nvSpPr>
              <p:cNvPr id="153" name="文本框 81">
                <a:extLst>
                  <a:ext uri="{FF2B5EF4-FFF2-40B4-BE49-F238E27FC236}">
                    <a16:creationId xmlns:a16="http://schemas.microsoft.com/office/drawing/2014/main" id="{217F2A7C-9D1A-4266-84C1-1B60B09D993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243" y="6439"/>
                <a:ext cx="2156" cy="10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spAutoFit/>
              </a:bodyPr>
              <a:lstStyle/>
              <a:p>
                <a:pPr eaLnBrk="0" fontAlgn="base" hangingPunct="0">
                  <a:spcAft>
                    <a:spcPts val="900"/>
                  </a:spcAft>
                </a:pPr>
                <a:r>
                  <a:rPr lang="en-GB" sz="900" kern="12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MS PGothic" panose="020B0600070205080204" pitchFamily="34" charset="-128"/>
                    <a:cs typeface="Times New Roman" panose="02020603050405020304" pitchFamily="18" charset="0"/>
                  </a:rPr>
                  <a:t>Service abstraction layer/</a:t>
                </a:r>
                <a:r>
                  <a:rPr lang="en-GB" sz="900" u="sng" kern="12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MS PGothic" panose="020B0600070205080204" pitchFamily="34" charset="-128"/>
                    <a:cs typeface="Times New Roman" panose="02020603050405020304" pitchFamily="18" charset="0"/>
                  </a:rPr>
                  <a:t>value added service layer</a:t>
                </a:r>
                <a:endParaRPr lang="zh-CN" sz="11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</p:txBody>
          </p:sp>
          <p:sp>
            <p:nvSpPr>
              <p:cNvPr id="154" name="文本框 82">
                <a:extLst>
                  <a:ext uri="{FF2B5EF4-FFF2-40B4-BE49-F238E27FC236}">
                    <a16:creationId xmlns:a16="http://schemas.microsoft.com/office/drawing/2014/main" id="{9F1D0E94-DA76-4DD5-A219-8F9BB33D6FB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323" y="5083"/>
                <a:ext cx="1418" cy="7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spAutoFit/>
              </a:bodyPr>
              <a:lstStyle/>
              <a:p>
                <a:pPr eaLnBrk="0" fontAlgn="base" hangingPunct="0">
                  <a:spcAft>
                    <a:spcPts val="900"/>
                  </a:spcAft>
                </a:pPr>
                <a:r>
                  <a:rPr lang="en-GB" sz="900" kern="12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MS PGothic" panose="020B0600070205080204" pitchFamily="34" charset="-128"/>
                    <a:cs typeface="Times New Roman" panose="02020603050405020304" pitchFamily="18" charset="0"/>
                  </a:rPr>
                  <a:t>Exposure framework</a:t>
                </a:r>
                <a:endParaRPr lang="zh-CN" sz="110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</p:txBody>
          </p:sp>
          <p:sp>
            <p:nvSpPr>
              <p:cNvPr id="155" name="文本框 83">
                <a:extLst>
                  <a:ext uri="{FF2B5EF4-FFF2-40B4-BE49-F238E27FC236}">
                    <a16:creationId xmlns:a16="http://schemas.microsoft.com/office/drawing/2014/main" id="{4696B738-BDA9-4158-910B-7DD9616E0AE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342" y="3708"/>
                <a:ext cx="1448" cy="7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spAutoFit/>
              </a:bodyPr>
              <a:lstStyle/>
              <a:p>
                <a:pPr eaLnBrk="0" fontAlgn="base" hangingPunct="0">
                  <a:spcAft>
                    <a:spcPts val="900"/>
                  </a:spcAft>
                </a:pPr>
                <a:r>
                  <a:rPr lang="en-GB" sz="900" kern="12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MS PGothic" panose="020B0600070205080204" pitchFamily="34" charset="-128"/>
                    <a:cs typeface="Times New Roman" panose="02020603050405020304" pitchFamily="18" charset="0"/>
                  </a:rPr>
                  <a:t>Application layer</a:t>
                </a:r>
                <a:endParaRPr lang="zh-CN" sz="110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</p:txBody>
          </p:sp>
          <p:cxnSp>
            <p:nvCxnSpPr>
              <p:cNvPr id="156" name="直接连接符 155">
                <a:extLst>
                  <a:ext uri="{FF2B5EF4-FFF2-40B4-BE49-F238E27FC236}">
                    <a16:creationId xmlns:a16="http://schemas.microsoft.com/office/drawing/2014/main" id="{D458A86C-798C-4E6A-A83C-B3B6123C9B50}"/>
                  </a:ext>
                </a:extLst>
              </p:cNvPr>
              <p:cNvCxnSpPr>
                <a:cxnSpLocks noChangeShapeType="1"/>
                <a:stCxn id="147" idx="3"/>
              </p:cNvCxnSpPr>
              <p:nvPr/>
            </p:nvCxnSpPr>
            <p:spPr bwMode="auto">
              <a:xfrm>
                <a:off x="6600" y="5545"/>
                <a:ext cx="306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57" name="直接连接符 156">
                <a:extLst>
                  <a:ext uri="{FF2B5EF4-FFF2-40B4-BE49-F238E27FC236}">
                    <a16:creationId xmlns:a16="http://schemas.microsoft.com/office/drawing/2014/main" id="{64004798-0BAB-4715-B8A2-C428D37B814F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0" y="7632"/>
                <a:ext cx="10807" cy="3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</p:spPr>
          </p:cxnSp>
          <p:sp>
            <p:nvSpPr>
              <p:cNvPr id="147" name="圆角矩形 129">
                <a:extLst>
                  <a:ext uri="{FF2B5EF4-FFF2-40B4-BE49-F238E27FC236}">
                    <a16:creationId xmlns:a16="http://schemas.microsoft.com/office/drawing/2014/main" id="{C96F21CC-7BEF-45BA-978B-0F286262CC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74" y="5343"/>
                <a:ext cx="3026" cy="405"/>
              </a:xfrm>
              <a:prstGeom prst="roundRect">
                <a:avLst>
                  <a:gd name="adj" fmla="val 16667"/>
                </a:avLst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zh-CN" altLang="en-US" sz="1600"/>
              </a:p>
            </p:txBody>
          </p:sp>
        </p:grpSp>
        <p:cxnSp>
          <p:nvCxnSpPr>
            <p:cNvPr id="50" name="Straight Connector 65">
              <a:extLst>
                <a:ext uri="{FF2B5EF4-FFF2-40B4-BE49-F238E27FC236}">
                  <a16:creationId xmlns:a16="http://schemas.microsoft.com/office/drawing/2014/main" id="{C40925E0-615F-4E26-B27A-EEF6020A385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141171" y="5296204"/>
              <a:ext cx="905164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226" name="Straight Connector 29">
            <a:extLst>
              <a:ext uri="{FF2B5EF4-FFF2-40B4-BE49-F238E27FC236}">
                <a16:creationId xmlns:a16="http://schemas.microsoft.com/office/drawing/2014/main" id="{C8692A02-A864-43B4-B452-4B6B0B8A03F8}"/>
              </a:ext>
            </a:extLst>
          </p:cNvPr>
          <p:cNvCxnSpPr>
            <a:cxnSpLocks/>
          </p:cNvCxnSpPr>
          <p:nvPr/>
        </p:nvCxnSpPr>
        <p:spPr bwMode="auto">
          <a:xfrm flipV="1">
            <a:off x="3702066" y="3766025"/>
            <a:ext cx="0" cy="260174"/>
          </a:xfrm>
          <a:prstGeom prst="line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7" name="Straight Connector 65">
            <a:extLst>
              <a:ext uri="{FF2B5EF4-FFF2-40B4-BE49-F238E27FC236}">
                <a16:creationId xmlns:a16="http://schemas.microsoft.com/office/drawing/2014/main" id="{0619CC3F-6973-411F-A34A-CAB6BA23E6CF}"/>
              </a:ext>
            </a:extLst>
          </p:cNvPr>
          <p:cNvCxnSpPr>
            <a:cxnSpLocks/>
          </p:cNvCxnSpPr>
          <p:nvPr/>
        </p:nvCxnSpPr>
        <p:spPr bwMode="auto">
          <a:xfrm>
            <a:off x="1605775" y="4789061"/>
            <a:ext cx="759036" cy="0"/>
          </a:xfrm>
          <a:prstGeom prst="line">
            <a:avLst/>
          </a:prstGeom>
          <a:noFill/>
          <a:ln w="38100">
            <a:solidFill>
              <a:srgbClr val="000000"/>
            </a:solidFill>
            <a:prstDash val="dash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8" name="Straight Connector 24">
            <a:extLst>
              <a:ext uri="{FF2B5EF4-FFF2-40B4-BE49-F238E27FC236}">
                <a16:creationId xmlns:a16="http://schemas.microsoft.com/office/drawing/2014/main" id="{4F4C5523-AE65-4B0D-BA56-3B783C3CE37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11984" y="3903995"/>
            <a:ext cx="246524" cy="0"/>
          </a:xfrm>
          <a:prstGeom prst="line">
            <a:avLst/>
          </a:prstGeom>
          <a:noFill/>
          <a:ln w="6350">
            <a:solidFill>
              <a:srgbClr val="5B9BD5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9" name="TextBox 31">
            <a:extLst>
              <a:ext uri="{FF2B5EF4-FFF2-40B4-BE49-F238E27FC236}">
                <a16:creationId xmlns:a16="http://schemas.microsoft.com/office/drawing/2014/main" id="{5D848731-D820-4F4C-906D-65BBFBE213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6273" y="3755067"/>
            <a:ext cx="80940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spAutoFit/>
          </a:bodyPr>
          <a:lstStyle/>
          <a:p>
            <a:pPr algn="r">
              <a:spcAft>
                <a:spcPts val="900"/>
              </a:spcAft>
            </a:pPr>
            <a:r>
              <a:rPr lang="en-GB" sz="600" i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APIs </a:t>
            </a:r>
            <a:r>
              <a:rPr lang="en-GB" sz="600" i="1" dirty="0">
                <a:solidFill>
                  <a:srgbClr val="000000"/>
                </a:solidFill>
                <a:latin typeface="Calibri" panose="020F050202020403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authorization </a:t>
            </a:r>
            <a:endParaRPr lang="zh-CN" sz="11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377DD0A-2568-413E-B4D3-0418D299649A}"/>
              </a:ext>
            </a:extLst>
          </p:cNvPr>
          <p:cNvSpPr txBox="1"/>
          <p:nvPr/>
        </p:nvSpPr>
        <p:spPr>
          <a:xfrm>
            <a:off x="2674270" y="3998353"/>
            <a:ext cx="138839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API exposing Function</a:t>
            </a:r>
            <a:endParaRPr lang="zh-CN" altLang="en-US" sz="900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F8DC8C6-3A4A-4495-A6CF-96A92D64D813}"/>
              </a:ext>
            </a:extLst>
          </p:cNvPr>
          <p:cNvSpPr txBox="1"/>
          <p:nvPr/>
        </p:nvSpPr>
        <p:spPr>
          <a:xfrm>
            <a:off x="3096229" y="4284437"/>
            <a:ext cx="130927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/>
              <a:t>SBI(enabler service)</a:t>
            </a:r>
            <a:endParaRPr lang="zh-CN" altLang="en-US" sz="800" dirty="0"/>
          </a:p>
        </p:txBody>
      </p:sp>
      <p:sp>
        <p:nvSpPr>
          <p:cNvPr id="230" name="TextBox 22">
            <a:extLst>
              <a:ext uri="{FF2B5EF4-FFF2-40B4-BE49-F238E27FC236}">
                <a16:creationId xmlns:a16="http://schemas.microsoft.com/office/drawing/2014/main" id="{AA1F0117-6210-4E5A-B370-FBEB47C7C1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2689" y="5034192"/>
            <a:ext cx="1041782" cy="407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spAutoFit/>
          </a:bodyPr>
          <a:lstStyle/>
          <a:p>
            <a:pPr>
              <a:spcAft>
                <a:spcPts val="900"/>
              </a:spcAft>
            </a:pPr>
            <a:r>
              <a:rPr lang="en-GB" sz="600" i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Southbound Interface (SBI)</a:t>
            </a:r>
            <a:endParaRPr lang="zh-CN" sz="11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algn="ctr">
              <a:spcAft>
                <a:spcPts val="900"/>
              </a:spcAft>
            </a:pPr>
            <a:r>
              <a:rPr lang="en-GB" sz="600" i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GB" sz="600" i="1" dirty="0">
                <a:solidFill>
                  <a:srgbClr val="000000"/>
                </a:solidFill>
                <a:latin typeface="Calibri" panose="020F050202020403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GB" sz="600" i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AM  APIs)</a:t>
            </a:r>
            <a:endParaRPr lang="zh-CN" sz="11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A389CBA-8F1D-4FE3-904D-0FBEB5E23D7E}"/>
              </a:ext>
            </a:extLst>
          </p:cNvPr>
          <p:cNvSpPr txBox="1"/>
          <p:nvPr/>
        </p:nvSpPr>
        <p:spPr>
          <a:xfrm>
            <a:off x="2368492" y="5375637"/>
            <a:ext cx="1298578" cy="3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105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Network Services</a:t>
            </a:r>
          </a:p>
          <a:p>
            <a:r>
              <a:rPr lang="en-GB" altLang="zh-CN" sz="800" dirty="0">
                <a:solidFill>
                  <a:srgbClr val="000000"/>
                </a:solidFill>
                <a:latin typeface="Calibri" panose="020F050202020403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(connection and beyond)</a:t>
            </a:r>
            <a:endParaRPr lang="zh-CN" altLang="en-US" sz="1050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B43CCEE-B7C5-4B3A-9D28-4B766822DDB1}"/>
              </a:ext>
            </a:extLst>
          </p:cNvPr>
          <p:cNvSpPr txBox="1"/>
          <p:nvPr/>
        </p:nvSpPr>
        <p:spPr>
          <a:xfrm>
            <a:off x="3809060" y="5382669"/>
            <a:ext cx="1047577" cy="3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1050" dirty="0">
                <a:solidFill>
                  <a:srgbClr val="000000"/>
                </a:solidFill>
                <a:latin typeface="Calibri" panose="020F050202020403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O&amp;M Services</a:t>
            </a:r>
            <a:endParaRPr lang="en-US" altLang="zh-CN" sz="1050" dirty="0">
              <a:solidFill>
                <a:srgbClr val="000000"/>
              </a:solidFill>
              <a:latin typeface="Calibri" panose="020F050202020403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GB" altLang="zh-CN" sz="800" i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(e.g., FCAPS, slicing)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1681305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ED0894-674A-46A1-A74E-151623D4A5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altLang="zh-CN" sz="3600" dirty="0"/>
              <a:t>Huawei view on the timeline for SA6 6G </a:t>
            </a:r>
            <a:endParaRPr lang="zh-CN" altLang="en-US" sz="36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50F79E8-160A-4C7E-8CE3-DC83A922E9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466" y="1732262"/>
            <a:ext cx="10515600" cy="4351338"/>
          </a:xfrm>
        </p:spPr>
        <p:txBody>
          <a:bodyPr/>
          <a:lstStyle/>
          <a:p>
            <a:r>
              <a:rPr lang="en-US" altLang="zh-CN" sz="2400" dirty="0"/>
              <a:t>The general principle on SA6 6G dependent work</a:t>
            </a:r>
          </a:p>
          <a:p>
            <a:pPr marL="0" indent="0">
              <a:buNone/>
            </a:pPr>
            <a:endParaRPr lang="zh-CN" altLang="en-US" dirty="0"/>
          </a:p>
        </p:txBody>
      </p:sp>
      <p:cxnSp>
        <p:nvCxnSpPr>
          <p:cNvPr id="89" name="直接连接符 88">
            <a:extLst>
              <a:ext uri="{FF2B5EF4-FFF2-40B4-BE49-F238E27FC236}">
                <a16:creationId xmlns:a16="http://schemas.microsoft.com/office/drawing/2014/main" id="{7680B52A-0DB8-4734-B434-DB5C24ED47E3}"/>
              </a:ext>
            </a:extLst>
          </p:cNvPr>
          <p:cNvCxnSpPr>
            <a:cxnSpLocks/>
          </p:cNvCxnSpPr>
          <p:nvPr/>
        </p:nvCxnSpPr>
        <p:spPr>
          <a:xfrm flipH="1">
            <a:off x="6331909" y="2473664"/>
            <a:ext cx="2406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文本框 95">
            <a:extLst>
              <a:ext uri="{FF2B5EF4-FFF2-40B4-BE49-F238E27FC236}">
                <a16:creationId xmlns:a16="http://schemas.microsoft.com/office/drawing/2014/main" id="{684D389C-AE6F-4E3E-90EA-FCA2648D94BB}"/>
              </a:ext>
            </a:extLst>
          </p:cNvPr>
          <p:cNvSpPr txBox="1"/>
          <p:nvPr/>
        </p:nvSpPr>
        <p:spPr>
          <a:xfrm>
            <a:off x="1017547" y="2088188"/>
            <a:ext cx="10389977" cy="5213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200" i="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Single enabler layer over 3GPP </a:t>
            </a:r>
            <a:r>
              <a:rPr kumimoji="1" lang="zh-CN" altLang="en-US" sz="1200" i="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kumimoji="1" lang="en-US" altLang="zh-CN" sz="1200" i="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5G/6G)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2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Splitting 6G dependent work  into two phases: </a:t>
            </a:r>
            <a:r>
              <a:rPr kumimoji="1" lang="en-US" altLang="zh-CN" sz="1200" b="1" i="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Phase1 for exposure requirements and Phase2 for technical  </a:t>
            </a:r>
            <a:endParaRPr kumimoji="1" lang="en-US" altLang="zh-CN" sz="12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9267FB5-8C0B-47D9-93FA-34D83B3E1D35}"/>
              </a:ext>
            </a:extLst>
          </p:cNvPr>
          <p:cNvSpPr txBox="1"/>
          <p:nvPr/>
        </p:nvSpPr>
        <p:spPr>
          <a:xfrm>
            <a:off x="8545427" y="2782665"/>
            <a:ext cx="4087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200" i="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①</a:t>
            </a:r>
            <a:endParaRPr lang="zh-CN" altLang="en-US" sz="1200" dirty="0"/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9D62E6B2-726C-4E8D-ADF0-7102D8E3EC77}"/>
              </a:ext>
            </a:extLst>
          </p:cNvPr>
          <p:cNvSpPr txBox="1"/>
          <p:nvPr/>
        </p:nvSpPr>
        <p:spPr>
          <a:xfrm>
            <a:off x="8403772" y="3589321"/>
            <a:ext cx="4164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200" i="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②</a:t>
            </a:r>
            <a:endParaRPr lang="zh-CN" altLang="en-US" sz="1200" dirty="0"/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9873867A-B2E1-4F32-A74A-96BD060928F1}"/>
              </a:ext>
            </a:extLst>
          </p:cNvPr>
          <p:cNvSpPr txBox="1"/>
          <p:nvPr/>
        </p:nvSpPr>
        <p:spPr>
          <a:xfrm>
            <a:off x="6810382" y="4043504"/>
            <a:ext cx="4164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200" i="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③</a:t>
            </a:r>
            <a:endParaRPr lang="zh-CN" altLang="en-US" sz="1200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5452A3CC-F2E9-4E96-B282-D2F3045C621C}"/>
              </a:ext>
            </a:extLst>
          </p:cNvPr>
          <p:cNvSpPr txBox="1"/>
          <p:nvPr/>
        </p:nvSpPr>
        <p:spPr>
          <a:xfrm>
            <a:off x="6745433" y="4525944"/>
            <a:ext cx="5112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kumimoji="1" lang="en-US" altLang="zh-CN" sz="1200" b="1" i="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3GPP NBI is determined by availability on 3GPP capabilities  and third party requirement.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kumimoji="1" lang="en-US" altLang="zh-CN" sz="1200" b="1" i="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Enabler services is required by the gap between network layer capabilities/services and third party requirement.</a:t>
            </a:r>
            <a:endParaRPr lang="zh-CN" altLang="en-US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EDD52F28-98EE-4130-ABE8-19D63F755D1B}"/>
              </a:ext>
            </a:extLst>
          </p:cNvPr>
          <p:cNvSpPr txBox="1"/>
          <p:nvPr/>
        </p:nvSpPr>
        <p:spPr>
          <a:xfrm>
            <a:off x="768471" y="5307577"/>
            <a:ext cx="1097853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</a:pPr>
            <a:r>
              <a:rPr lang="en-US" altLang="zh-CN" sz="2400" dirty="0">
                <a:latin typeface="+mn-lt"/>
                <a:cs typeface="+mn-cs"/>
              </a:rPr>
              <a:t>So the working sequence should be</a:t>
            </a:r>
            <a:r>
              <a:rPr lang="zh-CN" altLang="en-US" sz="2400" dirty="0">
                <a:latin typeface="+mn-lt"/>
                <a:cs typeface="+mn-cs"/>
              </a:rPr>
              <a:t>：</a:t>
            </a:r>
            <a:endParaRPr lang="en-US" altLang="zh-CN" sz="2400" dirty="0">
              <a:latin typeface="+mn-lt"/>
              <a:cs typeface="+mn-cs"/>
            </a:endParaRPr>
          </a:p>
          <a:p>
            <a:r>
              <a:rPr kumimoji="1" lang="en-US" altLang="zh-CN" sz="1200" b="1" i="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Exposure requirement analysis       -&gt;  SA6 enabler layer service    </a:t>
            </a:r>
            <a:r>
              <a:rPr kumimoji="1" lang="en-US" altLang="zh-CN" sz="1200" i="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-&gt; </a:t>
            </a:r>
            <a:r>
              <a:rPr kumimoji="1" lang="en-US" altLang="zh-CN" sz="1200" b="1" i="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3GPP NBI(s) selected for different use case</a:t>
            </a:r>
            <a:endParaRPr kumimoji="1" lang="zh-CN" altLang="en-US" sz="1200" b="1" i="1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7353863B-51D6-4A6B-9032-59721B85A4C9}"/>
              </a:ext>
            </a:extLst>
          </p:cNvPr>
          <p:cNvSpPr/>
          <p:nvPr/>
        </p:nvSpPr>
        <p:spPr>
          <a:xfrm>
            <a:off x="7112472" y="2814689"/>
            <a:ext cx="1416442" cy="33260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/>
              <a:t>Third party Requirements</a:t>
            </a:r>
            <a:endParaRPr lang="zh-CN" altLang="en-US" sz="1200" dirty="0"/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5CE25267-73EF-499A-9DE9-408A47FDBF75}"/>
              </a:ext>
            </a:extLst>
          </p:cNvPr>
          <p:cNvSpPr/>
          <p:nvPr/>
        </p:nvSpPr>
        <p:spPr>
          <a:xfrm>
            <a:off x="8967253" y="2800908"/>
            <a:ext cx="1697545" cy="3463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/>
              <a:t>Network capabilities and services</a:t>
            </a:r>
            <a:endParaRPr lang="zh-CN" altLang="en-US" sz="1200" dirty="0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2B630762-7FC0-44A4-B368-4F36B9230882}"/>
              </a:ext>
            </a:extLst>
          </p:cNvPr>
          <p:cNvSpPr/>
          <p:nvPr/>
        </p:nvSpPr>
        <p:spPr>
          <a:xfrm>
            <a:off x="8724258" y="3602893"/>
            <a:ext cx="1697546" cy="31384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/>
              <a:t>need of Enabler service and  new services</a:t>
            </a:r>
            <a:endParaRPr lang="zh-CN" altLang="en-US" sz="1200" dirty="0"/>
          </a:p>
        </p:txBody>
      </p:sp>
      <p:cxnSp>
        <p:nvCxnSpPr>
          <p:cNvPr id="125" name="直接箭头连接符 124">
            <a:extLst>
              <a:ext uri="{FF2B5EF4-FFF2-40B4-BE49-F238E27FC236}">
                <a16:creationId xmlns:a16="http://schemas.microsoft.com/office/drawing/2014/main" id="{4BF9F95C-3DBF-4737-803B-72605AA9213A}"/>
              </a:ext>
            </a:extLst>
          </p:cNvPr>
          <p:cNvCxnSpPr>
            <a:cxnSpLocks/>
            <a:endCxn id="65" idx="0"/>
          </p:cNvCxnSpPr>
          <p:nvPr/>
        </p:nvCxnSpPr>
        <p:spPr>
          <a:xfrm>
            <a:off x="7756432" y="3236977"/>
            <a:ext cx="1816599" cy="3659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箭头连接符 126">
            <a:extLst>
              <a:ext uri="{FF2B5EF4-FFF2-40B4-BE49-F238E27FC236}">
                <a16:creationId xmlns:a16="http://schemas.microsoft.com/office/drawing/2014/main" id="{A29B8782-A6D6-435D-8826-6B966918E0EE}"/>
              </a:ext>
            </a:extLst>
          </p:cNvPr>
          <p:cNvCxnSpPr>
            <a:cxnSpLocks/>
            <a:endCxn id="65" idx="0"/>
          </p:cNvCxnSpPr>
          <p:nvPr/>
        </p:nvCxnSpPr>
        <p:spPr>
          <a:xfrm>
            <a:off x="9571350" y="3147292"/>
            <a:ext cx="1681" cy="4556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文本框 130">
            <a:extLst>
              <a:ext uri="{FF2B5EF4-FFF2-40B4-BE49-F238E27FC236}">
                <a16:creationId xmlns:a16="http://schemas.microsoft.com/office/drawing/2014/main" id="{81892423-B267-4DBA-A216-35E8744F61A8}"/>
              </a:ext>
            </a:extLst>
          </p:cNvPr>
          <p:cNvSpPr txBox="1"/>
          <p:nvPr/>
        </p:nvSpPr>
        <p:spPr>
          <a:xfrm>
            <a:off x="9029289" y="3308053"/>
            <a:ext cx="10014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determine</a:t>
            </a:r>
            <a:endParaRPr lang="zh-CN" altLang="en-US" sz="1200" dirty="0"/>
          </a:p>
        </p:txBody>
      </p:sp>
      <p:cxnSp>
        <p:nvCxnSpPr>
          <p:cNvPr id="132" name="直接箭头连接符 131">
            <a:extLst>
              <a:ext uri="{FF2B5EF4-FFF2-40B4-BE49-F238E27FC236}">
                <a16:creationId xmlns:a16="http://schemas.microsoft.com/office/drawing/2014/main" id="{0E4B2408-198B-42FE-9256-53DCEDADA87D}"/>
              </a:ext>
            </a:extLst>
          </p:cNvPr>
          <p:cNvCxnSpPr>
            <a:cxnSpLocks/>
          </p:cNvCxnSpPr>
          <p:nvPr/>
        </p:nvCxnSpPr>
        <p:spPr>
          <a:xfrm>
            <a:off x="7774236" y="3244448"/>
            <a:ext cx="5944" cy="8440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矩形 134">
            <a:extLst>
              <a:ext uri="{FF2B5EF4-FFF2-40B4-BE49-F238E27FC236}">
                <a16:creationId xmlns:a16="http://schemas.microsoft.com/office/drawing/2014/main" id="{2AFB4366-B411-4E8E-9654-2FD0374BF84E}"/>
              </a:ext>
            </a:extLst>
          </p:cNvPr>
          <p:cNvSpPr/>
          <p:nvPr/>
        </p:nvSpPr>
        <p:spPr>
          <a:xfrm>
            <a:off x="7189473" y="4071761"/>
            <a:ext cx="3732194" cy="31384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/>
              <a:t>3GPP NBI is determined by matching SBI to requirements  </a:t>
            </a:r>
            <a:endParaRPr lang="zh-CN" altLang="en-US" sz="1200" dirty="0"/>
          </a:p>
        </p:txBody>
      </p:sp>
      <p:cxnSp>
        <p:nvCxnSpPr>
          <p:cNvPr id="139" name="直接箭头连接符 138">
            <a:extLst>
              <a:ext uri="{FF2B5EF4-FFF2-40B4-BE49-F238E27FC236}">
                <a16:creationId xmlns:a16="http://schemas.microsoft.com/office/drawing/2014/main" id="{53C2D57A-1CD2-41EE-8B75-B60B76C79068}"/>
              </a:ext>
            </a:extLst>
          </p:cNvPr>
          <p:cNvCxnSpPr>
            <a:cxnSpLocks/>
          </p:cNvCxnSpPr>
          <p:nvPr/>
        </p:nvCxnSpPr>
        <p:spPr>
          <a:xfrm>
            <a:off x="10437621" y="3131692"/>
            <a:ext cx="0" cy="9568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箭头连接符 148">
            <a:extLst>
              <a:ext uri="{FF2B5EF4-FFF2-40B4-BE49-F238E27FC236}">
                <a16:creationId xmlns:a16="http://schemas.microsoft.com/office/drawing/2014/main" id="{150E6453-8065-4A81-A9A4-039D8E4AAFB0}"/>
              </a:ext>
            </a:extLst>
          </p:cNvPr>
          <p:cNvCxnSpPr>
            <a:cxnSpLocks/>
          </p:cNvCxnSpPr>
          <p:nvPr/>
        </p:nvCxnSpPr>
        <p:spPr>
          <a:xfrm>
            <a:off x="11151000" y="2739297"/>
            <a:ext cx="0" cy="1516960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箭头连接符 150">
            <a:extLst>
              <a:ext uri="{FF2B5EF4-FFF2-40B4-BE49-F238E27FC236}">
                <a16:creationId xmlns:a16="http://schemas.microsoft.com/office/drawing/2014/main" id="{48C76909-B359-41D8-931D-580CB8926698}"/>
              </a:ext>
            </a:extLst>
          </p:cNvPr>
          <p:cNvCxnSpPr>
            <a:cxnSpLocks/>
            <a:stCxn id="65" idx="2"/>
          </p:cNvCxnSpPr>
          <p:nvPr/>
        </p:nvCxnSpPr>
        <p:spPr>
          <a:xfrm flipH="1">
            <a:off x="9571351" y="3916739"/>
            <a:ext cx="1680" cy="1966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文本框 155">
            <a:extLst>
              <a:ext uri="{FF2B5EF4-FFF2-40B4-BE49-F238E27FC236}">
                <a16:creationId xmlns:a16="http://schemas.microsoft.com/office/drawing/2014/main" id="{3D5A9BF2-7F97-4600-9F3A-1CD6678E46E5}"/>
              </a:ext>
            </a:extLst>
          </p:cNvPr>
          <p:cNvSpPr txBox="1"/>
          <p:nvPr/>
        </p:nvSpPr>
        <p:spPr>
          <a:xfrm>
            <a:off x="11096692" y="2600797"/>
            <a:ext cx="6111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start</a:t>
            </a:r>
            <a:endParaRPr lang="zh-CN" altLang="en-US" sz="1200" dirty="0"/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5EE7D878-C3D5-4D6A-BCA8-C133A65C5629}"/>
              </a:ext>
            </a:extLst>
          </p:cNvPr>
          <p:cNvSpPr txBox="1"/>
          <p:nvPr/>
        </p:nvSpPr>
        <p:spPr>
          <a:xfrm>
            <a:off x="11054917" y="4155738"/>
            <a:ext cx="6111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end</a:t>
            </a:r>
            <a:endParaRPr lang="zh-CN" altLang="en-US" sz="1200" dirty="0"/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62E348C0-E1DF-41F8-892C-731183C8154D}"/>
              </a:ext>
            </a:extLst>
          </p:cNvPr>
          <p:cNvSpPr txBox="1"/>
          <p:nvPr/>
        </p:nvSpPr>
        <p:spPr>
          <a:xfrm>
            <a:off x="1836846" y="5059797"/>
            <a:ext cx="50110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Whole picture of 3GPP 6G exposure work</a:t>
            </a:r>
            <a:endParaRPr lang="zh-CN" altLang="en-US" sz="1200" dirty="0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AC263833-10DA-44FB-ABCB-0CB083B367CE}"/>
              </a:ext>
            </a:extLst>
          </p:cNvPr>
          <p:cNvSpPr/>
          <p:nvPr/>
        </p:nvSpPr>
        <p:spPr>
          <a:xfrm>
            <a:off x="4005624" y="1724042"/>
            <a:ext cx="2350347" cy="51477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A5A5A5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C9F688C7-42C3-423F-926B-F77F12D30D5F}"/>
              </a:ext>
            </a:extLst>
          </p:cNvPr>
          <p:cNvSpPr txBox="1"/>
          <p:nvPr/>
        </p:nvSpPr>
        <p:spPr>
          <a:xfrm>
            <a:off x="5419014" y="3991641"/>
            <a:ext cx="1089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e.g.</a:t>
            </a:r>
            <a:r>
              <a:rPr lang="zh-CN" altLang="en-US" sz="1200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SA2 API</a:t>
            </a:r>
            <a:endParaRPr lang="zh-CN" altLang="en-US" sz="1200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EC9720E-536E-490F-BDE5-339E15D1D269}"/>
              </a:ext>
            </a:extLst>
          </p:cNvPr>
          <p:cNvGrpSpPr/>
          <p:nvPr/>
        </p:nvGrpSpPr>
        <p:grpSpPr>
          <a:xfrm>
            <a:off x="768471" y="2749639"/>
            <a:ext cx="6327488" cy="2190079"/>
            <a:chOff x="588761" y="3253438"/>
            <a:chExt cx="8132691" cy="2377745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EF990586-F4E8-48DB-B6F7-9BD39BC0B414}"/>
                </a:ext>
              </a:extLst>
            </p:cNvPr>
            <p:cNvSpPr/>
            <p:nvPr/>
          </p:nvSpPr>
          <p:spPr>
            <a:xfrm>
              <a:off x="3933053" y="3907085"/>
              <a:ext cx="2970086" cy="263446"/>
            </a:xfrm>
            <a:prstGeom prst="rect">
              <a:avLst/>
            </a:prstGeom>
            <a:solidFill>
              <a:srgbClr val="ED7D31">
                <a:lumMod val="75000"/>
              </a:srgbClr>
            </a:solidFill>
            <a:ln w="12700" cap="flat" cmpd="sng" algn="ctr">
              <a:solidFill>
                <a:srgbClr val="FFC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rPr>
                <a:t>3GPP platform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B1AE3990-A7B3-40B9-B931-DACE66E7478A}"/>
                </a:ext>
              </a:extLst>
            </p:cNvPr>
            <p:cNvSpPr/>
            <p:nvPr/>
          </p:nvSpPr>
          <p:spPr>
            <a:xfrm>
              <a:off x="1624293" y="5027596"/>
              <a:ext cx="2350347" cy="51477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accent3"/>
                </a:solidFill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6F60BE0-286F-4C19-B561-E7BDA4A6FB7E}"/>
                </a:ext>
              </a:extLst>
            </p:cNvPr>
            <p:cNvSpPr txBox="1"/>
            <p:nvPr/>
          </p:nvSpPr>
          <p:spPr>
            <a:xfrm>
              <a:off x="4297242" y="3423556"/>
              <a:ext cx="25583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/>
                <a:t>Selected  by SA6 from SBI</a:t>
              </a:r>
              <a:endParaRPr lang="zh-CN" altLang="en-US" sz="1100" dirty="0"/>
            </a:p>
          </p:txBody>
        </p: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79573734-F6C3-4B84-B3B4-01511DFD5D32}"/>
                </a:ext>
              </a:extLst>
            </p:cNvPr>
            <p:cNvSpPr txBox="1"/>
            <p:nvPr/>
          </p:nvSpPr>
          <p:spPr>
            <a:xfrm>
              <a:off x="8324740" y="3396930"/>
              <a:ext cx="3967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200" i="1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①</a:t>
              </a:r>
              <a:endParaRPr lang="zh-CN" altLang="en-US" sz="1200" dirty="0"/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C8C14874-71F3-4971-9B06-94995528F340}"/>
                </a:ext>
              </a:extLst>
            </p:cNvPr>
            <p:cNvSpPr/>
            <p:nvPr/>
          </p:nvSpPr>
          <p:spPr>
            <a:xfrm>
              <a:off x="4018023" y="5249766"/>
              <a:ext cx="3072958" cy="302629"/>
            </a:xfrm>
            <a:prstGeom prst="rect">
              <a:avLst/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rPr>
                <a:t>6G network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F1F50019-0410-4F55-A3C2-C10DB1B2630B}"/>
                </a:ext>
              </a:extLst>
            </p:cNvPr>
            <p:cNvSpPr/>
            <p:nvPr/>
          </p:nvSpPr>
          <p:spPr>
            <a:xfrm>
              <a:off x="3818074" y="5328554"/>
              <a:ext cx="3072958" cy="302629"/>
            </a:xfrm>
            <a:prstGeom prst="rect">
              <a:avLst/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rPr>
                <a:t>6G network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E7B11E8E-0842-43A8-B73B-E0074B8D1C21}"/>
                </a:ext>
              </a:extLst>
            </p:cNvPr>
            <p:cNvCxnSpPr>
              <a:cxnSpLocks/>
            </p:cNvCxnSpPr>
            <p:nvPr/>
          </p:nvCxnSpPr>
          <p:spPr>
            <a:xfrm>
              <a:off x="1357661" y="4907470"/>
              <a:ext cx="4863204" cy="1"/>
            </a:xfrm>
            <a:prstGeom prst="line">
              <a:avLst/>
            </a:prstGeom>
            <a:solidFill>
              <a:srgbClr val="ED7D31">
                <a:lumMod val="75000"/>
              </a:srgbClr>
            </a:solidFill>
            <a:ln w="57150" cap="flat" cmpd="sng" algn="ctr">
              <a:solidFill>
                <a:srgbClr val="5B9BD5"/>
              </a:solidFill>
              <a:prstDash val="dash"/>
              <a:miter lim="800000"/>
            </a:ln>
            <a:effectLst/>
          </p:spPr>
        </p:cxnSp>
        <p:sp>
          <p:nvSpPr>
            <p:cNvPr id="50" name="箭头: 上下 10">
              <a:extLst>
                <a:ext uri="{FF2B5EF4-FFF2-40B4-BE49-F238E27FC236}">
                  <a16:creationId xmlns:a16="http://schemas.microsoft.com/office/drawing/2014/main" id="{839EDF66-E5D5-44CE-BDC6-A231875E9ADB}"/>
                </a:ext>
              </a:extLst>
            </p:cNvPr>
            <p:cNvSpPr/>
            <p:nvPr/>
          </p:nvSpPr>
          <p:spPr>
            <a:xfrm>
              <a:off x="5094458" y="4918021"/>
              <a:ext cx="230819" cy="379814"/>
            </a:xfrm>
            <a:prstGeom prst="upDownArrow">
              <a:avLst/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箭头: 上下 43">
              <a:extLst>
                <a:ext uri="{FF2B5EF4-FFF2-40B4-BE49-F238E27FC236}">
                  <a16:creationId xmlns:a16="http://schemas.microsoft.com/office/drawing/2014/main" id="{89EBA0F1-2BD5-4BBF-B069-7ACEAC7280E9}"/>
                </a:ext>
              </a:extLst>
            </p:cNvPr>
            <p:cNvSpPr/>
            <p:nvPr/>
          </p:nvSpPr>
          <p:spPr>
            <a:xfrm>
              <a:off x="5094457" y="4185456"/>
              <a:ext cx="230819" cy="410591"/>
            </a:xfrm>
            <a:prstGeom prst="upDownArrow">
              <a:avLst>
                <a:gd name="adj1" fmla="val 50000"/>
                <a:gd name="adj2" fmla="val 50000"/>
              </a:avLst>
            </a:prstGeom>
            <a:solidFill>
              <a:srgbClr val="ED7D31">
                <a:lumMod val="75000"/>
              </a:srgbClr>
            </a:solidFill>
            <a:ln w="12700" cap="flat" cmpd="sng" algn="ctr">
              <a:solidFill>
                <a:srgbClr val="FFC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F4D1FA43-9743-4681-A6E0-7C75DA666B12}"/>
                </a:ext>
              </a:extLst>
            </p:cNvPr>
            <p:cNvSpPr txBox="1"/>
            <p:nvPr/>
          </p:nvSpPr>
          <p:spPr>
            <a:xfrm>
              <a:off x="5240316" y="4941563"/>
              <a:ext cx="14350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dirty="0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e.gSA2 API</a:t>
              </a:r>
              <a:endParaRPr lang="zh-CN" altLang="en-US" sz="1200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ACAA27AF-D137-4D0A-84D0-7516950CA979}"/>
                </a:ext>
              </a:extLst>
            </p:cNvPr>
            <p:cNvSpPr/>
            <p:nvPr/>
          </p:nvSpPr>
          <p:spPr>
            <a:xfrm>
              <a:off x="4313846" y="3253438"/>
              <a:ext cx="1792040" cy="244494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rPr>
                <a:t>Third party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88BDEE32-589B-4A59-8884-771C5C3191FC}"/>
                </a:ext>
              </a:extLst>
            </p:cNvPr>
            <p:cNvSpPr/>
            <p:nvPr/>
          </p:nvSpPr>
          <p:spPr>
            <a:xfrm>
              <a:off x="3997879" y="4600610"/>
              <a:ext cx="2075917" cy="280280"/>
            </a:xfrm>
            <a:prstGeom prst="rect">
              <a:avLst/>
            </a:prstGeom>
            <a:solidFill>
              <a:srgbClr val="ED7D31"/>
            </a:solidFill>
            <a:ln w="12700" cap="flat" cmpd="sng" algn="ctr">
              <a:solidFill>
                <a:srgbClr val="ED7D31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rPr>
                <a:t>3GPP Enabler Service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834C6A9C-2686-40A1-A152-20F55E1EF1A9}"/>
                </a:ext>
              </a:extLst>
            </p:cNvPr>
            <p:cNvSpPr txBox="1"/>
            <p:nvPr/>
          </p:nvSpPr>
          <p:spPr>
            <a:xfrm>
              <a:off x="5513120" y="3688384"/>
              <a:ext cx="113423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100" dirty="0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3GPP NBI</a:t>
              </a:r>
              <a:endParaRPr lang="zh-CN" altLang="en-US" sz="1100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6" name="箭头: 上下 65">
              <a:extLst>
                <a:ext uri="{FF2B5EF4-FFF2-40B4-BE49-F238E27FC236}">
                  <a16:creationId xmlns:a16="http://schemas.microsoft.com/office/drawing/2014/main" id="{544BADC4-58A4-4E01-86F5-5A5531169F2F}"/>
                </a:ext>
              </a:extLst>
            </p:cNvPr>
            <p:cNvSpPr/>
            <p:nvPr/>
          </p:nvSpPr>
          <p:spPr>
            <a:xfrm>
              <a:off x="6213702" y="4153484"/>
              <a:ext cx="230819" cy="1099760"/>
            </a:xfrm>
            <a:prstGeom prst="upDownArrow">
              <a:avLst/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1B29D476-B9A3-4A8C-A20B-8CD0DBB45FDF}"/>
                </a:ext>
              </a:extLst>
            </p:cNvPr>
            <p:cNvSpPr txBox="1"/>
            <p:nvPr/>
          </p:nvSpPr>
          <p:spPr>
            <a:xfrm>
              <a:off x="5294592" y="4223457"/>
              <a:ext cx="97155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dirty="0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SA6 API</a:t>
              </a:r>
              <a:endParaRPr lang="zh-CN" altLang="en-US" sz="1200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60" name="箭头: 上下 73">
              <a:extLst>
                <a:ext uri="{FF2B5EF4-FFF2-40B4-BE49-F238E27FC236}">
                  <a16:creationId xmlns:a16="http://schemas.microsoft.com/office/drawing/2014/main" id="{FE5A5B2A-0BE6-49BA-88E4-C703D2FBD197}"/>
                </a:ext>
              </a:extLst>
            </p:cNvPr>
            <p:cNvSpPr/>
            <p:nvPr/>
          </p:nvSpPr>
          <p:spPr>
            <a:xfrm>
              <a:off x="5114885" y="3656154"/>
              <a:ext cx="230819" cy="263446"/>
            </a:xfrm>
            <a:prstGeom prst="upDownArrow">
              <a:avLst>
                <a:gd name="adj1" fmla="val 42307"/>
                <a:gd name="adj2" fmla="val 50000"/>
              </a:avLst>
            </a:prstGeom>
            <a:solidFill>
              <a:srgbClr val="ED7D31">
                <a:lumMod val="75000"/>
              </a:srgbClr>
            </a:solidFill>
            <a:ln w="12700" cap="flat" cmpd="sng" algn="ctr">
              <a:solidFill>
                <a:srgbClr val="FFC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A0D0CBBB-847A-41F9-82F4-BDDBFFB3399F}"/>
                </a:ext>
              </a:extLst>
            </p:cNvPr>
            <p:cNvCxnSpPr>
              <a:cxnSpLocks/>
            </p:cNvCxnSpPr>
            <p:nvPr/>
          </p:nvCxnSpPr>
          <p:spPr>
            <a:xfrm>
              <a:off x="588761" y="3646374"/>
              <a:ext cx="6038693" cy="0"/>
            </a:xfrm>
            <a:prstGeom prst="line">
              <a:avLst/>
            </a:prstGeom>
            <a:solidFill>
              <a:srgbClr val="ED7D31">
                <a:lumMod val="75000"/>
              </a:srgbClr>
            </a:solidFill>
            <a:ln w="57150" cap="flat" cmpd="sng" algn="ctr">
              <a:solidFill>
                <a:srgbClr val="ED7D31"/>
              </a:solidFill>
              <a:prstDash val="dash"/>
              <a:miter lim="800000"/>
            </a:ln>
            <a:effectLst/>
          </p:spPr>
        </p:cxn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312E3149-E880-4EB0-8B2C-E40B1C14B6C5}"/>
                </a:ext>
              </a:extLst>
            </p:cNvPr>
            <p:cNvSpPr/>
            <p:nvPr/>
          </p:nvSpPr>
          <p:spPr>
            <a:xfrm>
              <a:off x="701614" y="4595366"/>
              <a:ext cx="2075917" cy="280280"/>
            </a:xfrm>
            <a:prstGeom prst="rect">
              <a:avLst/>
            </a:prstGeom>
            <a:solidFill>
              <a:srgbClr val="ED7D31"/>
            </a:solidFill>
            <a:ln w="12700" cap="flat" cmpd="sng" algn="ctr">
              <a:solidFill>
                <a:srgbClr val="ED7D31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rPr>
                <a:t>3GPP Enabler Service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A5B4A357-56ED-4603-85F9-D3FDCDEA4688}"/>
                </a:ext>
              </a:extLst>
            </p:cNvPr>
            <p:cNvSpPr/>
            <p:nvPr/>
          </p:nvSpPr>
          <p:spPr>
            <a:xfrm>
              <a:off x="701614" y="5297835"/>
              <a:ext cx="2075918" cy="302629"/>
            </a:xfrm>
            <a:prstGeom prst="rect">
              <a:avLst/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rPr>
                <a:t>6G UE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箭头: 上下 10">
              <a:extLst>
                <a:ext uri="{FF2B5EF4-FFF2-40B4-BE49-F238E27FC236}">
                  <a16:creationId xmlns:a16="http://schemas.microsoft.com/office/drawing/2014/main" id="{18A83850-8C92-4A42-A5A2-C2FE566BEC60}"/>
                </a:ext>
              </a:extLst>
            </p:cNvPr>
            <p:cNvSpPr/>
            <p:nvPr/>
          </p:nvSpPr>
          <p:spPr>
            <a:xfrm>
              <a:off x="1588461" y="4900483"/>
              <a:ext cx="230819" cy="379814"/>
            </a:xfrm>
            <a:prstGeom prst="upDownArrow">
              <a:avLst/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箭头: 上下 43">
              <a:extLst>
                <a:ext uri="{FF2B5EF4-FFF2-40B4-BE49-F238E27FC236}">
                  <a16:creationId xmlns:a16="http://schemas.microsoft.com/office/drawing/2014/main" id="{597A1B30-DC7F-4554-BA02-EC50838A451F}"/>
                </a:ext>
              </a:extLst>
            </p:cNvPr>
            <p:cNvSpPr/>
            <p:nvPr/>
          </p:nvSpPr>
          <p:spPr>
            <a:xfrm>
              <a:off x="1580650" y="3688385"/>
              <a:ext cx="230819" cy="912226"/>
            </a:xfrm>
            <a:prstGeom prst="upDownArrow">
              <a:avLst>
                <a:gd name="adj1" fmla="val 50000"/>
                <a:gd name="adj2" fmla="val 50000"/>
              </a:avLst>
            </a:prstGeom>
            <a:solidFill>
              <a:srgbClr val="ED7D31">
                <a:lumMod val="75000"/>
              </a:srgbClr>
            </a:solidFill>
            <a:ln w="12700" cap="flat" cmpd="sng" algn="ctr">
              <a:solidFill>
                <a:srgbClr val="FFC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7E625774-91D2-4D05-913E-05B622031EF4}"/>
                </a:ext>
              </a:extLst>
            </p:cNvPr>
            <p:cNvSpPr txBox="1"/>
            <p:nvPr/>
          </p:nvSpPr>
          <p:spPr>
            <a:xfrm>
              <a:off x="1769903" y="4075966"/>
              <a:ext cx="97155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dirty="0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SA6 API</a:t>
              </a:r>
              <a:endParaRPr lang="zh-CN" altLang="en-US" sz="1200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8D49571B-73D0-4B7A-80F0-06B414D7E260}"/>
                </a:ext>
              </a:extLst>
            </p:cNvPr>
            <p:cNvSpPr txBox="1"/>
            <p:nvPr/>
          </p:nvSpPr>
          <p:spPr>
            <a:xfrm>
              <a:off x="1716313" y="4988192"/>
              <a:ext cx="17517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dirty="0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e.g. AT Command</a:t>
              </a:r>
              <a:endParaRPr lang="zh-CN" altLang="en-US" sz="1200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5C5B7FEC-1DD3-4185-B81B-A12F34518644}"/>
              </a:ext>
            </a:extLst>
          </p:cNvPr>
          <p:cNvCxnSpPr>
            <a:cxnSpLocks/>
          </p:cNvCxnSpPr>
          <p:nvPr/>
        </p:nvCxnSpPr>
        <p:spPr>
          <a:xfrm>
            <a:off x="830529" y="5945439"/>
            <a:ext cx="2598344" cy="213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文本框 73">
            <a:extLst>
              <a:ext uri="{FF2B5EF4-FFF2-40B4-BE49-F238E27FC236}">
                <a16:creationId xmlns:a16="http://schemas.microsoft.com/office/drawing/2014/main" id="{7FFD909E-142B-47A4-9BEE-7627CE1B7106}"/>
              </a:ext>
            </a:extLst>
          </p:cNvPr>
          <p:cNvSpPr txBox="1"/>
          <p:nvPr/>
        </p:nvSpPr>
        <p:spPr>
          <a:xfrm>
            <a:off x="856274" y="6000423"/>
            <a:ext cx="272078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zh-CN" sz="1200" b="1" i="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Phase1 </a:t>
            </a:r>
            <a:r>
              <a:rPr kumimoji="1" lang="en-US" altLang="zh-CN" sz="1200" i="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(while waiting for SA2)</a:t>
            </a:r>
            <a:endParaRPr lang="zh-CN" altLang="en-US" sz="1200" dirty="0"/>
          </a:p>
        </p:txBody>
      </p: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4149089F-47E9-4CE2-A36C-FC41F0E6F8BC}"/>
              </a:ext>
            </a:extLst>
          </p:cNvPr>
          <p:cNvCxnSpPr>
            <a:cxnSpLocks/>
          </p:cNvCxnSpPr>
          <p:nvPr/>
        </p:nvCxnSpPr>
        <p:spPr>
          <a:xfrm flipV="1">
            <a:off x="3670768" y="5940241"/>
            <a:ext cx="5675611" cy="2658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文本框 78">
            <a:extLst>
              <a:ext uri="{FF2B5EF4-FFF2-40B4-BE49-F238E27FC236}">
                <a16:creationId xmlns:a16="http://schemas.microsoft.com/office/drawing/2014/main" id="{DF272C10-B7CB-4168-BD2F-DF959A2B497E}"/>
              </a:ext>
            </a:extLst>
          </p:cNvPr>
          <p:cNvSpPr txBox="1"/>
          <p:nvPr/>
        </p:nvSpPr>
        <p:spPr>
          <a:xfrm>
            <a:off x="4262931" y="5950825"/>
            <a:ext cx="25474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zh-CN" sz="1200" b="1" i="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Phase2 (</a:t>
            </a:r>
            <a:r>
              <a:rPr kumimoji="1" lang="en-US" altLang="zh-CN" sz="1200" i="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After SA2 stable)</a:t>
            </a:r>
            <a:endParaRPr lang="zh-CN" altLang="en-US" sz="1200" dirty="0"/>
          </a:p>
          <a:p>
            <a:endParaRPr kumimoji="1" lang="zh-CN" altLang="en-US" sz="1200" b="1" i="1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039116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CD6CE5-3331-4E7D-9FDC-199C362C0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265" y="556897"/>
            <a:ext cx="11380939" cy="1104917"/>
          </a:xfrm>
        </p:spPr>
        <p:txBody>
          <a:bodyPr/>
          <a:lstStyle/>
          <a:p>
            <a:r>
              <a:rPr lang="en-US" altLang="zh-CN" sz="3600" dirty="0"/>
              <a:t>3GPP level Unified exposure reference architecture </a:t>
            </a:r>
            <a:endParaRPr lang="zh-CN" altLang="en-US" sz="36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5968009-EB82-4734-9ED8-CBA312666A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994950"/>
          </a:xfrm>
        </p:spPr>
        <p:txBody>
          <a:bodyPr/>
          <a:lstStyle/>
          <a:p>
            <a:r>
              <a:rPr lang="en-US" altLang="zh-CN" sz="2400" dirty="0"/>
              <a:t>Common understanding over 3GPP WGs on the exposure reference architecture which contains different system components(exposure landscape) is required (potential a short TS without technical detail on each components, is needed)</a:t>
            </a:r>
          </a:p>
          <a:p>
            <a:r>
              <a:rPr lang="en-US" altLang="zh-CN" sz="2400" i="1" dirty="0"/>
              <a:t>The common understanding on the network exposure reference architecture</a:t>
            </a:r>
            <a:r>
              <a:rPr lang="en-US" altLang="zh-CN" sz="2400" dirty="0"/>
              <a:t> is the start point and working basis of 3GPP exposure work over 6G, the short TS created before 6G.</a:t>
            </a:r>
          </a:p>
          <a:p>
            <a:r>
              <a:rPr lang="en-US" altLang="zh-CN" sz="2400" i="1" dirty="0"/>
              <a:t>It should be common to 5G and 6G, </a:t>
            </a:r>
            <a:r>
              <a:rPr lang="en-US" altLang="zh-CN" sz="2400" dirty="0"/>
              <a:t>can be one of outputs from SEAL phase 4 normative WID.</a:t>
            </a:r>
          </a:p>
          <a:p>
            <a:endParaRPr lang="en-US" altLang="zh-CN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BE82CEC-05D6-4CAA-B443-AB79E484E3EF}"/>
              </a:ext>
            </a:extLst>
          </p:cNvPr>
          <p:cNvSpPr txBox="1"/>
          <p:nvPr/>
        </p:nvSpPr>
        <p:spPr>
          <a:xfrm>
            <a:off x="1177445" y="5049787"/>
            <a:ext cx="10955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u="sng" dirty="0">
                <a:latin typeface="+mn-lt"/>
                <a:cs typeface="+mn-cs"/>
              </a:rPr>
              <a:t>Proposal1: SA6#68 agrees the relate objectives as part of SEAL phase 4 normative WID. </a:t>
            </a:r>
            <a:endParaRPr lang="zh-CN" altLang="en-US" sz="2400" u="sng" dirty="0">
              <a:latin typeface="+mn-lt"/>
              <a:cs typeface="+mn-cs"/>
            </a:endParaRPr>
          </a:p>
        </p:txBody>
      </p:sp>
      <p:sp>
        <p:nvSpPr>
          <p:cNvPr id="6" name="箭头: 右 5">
            <a:extLst>
              <a:ext uri="{FF2B5EF4-FFF2-40B4-BE49-F238E27FC236}">
                <a16:creationId xmlns:a16="http://schemas.microsoft.com/office/drawing/2014/main" id="{AE4D1482-47F9-4D5B-968A-2E0799DB2801}"/>
              </a:ext>
            </a:extLst>
          </p:cNvPr>
          <p:cNvSpPr/>
          <p:nvPr/>
        </p:nvSpPr>
        <p:spPr>
          <a:xfrm>
            <a:off x="895611" y="5148197"/>
            <a:ext cx="294362" cy="3632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05481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矩形 198">
            <a:extLst>
              <a:ext uri="{FF2B5EF4-FFF2-40B4-BE49-F238E27FC236}">
                <a16:creationId xmlns:a16="http://schemas.microsoft.com/office/drawing/2014/main" id="{8F647DF2-2738-4B33-BD80-71132459D39C}"/>
              </a:ext>
            </a:extLst>
          </p:cNvPr>
          <p:cNvSpPr/>
          <p:nvPr/>
        </p:nvSpPr>
        <p:spPr>
          <a:xfrm>
            <a:off x="7663152" y="3738781"/>
            <a:ext cx="3681382" cy="65015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1100" b="1" dirty="0">
              <a:solidFill>
                <a:schemeClr val="accent2"/>
              </a:solidFill>
            </a:endParaRPr>
          </a:p>
        </p:txBody>
      </p:sp>
      <p:cxnSp>
        <p:nvCxnSpPr>
          <p:cNvPr id="143" name="直接连接符 142">
            <a:extLst>
              <a:ext uri="{FF2B5EF4-FFF2-40B4-BE49-F238E27FC236}">
                <a16:creationId xmlns:a16="http://schemas.microsoft.com/office/drawing/2014/main" id="{D210E83F-5E9A-4943-AA52-989FDBE7BA50}"/>
              </a:ext>
            </a:extLst>
          </p:cNvPr>
          <p:cNvCxnSpPr>
            <a:cxnSpLocks/>
          </p:cNvCxnSpPr>
          <p:nvPr/>
        </p:nvCxnSpPr>
        <p:spPr>
          <a:xfrm flipH="1" flipV="1">
            <a:off x="2484823" y="2625917"/>
            <a:ext cx="11863" cy="1010398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接连接符 143">
            <a:extLst>
              <a:ext uri="{FF2B5EF4-FFF2-40B4-BE49-F238E27FC236}">
                <a16:creationId xmlns:a16="http://schemas.microsoft.com/office/drawing/2014/main" id="{ABF6AC2F-6492-42D4-A700-973D8AAD6F4F}"/>
              </a:ext>
            </a:extLst>
          </p:cNvPr>
          <p:cNvCxnSpPr>
            <a:cxnSpLocks/>
          </p:cNvCxnSpPr>
          <p:nvPr/>
        </p:nvCxnSpPr>
        <p:spPr>
          <a:xfrm flipV="1">
            <a:off x="3976120" y="2646322"/>
            <a:ext cx="1" cy="1080509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>
            <a:extLst>
              <a:ext uri="{FF2B5EF4-FFF2-40B4-BE49-F238E27FC236}">
                <a16:creationId xmlns:a16="http://schemas.microsoft.com/office/drawing/2014/main" id="{32ED0894-674A-46A1-A74E-151623D4A5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202" y="507402"/>
            <a:ext cx="10515600" cy="1104917"/>
          </a:xfrm>
        </p:spPr>
        <p:txBody>
          <a:bodyPr/>
          <a:lstStyle/>
          <a:p>
            <a:r>
              <a:rPr lang="en-IN" altLang="zh-CN" sz="3600" dirty="0"/>
              <a:t>Huawei view on the timeline for SA6 6G </a:t>
            </a:r>
            <a:endParaRPr lang="zh-CN" altLang="en-US" sz="36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50F79E8-160A-4C7E-8CE3-DC83A922E9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9058" y="1690688"/>
            <a:ext cx="10515600" cy="4351338"/>
          </a:xfrm>
        </p:spPr>
        <p:txBody>
          <a:bodyPr/>
          <a:lstStyle/>
          <a:p>
            <a:r>
              <a:rPr lang="en-US" altLang="zh-CN" sz="2400" dirty="0"/>
              <a:t>Timeline for 6G dependent work 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C87CEB25-CA59-4C47-AEEE-D39E6DD730AE}"/>
              </a:ext>
            </a:extLst>
          </p:cNvPr>
          <p:cNvSpPr txBox="1"/>
          <p:nvPr/>
        </p:nvSpPr>
        <p:spPr>
          <a:xfrm>
            <a:off x="824681" y="5186649"/>
            <a:ext cx="10389977" cy="769441"/>
          </a:xfrm>
          <a:prstGeom prst="rect">
            <a:avLst/>
          </a:prstGeom>
          <a:solidFill>
            <a:schemeClr val="bg2"/>
          </a:solidFill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zh-CN" sz="1000" b="1" i="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NOTE1</a:t>
            </a:r>
            <a:r>
              <a:rPr kumimoji="1" lang="zh-CN" altLang="en-US" sz="1000" b="1" i="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：</a:t>
            </a:r>
            <a:r>
              <a:rPr lang="en-US" altLang="zh-CN" sz="1000" dirty="0">
                <a:solidFill>
                  <a:schemeClr val="accent2"/>
                </a:solidFill>
                <a:latin typeface="+mn-lt"/>
                <a:cs typeface="+mn-cs"/>
              </a:rPr>
              <a:t> </a:t>
            </a:r>
            <a:r>
              <a:rPr kumimoji="1" lang="en-US" altLang="zh-CN" sz="1000" b="1" i="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3gpp exposure reference architecture has been covered in rel20 SEALPhase4 and should be generical to 5G and 6G</a:t>
            </a:r>
          </a:p>
          <a:p>
            <a:pPr algn="l"/>
            <a:endParaRPr kumimoji="1" lang="en-US" altLang="zh-CN" sz="1000" b="1" i="1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algn="l"/>
            <a:r>
              <a:rPr kumimoji="1" lang="en-US" altLang="zh-CN" sz="1000" b="1" i="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NOTE2:  6G-dependent Technical objectives can not be covered in SA6 6G-dependent phase 1, since the required capabilities from 6G network is not clear yet</a:t>
            </a:r>
          </a:p>
          <a:p>
            <a:pPr algn="l"/>
            <a:endParaRPr kumimoji="1" lang="en-US" altLang="zh-CN" sz="1000" b="1" i="1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algn="l"/>
            <a:r>
              <a:rPr kumimoji="1" lang="en-US" altLang="zh-CN" sz="1000" b="1" i="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NOTE3: Multiple SIDs for 6G-dependent technical work maybe required, based on exposure requirements and available of SA2 capabilities.</a:t>
            </a: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F6F98FFB-60CE-4203-8B86-13BF09903DEF}"/>
              </a:ext>
            </a:extLst>
          </p:cNvPr>
          <p:cNvSpPr/>
          <p:nvPr/>
        </p:nvSpPr>
        <p:spPr>
          <a:xfrm>
            <a:off x="2916588" y="4027216"/>
            <a:ext cx="1190802" cy="3793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>
                <a:solidFill>
                  <a:srgbClr val="DDDDDD"/>
                </a:solidFill>
              </a:ln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B1AE3990-A7B3-40B9-B931-DACE66E7478A}"/>
              </a:ext>
            </a:extLst>
          </p:cNvPr>
          <p:cNvSpPr/>
          <p:nvPr/>
        </p:nvSpPr>
        <p:spPr>
          <a:xfrm>
            <a:off x="1491756" y="4027216"/>
            <a:ext cx="2388487" cy="5147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accent3"/>
              </a:solidFill>
            </a:endParaRP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7A1ED3D0-0E0E-4F91-943F-D39E45CCF19C}"/>
              </a:ext>
            </a:extLst>
          </p:cNvPr>
          <p:cNvGrpSpPr/>
          <p:nvPr/>
        </p:nvGrpSpPr>
        <p:grpSpPr>
          <a:xfrm>
            <a:off x="871274" y="2442979"/>
            <a:ext cx="10547321" cy="1240544"/>
            <a:chOff x="1064795" y="1052844"/>
            <a:chExt cx="10378900" cy="1240544"/>
          </a:xfrm>
        </p:grpSpPr>
        <p:sp>
          <p:nvSpPr>
            <p:cNvPr id="76" name="箭头: 右 75">
              <a:extLst>
                <a:ext uri="{FF2B5EF4-FFF2-40B4-BE49-F238E27FC236}">
                  <a16:creationId xmlns:a16="http://schemas.microsoft.com/office/drawing/2014/main" id="{4835F2E8-160A-4B6E-83AE-CA2F634BD1E4}"/>
                </a:ext>
              </a:extLst>
            </p:cNvPr>
            <p:cNvSpPr/>
            <p:nvPr/>
          </p:nvSpPr>
          <p:spPr>
            <a:xfrm>
              <a:off x="1064795" y="1467853"/>
              <a:ext cx="2370221" cy="575748"/>
            </a:xfrm>
            <a:prstGeom prst="rightArrow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4DAD1A18-CF52-45AC-A810-421FDBDC6AAD}"/>
                </a:ext>
              </a:extLst>
            </p:cNvPr>
            <p:cNvSpPr/>
            <p:nvPr/>
          </p:nvSpPr>
          <p:spPr>
            <a:xfrm>
              <a:off x="4630119" y="1895272"/>
              <a:ext cx="4418211" cy="39580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1100" b="1" dirty="0">
                <a:solidFill>
                  <a:schemeClr val="accent2"/>
                </a:solidFill>
              </a:endParaRPr>
            </a:p>
          </p:txBody>
        </p:sp>
        <p:sp>
          <p:nvSpPr>
            <p:cNvPr id="78" name="矩形 77">
              <a:extLst>
                <a:ext uri="{FF2B5EF4-FFF2-40B4-BE49-F238E27FC236}">
                  <a16:creationId xmlns:a16="http://schemas.microsoft.com/office/drawing/2014/main" id="{397733BE-44C3-44C4-8D49-7BC3151053EA}"/>
                </a:ext>
              </a:extLst>
            </p:cNvPr>
            <p:cNvSpPr/>
            <p:nvPr/>
          </p:nvSpPr>
          <p:spPr>
            <a:xfrm>
              <a:off x="1286392" y="1869765"/>
              <a:ext cx="1365949" cy="42362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100" b="1" dirty="0">
                <a:solidFill>
                  <a:schemeClr val="accent2"/>
                </a:solidFill>
              </a:endParaRPr>
            </a:p>
          </p:txBody>
        </p:sp>
        <p:sp>
          <p:nvSpPr>
            <p:cNvPr id="79" name="箭头: 右 78">
              <a:extLst>
                <a:ext uri="{FF2B5EF4-FFF2-40B4-BE49-F238E27FC236}">
                  <a16:creationId xmlns:a16="http://schemas.microsoft.com/office/drawing/2014/main" id="{84249C45-F784-4829-81DB-30C6263EDD74}"/>
                </a:ext>
              </a:extLst>
            </p:cNvPr>
            <p:cNvSpPr/>
            <p:nvPr/>
          </p:nvSpPr>
          <p:spPr>
            <a:xfrm>
              <a:off x="1144578" y="1052844"/>
              <a:ext cx="10299117" cy="245417"/>
            </a:xfrm>
            <a:prstGeom prst="rightArrow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id="{6E278DAE-9DEC-44B4-854C-27AE662517C3}"/>
              </a:ext>
            </a:extLst>
          </p:cNvPr>
          <p:cNvSpPr txBox="1"/>
          <p:nvPr/>
        </p:nvSpPr>
        <p:spPr>
          <a:xfrm>
            <a:off x="1245589" y="2097765"/>
            <a:ext cx="101482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8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2025 .6</a:t>
            </a:r>
            <a:endParaRPr kumimoji="1" lang="zh-CN" altLang="en-US" sz="8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id="{A8857B04-761B-431D-9579-AFBB0E3097DF}"/>
              </a:ext>
            </a:extLst>
          </p:cNvPr>
          <p:cNvSpPr/>
          <p:nvPr/>
        </p:nvSpPr>
        <p:spPr>
          <a:xfrm>
            <a:off x="419101" y="2485328"/>
            <a:ext cx="8565258" cy="13897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100" dirty="0">
                <a:solidFill>
                  <a:schemeClr val="accent2"/>
                </a:solidFill>
              </a:rPr>
              <a:t>Rel20</a:t>
            </a:r>
            <a:endParaRPr lang="zh-CN" altLang="en-US" sz="1100" dirty="0">
              <a:solidFill>
                <a:schemeClr val="accent2"/>
              </a:solidFill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B0E0A84A-58AC-4CFF-B3FC-D1D449E7D68D}"/>
              </a:ext>
            </a:extLst>
          </p:cNvPr>
          <p:cNvSpPr txBox="1"/>
          <p:nvPr/>
        </p:nvSpPr>
        <p:spPr>
          <a:xfrm>
            <a:off x="8852118" y="2432004"/>
            <a:ext cx="119080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schemeClr val="accent2"/>
                </a:solidFill>
              </a:rPr>
              <a:t>Rel21</a:t>
            </a:r>
            <a:endParaRPr lang="zh-CN" altLang="en-US" sz="1050" dirty="0">
              <a:solidFill>
                <a:schemeClr val="accent2"/>
              </a:solidFill>
            </a:endParaRPr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611FAEBF-11FE-452C-8651-D46CA4139B85}"/>
              </a:ext>
            </a:extLst>
          </p:cNvPr>
          <p:cNvSpPr/>
          <p:nvPr/>
        </p:nvSpPr>
        <p:spPr>
          <a:xfrm>
            <a:off x="7635627" y="4071611"/>
            <a:ext cx="1250490" cy="2095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050" dirty="0">
                <a:solidFill>
                  <a:schemeClr val="tx1"/>
                </a:solidFill>
              </a:rPr>
              <a:t>SID(s) preparation e.g., technical objectives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A38B4AA-7D07-40C8-9CF4-D4DEA78D8F07}"/>
              </a:ext>
            </a:extLst>
          </p:cNvPr>
          <p:cNvSpPr/>
          <p:nvPr/>
        </p:nvSpPr>
        <p:spPr>
          <a:xfrm>
            <a:off x="470769" y="2778373"/>
            <a:ext cx="4409232" cy="366442"/>
          </a:xfrm>
          <a:prstGeom prst="rect">
            <a:avLst/>
          </a:prstGeom>
          <a:solidFill>
            <a:srgbClr val="C5E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00" dirty="0">
              <a:solidFill>
                <a:schemeClr val="accent2"/>
              </a:solidFill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75071789-5563-4A43-B935-8E600E9FB8E1}"/>
              </a:ext>
            </a:extLst>
          </p:cNvPr>
          <p:cNvSpPr txBox="1"/>
          <p:nvPr/>
        </p:nvSpPr>
        <p:spPr>
          <a:xfrm>
            <a:off x="2268778" y="2080288"/>
            <a:ext cx="628937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8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2025 .8</a:t>
            </a:r>
            <a:endParaRPr kumimoji="1" lang="zh-CN" altLang="en-US" sz="8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93680D84-7EAE-44B5-B7D5-9F73FCCB44D0}"/>
              </a:ext>
            </a:extLst>
          </p:cNvPr>
          <p:cNvSpPr txBox="1"/>
          <p:nvPr/>
        </p:nvSpPr>
        <p:spPr>
          <a:xfrm>
            <a:off x="959977" y="2229441"/>
            <a:ext cx="101482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fontAlgn="t"/>
            <a:r>
              <a:rPr lang="en-US" altLang="zh-CN" sz="800" dirty="0">
                <a:solidFill>
                  <a:srgbClr val="000000"/>
                </a:solidFill>
                <a:latin typeface="Calibri" panose="020F0502020204030204" pitchFamily="34" charset="0"/>
              </a:rPr>
              <a:t>workshop</a:t>
            </a:r>
            <a:endParaRPr lang="zh-CN" altLang="en-US" sz="8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AE0ABE2-A9C9-44CC-8B2D-19B0DD8372D6}"/>
              </a:ext>
            </a:extLst>
          </p:cNvPr>
          <p:cNvSpPr txBox="1"/>
          <p:nvPr/>
        </p:nvSpPr>
        <p:spPr>
          <a:xfrm>
            <a:off x="1097797" y="3298527"/>
            <a:ext cx="14086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latin typeface="+mn-lt"/>
                <a:cs typeface="+mn-cs"/>
              </a:rPr>
              <a:t>SA6 6G dependent study[brain-storming]</a:t>
            </a:r>
            <a:endParaRPr lang="zh-CN" altLang="en-US" sz="1050" dirty="0">
              <a:latin typeface="+mn-lt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FCF4B52-9D3E-4142-8407-311F05676F14}"/>
              </a:ext>
            </a:extLst>
          </p:cNvPr>
          <p:cNvSpPr txBox="1"/>
          <p:nvPr/>
        </p:nvSpPr>
        <p:spPr>
          <a:xfrm>
            <a:off x="1314470" y="3876642"/>
            <a:ext cx="2533357" cy="98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i="1" u="sng" dirty="0"/>
              <a:t> - SEALphase4 WID approval</a:t>
            </a:r>
          </a:p>
          <a:p>
            <a:pPr>
              <a:lnSpc>
                <a:spcPct val="150000"/>
              </a:lnSpc>
            </a:pPr>
            <a:r>
              <a:rPr lang="en-US" altLang="zh-CN" sz="1000" i="1" u="sng" dirty="0"/>
              <a:t>- SA6 6G-dependent SID way-forward</a:t>
            </a:r>
          </a:p>
          <a:p>
            <a:pPr>
              <a:lnSpc>
                <a:spcPct val="150000"/>
              </a:lnSpc>
            </a:pPr>
            <a:r>
              <a:rPr lang="en-US" altLang="zh-CN" sz="1000" i="1" u="sng" dirty="0"/>
              <a:t>[principle of how to consolidate, objectives direction etc.]</a:t>
            </a:r>
            <a:endParaRPr lang="zh-CN" altLang="en-US" sz="1000" i="1" u="sng" dirty="0"/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C6AC0FB5-3B31-467E-902A-5560B3168A67}"/>
              </a:ext>
            </a:extLst>
          </p:cNvPr>
          <p:cNvSpPr txBox="1"/>
          <p:nvPr/>
        </p:nvSpPr>
        <p:spPr>
          <a:xfrm>
            <a:off x="2500026" y="2207348"/>
            <a:ext cx="101482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fontAlgn="t"/>
            <a:r>
              <a:rPr lang="en-GB" altLang="zh-CN" sz="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SA#109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ED8BB388-7891-4011-8CB8-435D0879044F}"/>
              </a:ext>
            </a:extLst>
          </p:cNvPr>
          <p:cNvSpPr txBox="1"/>
          <p:nvPr/>
        </p:nvSpPr>
        <p:spPr>
          <a:xfrm>
            <a:off x="2826380" y="2084146"/>
            <a:ext cx="52818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GB"/>
            </a:defPPr>
            <a:lvl1pPr>
              <a:defRPr kumimoji="1" sz="90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en-US" altLang="zh-CN" sz="800" dirty="0"/>
              <a:t>2025.9</a:t>
            </a:r>
            <a:endParaRPr lang="zh-CN" altLang="en-US" sz="800" dirty="0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33F64937-F81C-4F9D-B751-C1B97CC754EE}"/>
              </a:ext>
            </a:extLst>
          </p:cNvPr>
          <p:cNvSpPr txBox="1"/>
          <p:nvPr/>
        </p:nvSpPr>
        <p:spPr>
          <a:xfrm>
            <a:off x="1957065" y="2231487"/>
            <a:ext cx="101482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fontAlgn="t"/>
            <a:r>
              <a:rPr lang="en-US" altLang="zh-CN" sz="800" dirty="0">
                <a:solidFill>
                  <a:srgbClr val="000000"/>
                </a:solidFill>
                <a:latin typeface="Calibri" panose="020F0502020204030204" pitchFamily="34" charset="0"/>
              </a:rPr>
              <a:t>SA6#68</a:t>
            </a:r>
            <a:endParaRPr lang="zh-CN" altLang="en-US" sz="8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04C33729-2710-45AF-8EC2-5570853197EF}"/>
              </a:ext>
            </a:extLst>
          </p:cNvPr>
          <p:cNvSpPr/>
          <p:nvPr/>
        </p:nvSpPr>
        <p:spPr>
          <a:xfrm>
            <a:off x="2514371" y="3272727"/>
            <a:ext cx="1917116" cy="413894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050" dirty="0">
                <a:solidFill>
                  <a:schemeClr val="tx1"/>
                </a:solidFill>
              </a:rPr>
              <a:t>SA6 6G- dependent phase 1 SID </a:t>
            </a:r>
          </a:p>
          <a:p>
            <a:pPr algn="ctr"/>
            <a:r>
              <a:rPr lang="en-US" altLang="zh-CN" sz="1050" dirty="0">
                <a:solidFill>
                  <a:schemeClr val="tx1"/>
                </a:solidFill>
              </a:rPr>
              <a:t>working tasks &amp; Objectives</a:t>
            </a:r>
          </a:p>
        </p:txBody>
      </p:sp>
      <p:cxnSp>
        <p:nvCxnSpPr>
          <p:cNvPr id="97" name="直接连接符 96">
            <a:extLst>
              <a:ext uri="{FF2B5EF4-FFF2-40B4-BE49-F238E27FC236}">
                <a16:creationId xmlns:a16="http://schemas.microsoft.com/office/drawing/2014/main" id="{5CBBC7EE-0887-419C-9AB9-2C13014D41B7}"/>
              </a:ext>
            </a:extLst>
          </p:cNvPr>
          <p:cNvCxnSpPr>
            <a:cxnSpLocks/>
          </p:cNvCxnSpPr>
          <p:nvPr/>
        </p:nvCxnSpPr>
        <p:spPr>
          <a:xfrm>
            <a:off x="1373000" y="2430279"/>
            <a:ext cx="0" cy="187149"/>
          </a:xfrm>
          <a:prstGeom prst="line">
            <a:avLst/>
          </a:prstGeom>
          <a:ln>
            <a:solidFill>
              <a:schemeClr val="tx2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>
            <a:extLst>
              <a:ext uri="{FF2B5EF4-FFF2-40B4-BE49-F238E27FC236}">
                <a16:creationId xmlns:a16="http://schemas.microsoft.com/office/drawing/2014/main" id="{ED92C476-887E-437F-949F-BCF35E3DE393}"/>
              </a:ext>
            </a:extLst>
          </p:cNvPr>
          <p:cNvCxnSpPr>
            <a:cxnSpLocks/>
          </p:cNvCxnSpPr>
          <p:nvPr/>
        </p:nvCxnSpPr>
        <p:spPr>
          <a:xfrm>
            <a:off x="2482219" y="2430801"/>
            <a:ext cx="0" cy="187149"/>
          </a:xfrm>
          <a:prstGeom prst="line">
            <a:avLst/>
          </a:prstGeom>
          <a:ln>
            <a:solidFill>
              <a:schemeClr val="tx2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>
            <a:extLst>
              <a:ext uri="{FF2B5EF4-FFF2-40B4-BE49-F238E27FC236}">
                <a16:creationId xmlns:a16="http://schemas.microsoft.com/office/drawing/2014/main" id="{F2CFC887-1590-4FF0-BE56-363A29F267EF}"/>
              </a:ext>
            </a:extLst>
          </p:cNvPr>
          <p:cNvCxnSpPr>
            <a:cxnSpLocks/>
          </p:cNvCxnSpPr>
          <p:nvPr/>
        </p:nvCxnSpPr>
        <p:spPr>
          <a:xfrm>
            <a:off x="1936128" y="2432962"/>
            <a:ext cx="0" cy="187149"/>
          </a:xfrm>
          <a:prstGeom prst="line">
            <a:avLst/>
          </a:prstGeom>
          <a:ln>
            <a:solidFill>
              <a:schemeClr val="tx2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>
            <a:extLst>
              <a:ext uri="{FF2B5EF4-FFF2-40B4-BE49-F238E27FC236}">
                <a16:creationId xmlns:a16="http://schemas.microsoft.com/office/drawing/2014/main" id="{DC0A0A5D-B2E7-4322-AC86-217A24F5F904}"/>
              </a:ext>
            </a:extLst>
          </p:cNvPr>
          <p:cNvCxnSpPr>
            <a:cxnSpLocks/>
          </p:cNvCxnSpPr>
          <p:nvPr/>
        </p:nvCxnSpPr>
        <p:spPr>
          <a:xfrm>
            <a:off x="3006110" y="2424613"/>
            <a:ext cx="0" cy="187149"/>
          </a:xfrm>
          <a:prstGeom prst="line">
            <a:avLst/>
          </a:prstGeom>
          <a:ln>
            <a:solidFill>
              <a:schemeClr val="tx2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连接符 125">
            <a:extLst>
              <a:ext uri="{FF2B5EF4-FFF2-40B4-BE49-F238E27FC236}">
                <a16:creationId xmlns:a16="http://schemas.microsoft.com/office/drawing/2014/main" id="{C6395E15-EBC5-4264-A349-92392CFA280F}"/>
              </a:ext>
            </a:extLst>
          </p:cNvPr>
          <p:cNvCxnSpPr>
            <a:cxnSpLocks/>
          </p:cNvCxnSpPr>
          <p:nvPr/>
        </p:nvCxnSpPr>
        <p:spPr>
          <a:xfrm>
            <a:off x="3492785" y="2418437"/>
            <a:ext cx="0" cy="187149"/>
          </a:xfrm>
          <a:prstGeom prst="line">
            <a:avLst/>
          </a:prstGeom>
          <a:ln>
            <a:solidFill>
              <a:schemeClr val="tx2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直接连接符 127">
            <a:extLst>
              <a:ext uri="{FF2B5EF4-FFF2-40B4-BE49-F238E27FC236}">
                <a16:creationId xmlns:a16="http://schemas.microsoft.com/office/drawing/2014/main" id="{DC841A71-AA7C-47AE-8E09-77303878E0A0}"/>
              </a:ext>
            </a:extLst>
          </p:cNvPr>
          <p:cNvCxnSpPr>
            <a:cxnSpLocks/>
          </p:cNvCxnSpPr>
          <p:nvPr/>
        </p:nvCxnSpPr>
        <p:spPr>
          <a:xfrm>
            <a:off x="3968485" y="2426567"/>
            <a:ext cx="0" cy="187149"/>
          </a:xfrm>
          <a:prstGeom prst="line">
            <a:avLst/>
          </a:prstGeom>
          <a:ln>
            <a:solidFill>
              <a:schemeClr val="tx2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31679EC3-6CE7-49F6-8C4E-E615D3434791}"/>
              </a:ext>
            </a:extLst>
          </p:cNvPr>
          <p:cNvCxnSpPr>
            <a:cxnSpLocks/>
          </p:cNvCxnSpPr>
          <p:nvPr/>
        </p:nvCxnSpPr>
        <p:spPr>
          <a:xfrm>
            <a:off x="4431487" y="2432917"/>
            <a:ext cx="0" cy="187149"/>
          </a:xfrm>
          <a:prstGeom prst="line">
            <a:avLst/>
          </a:prstGeom>
          <a:ln>
            <a:solidFill>
              <a:schemeClr val="tx2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F7D21FF3-55E5-46D8-8DA8-D75F9D2529E6}"/>
              </a:ext>
            </a:extLst>
          </p:cNvPr>
          <p:cNvSpPr txBox="1"/>
          <p:nvPr/>
        </p:nvSpPr>
        <p:spPr>
          <a:xfrm>
            <a:off x="937941" y="2763332"/>
            <a:ext cx="28603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latin typeface="+mn-lt"/>
                <a:cs typeface="+mn-cs"/>
              </a:rPr>
              <a:t>3gpp exposure reference architecture (NOTE1)</a:t>
            </a: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277E539C-C535-4AED-BA6E-9E495AD6DC51}"/>
              </a:ext>
            </a:extLst>
          </p:cNvPr>
          <p:cNvSpPr txBox="1"/>
          <p:nvPr/>
        </p:nvSpPr>
        <p:spPr>
          <a:xfrm>
            <a:off x="4275354" y="2085162"/>
            <a:ext cx="604647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8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2025.12</a:t>
            </a:r>
            <a:endParaRPr kumimoji="1" lang="zh-CN" altLang="en-US" sz="8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444FF3B3-F806-418E-B34F-5670D5723138}"/>
              </a:ext>
            </a:extLst>
          </p:cNvPr>
          <p:cNvSpPr txBox="1"/>
          <p:nvPr/>
        </p:nvSpPr>
        <p:spPr>
          <a:xfrm>
            <a:off x="3567509" y="3881700"/>
            <a:ext cx="1399910" cy="1002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i="1" u="sng" dirty="0"/>
              <a:t>-SA6 6G-dependent SID approval (for phase 1) </a:t>
            </a:r>
          </a:p>
          <a:p>
            <a:pPr>
              <a:lnSpc>
                <a:spcPct val="150000"/>
              </a:lnSpc>
            </a:pPr>
            <a:r>
              <a:rPr lang="en-US" altLang="zh-CN" sz="1000" b="1" i="1" u="sng" dirty="0"/>
              <a:t>NOTE 2</a:t>
            </a:r>
            <a:endParaRPr lang="zh-CN" altLang="en-US" sz="1000" b="1" i="1" u="sng" dirty="0"/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C682888C-847E-4DAC-9D28-229E4B6C7BFA}"/>
              </a:ext>
            </a:extLst>
          </p:cNvPr>
          <p:cNvSpPr txBox="1"/>
          <p:nvPr/>
        </p:nvSpPr>
        <p:spPr>
          <a:xfrm>
            <a:off x="3798317" y="2084737"/>
            <a:ext cx="64566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8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2025.11</a:t>
            </a:r>
            <a:endParaRPr kumimoji="1" lang="zh-CN" altLang="en-US" sz="8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058BDA3E-9A71-4B30-9777-1AF720F5CBA2}"/>
              </a:ext>
            </a:extLst>
          </p:cNvPr>
          <p:cNvSpPr txBox="1"/>
          <p:nvPr/>
        </p:nvSpPr>
        <p:spPr>
          <a:xfrm>
            <a:off x="3024548" y="2223760"/>
            <a:ext cx="101482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fontAlgn="t"/>
            <a:r>
              <a:rPr lang="en-US" altLang="zh-CN" sz="800" dirty="0">
                <a:solidFill>
                  <a:srgbClr val="000000"/>
                </a:solidFill>
                <a:latin typeface="Calibri" panose="020F0502020204030204" pitchFamily="34" charset="0"/>
              </a:rPr>
              <a:t>SA6#69</a:t>
            </a:r>
            <a:endParaRPr lang="zh-CN" altLang="en-US" sz="8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FEB4F3D8-6A3C-4585-926B-BA565C9E779C}"/>
              </a:ext>
            </a:extLst>
          </p:cNvPr>
          <p:cNvSpPr txBox="1"/>
          <p:nvPr/>
        </p:nvSpPr>
        <p:spPr>
          <a:xfrm>
            <a:off x="3303417" y="2084729"/>
            <a:ext cx="52818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8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2025.10</a:t>
            </a:r>
            <a:endParaRPr kumimoji="1" lang="zh-CN" altLang="en-US" sz="8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56C791FE-79A1-478D-99D2-E9EF51291578}"/>
              </a:ext>
            </a:extLst>
          </p:cNvPr>
          <p:cNvSpPr txBox="1"/>
          <p:nvPr/>
        </p:nvSpPr>
        <p:spPr>
          <a:xfrm>
            <a:off x="3504099" y="2218284"/>
            <a:ext cx="101482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fontAlgn="t"/>
            <a:r>
              <a:rPr lang="en-US" altLang="zh-CN" sz="800" dirty="0">
                <a:solidFill>
                  <a:srgbClr val="000000"/>
                </a:solidFill>
                <a:latin typeface="Calibri" panose="020F0502020204030204" pitchFamily="34" charset="0"/>
              </a:rPr>
              <a:t>SA6#70</a:t>
            </a:r>
            <a:endParaRPr lang="zh-CN" altLang="en-US" sz="8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82310E37-163F-48E6-BB50-2879FF0C7812}"/>
              </a:ext>
            </a:extLst>
          </p:cNvPr>
          <p:cNvSpPr txBox="1"/>
          <p:nvPr/>
        </p:nvSpPr>
        <p:spPr>
          <a:xfrm>
            <a:off x="3960277" y="2216928"/>
            <a:ext cx="101482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fontAlgn="t"/>
            <a:r>
              <a:rPr lang="en-US" altLang="zh-CN" sz="800" dirty="0">
                <a:solidFill>
                  <a:srgbClr val="000000"/>
                </a:solidFill>
                <a:latin typeface="Calibri" panose="020F0502020204030204" pitchFamily="34" charset="0"/>
              </a:rPr>
              <a:t>SA#110</a:t>
            </a:r>
            <a:endParaRPr lang="zh-CN" altLang="en-US" sz="8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5D7E9DBC-08CD-4402-9009-A5E443C05AF4}"/>
              </a:ext>
            </a:extLst>
          </p:cNvPr>
          <p:cNvSpPr txBox="1"/>
          <p:nvPr/>
        </p:nvSpPr>
        <p:spPr>
          <a:xfrm>
            <a:off x="1047446" y="2857988"/>
            <a:ext cx="177893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latin typeface="+mn-lt"/>
                <a:cs typeface="+mn-cs"/>
              </a:rPr>
              <a:t>(Study and normative)</a:t>
            </a:r>
            <a:endParaRPr lang="zh-CN" altLang="en-US" dirty="0"/>
          </a:p>
        </p:txBody>
      </p:sp>
      <p:cxnSp>
        <p:nvCxnSpPr>
          <p:cNvPr id="29" name="直接箭头连接符 28">
            <a:extLst>
              <a:ext uri="{FF2B5EF4-FFF2-40B4-BE49-F238E27FC236}">
                <a16:creationId xmlns:a16="http://schemas.microsoft.com/office/drawing/2014/main" id="{800B9D7D-E03B-4437-A1B0-DBEC06B164B8}"/>
              </a:ext>
            </a:extLst>
          </p:cNvPr>
          <p:cNvCxnSpPr>
            <a:cxnSpLocks/>
          </p:cNvCxnSpPr>
          <p:nvPr/>
        </p:nvCxnSpPr>
        <p:spPr>
          <a:xfrm>
            <a:off x="2490336" y="3656720"/>
            <a:ext cx="6350" cy="25541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接箭头连接符 158">
            <a:extLst>
              <a:ext uri="{FF2B5EF4-FFF2-40B4-BE49-F238E27FC236}">
                <a16:creationId xmlns:a16="http://schemas.microsoft.com/office/drawing/2014/main" id="{EA0BAD23-008D-4E04-8B58-8B4245F3FD33}"/>
              </a:ext>
            </a:extLst>
          </p:cNvPr>
          <p:cNvCxnSpPr>
            <a:cxnSpLocks/>
          </p:cNvCxnSpPr>
          <p:nvPr/>
        </p:nvCxnSpPr>
        <p:spPr>
          <a:xfrm>
            <a:off x="3977703" y="3688769"/>
            <a:ext cx="6350" cy="25541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文本框 159">
            <a:extLst>
              <a:ext uri="{FF2B5EF4-FFF2-40B4-BE49-F238E27FC236}">
                <a16:creationId xmlns:a16="http://schemas.microsoft.com/office/drawing/2014/main" id="{A4DA10AE-D097-421E-896C-E3E8C782748A}"/>
              </a:ext>
            </a:extLst>
          </p:cNvPr>
          <p:cNvSpPr txBox="1"/>
          <p:nvPr/>
        </p:nvSpPr>
        <p:spPr>
          <a:xfrm>
            <a:off x="4443982" y="3272224"/>
            <a:ext cx="2692400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latin typeface="+mn-lt"/>
                <a:cs typeface="+mn-cs"/>
              </a:rPr>
              <a:t>SA6 6G- dependent phase 1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ACBB45EC-A86D-4C4C-A16F-3BB139D3D0B5}"/>
              </a:ext>
            </a:extLst>
          </p:cNvPr>
          <p:cNvSpPr txBox="1"/>
          <p:nvPr/>
        </p:nvSpPr>
        <p:spPr>
          <a:xfrm>
            <a:off x="4511109" y="3433736"/>
            <a:ext cx="271839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latin typeface="+mn-lt"/>
                <a:cs typeface="+mn-cs"/>
              </a:rPr>
              <a:t>Study of Exposure requirements</a:t>
            </a:r>
            <a:endParaRPr lang="zh-CN" altLang="en-US" sz="1050" dirty="0">
              <a:latin typeface="+mn-lt"/>
              <a:cs typeface="+mn-cs"/>
            </a:endParaRPr>
          </a:p>
        </p:txBody>
      </p:sp>
      <p:cxnSp>
        <p:nvCxnSpPr>
          <p:cNvPr id="167" name="直接连接符 166">
            <a:extLst>
              <a:ext uri="{FF2B5EF4-FFF2-40B4-BE49-F238E27FC236}">
                <a16:creationId xmlns:a16="http://schemas.microsoft.com/office/drawing/2014/main" id="{75EAB942-5432-43B5-8EFC-14D7442054C0}"/>
              </a:ext>
            </a:extLst>
          </p:cNvPr>
          <p:cNvCxnSpPr>
            <a:cxnSpLocks/>
          </p:cNvCxnSpPr>
          <p:nvPr/>
        </p:nvCxnSpPr>
        <p:spPr>
          <a:xfrm>
            <a:off x="4884807" y="2430279"/>
            <a:ext cx="0" cy="187149"/>
          </a:xfrm>
          <a:prstGeom prst="line">
            <a:avLst/>
          </a:prstGeom>
          <a:ln>
            <a:solidFill>
              <a:schemeClr val="tx2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直接连接符 178">
            <a:extLst>
              <a:ext uri="{FF2B5EF4-FFF2-40B4-BE49-F238E27FC236}">
                <a16:creationId xmlns:a16="http://schemas.microsoft.com/office/drawing/2014/main" id="{A80888D8-FE6F-42DC-9AD4-0A2C00E68D31}"/>
              </a:ext>
            </a:extLst>
          </p:cNvPr>
          <p:cNvCxnSpPr>
            <a:cxnSpLocks/>
          </p:cNvCxnSpPr>
          <p:nvPr/>
        </p:nvCxnSpPr>
        <p:spPr>
          <a:xfrm>
            <a:off x="7653364" y="2417995"/>
            <a:ext cx="0" cy="187149"/>
          </a:xfrm>
          <a:prstGeom prst="line">
            <a:avLst/>
          </a:prstGeom>
          <a:ln>
            <a:solidFill>
              <a:schemeClr val="tx2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3" name="文本框 182">
            <a:extLst>
              <a:ext uri="{FF2B5EF4-FFF2-40B4-BE49-F238E27FC236}">
                <a16:creationId xmlns:a16="http://schemas.microsoft.com/office/drawing/2014/main" id="{D3582076-98C2-46CD-B0C8-32EC6A418C0E}"/>
              </a:ext>
            </a:extLst>
          </p:cNvPr>
          <p:cNvSpPr txBox="1"/>
          <p:nvPr/>
        </p:nvSpPr>
        <p:spPr>
          <a:xfrm>
            <a:off x="7442682" y="2034111"/>
            <a:ext cx="604647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8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2026.12</a:t>
            </a:r>
            <a:endParaRPr kumimoji="1" lang="zh-CN" altLang="en-US" sz="8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84" name="文本框 183">
            <a:extLst>
              <a:ext uri="{FF2B5EF4-FFF2-40B4-BE49-F238E27FC236}">
                <a16:creationId xmlns:a16="http://schemas.microsoft.com/office/drawing/2014/main" id="{C2F18631-88B7-432C-8BDD-9332A92245A0}"/>
              </a:ext>
            </a:extLst>
          </p:cNvPr>
          <p:cNvSpPr txBox="1"/>
          <p:nvPr/>
        </p:nvSpPr>
        <p:spPr>
          <a:xfrm>
            <a:off x="7155739" y="2198438"/>
            <a:ext cx="101482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fontAlgn="t"/>
            <a:r>
              <a:rPr lang="en-US" altLang="zh-CN" sz="800" dirty="0">
                <a:solidFill>
                  <a:srgbClr val="000000"/>
                </a:solidFill>
                <a:latin typeface="Calibri" panose="020F0502020204030204" pitchFamily="34" charset="0"/>
              </a:rPr>
              <a:t>SA#114</a:t>
            </a:r>
            <a:endParaRPr lang="zh-CN" altLang="en-US" sz="8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cxnSp>
        <p:nvCxnSpPr>
          <p:cNvPr id="187" name="直接箭头连接符 186">
            <a:extLst>
              <a:ext uri="{FF2B5EF4-FFF2-40B4-BE49-F238E27FC236}">
                <a16:creationId xmlns:a16="http://schemas.microsoft.com/office/drawing/2014/main" id="{8A4B88DF-9D0D-4FDB-BBF1-CC26FC75CB89}"/>
              </a:ext>
            </a:extLst>
          </p:cNvPr>
          <p:cNvCxnSpPr>
            <a:cxnSpLocks/>
          </p:cNvCxnSpPr>
          <p:nvPr/>
        </p:nvCxnSpPr>
        <p:spPr>
          <a:xfrm>
            <a:off x="7647014" y="4198841"/>
            <a:ext cx="6350" cy="25541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8" name="文本框 187">
            <a:extLst>
              <a:ext uri="{FF2B5EF4-FFF2-40B4-BE49-F238E27FC236}">
                <a16:creationId xmlns:a16="http://schemas.microsoft.com/office/drawing/2014/main" id="{CFD3A5D6-7738-479D-B3C7-D101FAD21078}"/>
              </a:ext>
            </a:extLst>
          </p:cNvPr>
          <p:cNvSpPr txBox="1"/>
          <p:nvPr/>
        </p:nvSpPr>
        <p:spPr>
          <a:xfrm>
            <a:off x="7200610" y="4398418"/>
            <a:ext cx="1573347" cy="525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i="1" u="sng" dirty="0"/>
              <a:t> -Phase 1 SID completion</a:t>
            </a:r>
            <a:endParaRPr lang="zh-CN" altLang="en-US" sz="1000" i="1" u="sng" dirty="0"/>
          </a:p>
        </p:txBody>
      </p:sp>
      <p:cxnSp>
        <p:nvCxnSpPr>
          <p:cNvPr id="192" name="直接连接符 191">
            <a:extLst>
              <a:ext uri="{FF2B5EF4-FFF2-40B4-BE49-F238E27FC236}">
                <a16:creationId xmlns:a16="http://schemas.microsoft.com/office/drawing/2014/main" id="{14899A74-604D-4AAE-B28C-5B213E72EB0B}"/>
              </a:ext>
            </a:extLst>
          </p:cNvPr>
          <p:cNvCxnSpPr>
            <a:cxnSpLocks/>
          </p:cNvCxnSpPr>
          <p:nvPr/>
        </p:nvCxnSpPr>
        <p:spPr>
          <a:xfrm flipV="1">
            <a:off x="8984359" y="2605144"/>
            <a:ext cx="0" cy="1638279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3" name="文本框 192">
            <a:extLst>
              <a:ext uri="{FF2B5EF4-FFF2-40B4-BE49-F238E27FC236}">
                <a16:creationId xmlns:a16="http://schemas.microsoft.com/office/drawing/2014/main" id="{1C9D981E-C634-4968-B633-8051D774E5E6}"/>
              </a:ext>
            </a:extLst>
          </p:cNvPr>
          <p:cNvSpPr txBox="1"/>
          <p:nvPr/>
        </p:nvSpPr>
        <p:spPr>
          <a:xfrm>
            <a:off x="8562805" y="2057989"/>
            <a:ext cx="604647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8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2027.6</a:t>
            </a:r>
            <a:endParaRPr kumimoji="1" lang="zh-CN" altLang="en-US" sz="8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94" name="文本框 193">
            <a:extLst>
              <a:ext uri="{FF2B5EF4-FFF2-40B4-BE49-F238E27FC236}">
                <a16:creationId xmlns:a16="http://schemas.microsoft.com/office/drawing/2014/main" id="{33BDE92E-3CD4-49BF-A99F-A016FDBE4F51}"/>
              </a:ext>
            </a:extLst>
          </p:cNvPr>
          <p:cNvSpPr txBox="1"/>
          <p:nvPr/>
        </p:nvSpPr>
        <p:spPr>
          <a:xfrm>
            <a:off x="8275862" y="2222316"/>
            <a:ext cx="101482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fontAlgn="t"/>
            <a:r>
              <a:rPr lang="en-US" altLang="zh-CN" sz="800" dirty="0">
                <a:solidFill>
                  <a:srgbClr val="000000"/>
                </a:solidFill>
                <a:latin typeface="Calibri" panose="020F0502020204030204" pitchFamily="34" charset="0"/>
              </a:rPr>
              <a:t>SA#114</a:t>
            </a:r>
            <a:endParaRPr lang="zh-CN" altLang="en-US" sz="8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cxnSp>
        <p:nvCxnSpPr>
          <p:cNvPr id="185" name="直接连接符 184">
            <a:extLst>
              <a:ext uri="{FF2B5EF4-FFF2-40B4-BE49-F238E27FC236}">
                <a16:creationId xmlns:a16="http://schemas.microsoft.com/office/drawing/2014/main" id="{CEBDAF71-BD84-44A1-AFA8-2E4247181CD1}"/>
              </a:ext>
            </a:extLst>
          </p:cNvPr>
          <p:cNvCxnSpPr>
            <a:cxnSpLocks/>
          </p:cNvCxnSpPr>
          <p:nvPr/>
        </p:nvCxnSpPr>
        <p:spPr>
          <a:xfrm flipV="1">
            <a:off x="7647014" y="2646322"/>
            <a:ext cx="0" cy="1638279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文本框 195">
            <a:extLst>
              <a:ext uri="{FF2B5EF4-FFF2-40B4-BE49-F238E27FC236}">
                <a16:creationId xmlns:a16="http://schemas.microsoft.com/office/drawing/2014/main" id="{B645D47F-1DD2-46AD-8CEE-36B8E451CDD5}"/>
              </a:ext>
            </a:extLst>
          </p:cNvPr>
          <p:cNvSpPr txBox="1"/>
          <p:nvPr/>
        </p:nvSpPr>
        <p:spPr>
          <a:xfrm>
            <a:off x="7531647" y="3305208"/>
            <a:ext cx="158398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latin typeface="+mn-lt"/>
                <a:cs typeface="+mn-cs"/>
              </a:rPr>
              <a:t>Normative</a:t>
            </a:r>
          </a:p>
          <a:p>
            <a:pPr algn="ctr"/>
            <a:r>
              <a:rPr lang="en-US" altLang="zh-CN" sz="1050" dirty="0">
                <a:latin typeface="+mn-lt"/>
                <a:cs typeface="+mn-cs"/>
              </a:rPr>
              <a:t>Exposure requirements</a:t>
            </a:r>
            <a:endParaRPr lang="zh-CN" altLang="en-US" sz="1050" dirty="0">
              <a:latin typeface="+mn-lt"/>
              <a:cs typeface="+mn-cs"/>
            </a:endParaRPr>
          </a:p>
        </p:txBody>
      </p:sp>
      <p:sp>
        <p:nvSpPr>
          <p:cNvPr id="198" name="文本框 197">
            <a:extLst>
              <a:ext uri="{FF2B5EF4-FFF2-40B4-BE49-F238E27FC236}">
                <a16:creationId xmlns:a16="http://schemas.microsoft.com/office/drawing/2014/main" id="{BF8D6A8E-2866-4ED0-8964-7C3602D76CCD}"/>
              </a:ext>
            </a:extLst>
          </p:cNvPr>
          <p:cNvSpPr txBox="1"/>
          <p:nvPr/>
        </p:nvSpPr>
        <p:spPr>
          <a:xfrm>
            <a:off x="8456982" y="3705533"/>
            <a:ext cx="1716230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latin typeface="+mn-lt"/>
                <a:cs typeface="+mn-cs"/>
              </a:rPr>
              <a:t>6G- dependent phase 2</a:t>
            </a:r>
            <a:endParaRPr lang="zh-CN" altLang="en-US" sz="1050" dirty="0">
              <a:latin typeface="+mn-lt"/>
              <a:cs typeface="+mn-cs"/>
            </a:endParaRPr>
          </a:p>
        </p:txBody>
      </p:sp>
      <p:sp>
        <p:nvSpPr>
          <p:cNvPr id="200" name="矩形 199">
            <a:extLst>
              <a:ext uri="{FF2B5EF4-FFF2-40B4-BE49-F238E27FC236}">
                <a16:creationId xmlns:a16="http://schemas.microsoft.com/office/drawing/2014/main" id="{4EDF1C84-F8B5-40AC-B607-7499BC0F1765}"/>
              </a:ext>
            </a:extLst>
          </p:cNvPr>
          <p:cNvSpPr/>
          <p:nvPr/>
        </p:nvSpPr>
        <p:spPr>
          <a:xfrm>
            <a:off x="8865522" y="3909095"/>
            <a:ext cx="1255926" cy="2095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050" dirty="0">
                <a:solidFill>
                  <a:schemeClr val="tx1"/>
                </a:solidFill>
              </a:rPr>
              <a:t>SID(s) approval</a:t>
            </a:r>
          </a:p>
        </p:txBody>
      </p:sp>
      <p:cxnSp>
        <p:nvCxnSpPr>
          <p:cNvPr id="201" name="直接连接符 200">
            <a:extLst>
              <a:ext uri="{FF2B5EF4-FFF2-40B4-BE49-F238E27FC236}">
                <a16:creationId xmlns:a16="http://schemas.microsoft.com/office/drawing/2014/main" id="{1BCDF9FD-38C0-47DB-959A-F1C88B72D8B6}"/>
              </a:ext>
            </a:extLst>
          </p:cNvPr>
          <p:cNvCxnSpPr>
            <a:cxnSpLocks/>
          </p:cNvCxnSpPr>
          <p:nvPr/>
        </p:nvCxnSpPr>
        <p:spPr>
          <a:xfrm flipV="1">
            <a:off x="10041942" y="2578590"/>
            <a:ext cx="0" cy="1638279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2" name="矩形 201">
            <a:extLst>
              <a:ext uri="{FF2B5EF4-FFF2-40B4-BE49-F238E27FC236}">
                <a16:creationId xmlns:a16="http://schemas.microsoft.com/office/drawing/2014/main" id="{A87B1F64-5778-4822-BD29-F2D9B1406618}"/>
              </a:ext>
            </a:extLst>
          </p:cNvPr>
          <p:cNvSpPr/>
          <p:nvPr/>
        </p:nvSpPr>
        <p:spPr>
          <a:xfrm>
            <a:off x="10121448" y="3922639"/>
            <a:ext cx="1255926" cy="2095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050" dirty="0">
                <a:solidFill>
                  <a:schemeClr val="tx1"/>
                </a:solidFill>
              </a:rPr>
              <a:t>Technical solutions</a:t>
            </a: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C849F434-2CF3-461E-91CA-F20D5949B14C}"/>
              </a:ext>
            </a:extLst>
          </p:cNvPr>
          <p:cNvSpPr txBox="1"/>
          <p:nvPr/>
        </p:nvSpPr>
        <p:spPr>
          <a:xfrm>
            <a:off x="8469509" y="4380947"/>
            <a:ext cx="1269478" cy="525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i="1" u="sng" dirty="0"/>
              <a:t>- Phase 1 WID completion</a:t>
            </a:r>
            <a:endParaRPr lang="zh-CN" altLang="en-US" sz="1000" i="1" u="sng" dirty="0"/>
          </a:p>
        </p:txBody>
      </p:sp>
      <p:cxnSp>
        <p:nvCxnSpPr>
          <p:cNvPr id="206" name="直接箭头连接符 205">
            <a:extLst>
              <a:ext uri="{FF2B5EF4-FFF2-40B4-BE49-F238E27FC236}">
                <a16:creationId xmlns:a16="http://schemas.microsoft.com/office/drawing/2014/main" id="{67FED4B4-91C3-4F18-A23A-9029DC9ADC34}"/>
              </a:ext>
            </a:extLst>
          </p:cNvPr>
          <p:cNvCxnSpPr>
            <a:cxnSpLocks/>
          </p:cNvCxnSpPr>
          <p:nvPr/>
        </p:nvCxnSpPr>
        <p:spPr>
          <a:xfrm>
            <a:off x="8977894" y="4181974"/>
            <a:ext cx="6350" cy="25541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直接箭头连接符 206">
            <a:extLst>
              <a:ext uri="{FF2B5EF4-FFF2-40B4-BE49-F238E27FC236}">
                <a16:creationId xmlns:a16="http://schemas.microsoft.com/office/drawing/2014/main" id="{0BEF7348-8278-47A0-9440-5D5DDD03E404}"/>
              </a:ext>
            </a:extLst>
          </p:cNvPr>
          <p:cNvCxnSpPr>
            <a:cxnSpLocks/>
          </p:cNvCxnSpPr>
          <p:nvPr/>
        </p:nvCxnSpPr>
        <p:spPr>
          <a:xfrm>
            <a:off x="10040153" y="4198841"/>
            <a:ext cx="6350" cy="25541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8" name="文本框 207">
            <a:extLst>
              <a:ext uri="{FF2B5EF4-FFF2-40B4-BE49-F238E27FC236}">
                <a16:creationId xmlns:a16="http://schemas.microsoft.com/office/drawing/2014/main" id="{6A45416E-8B7E-4712-9C6E-8AC75D77C887}"/>
              </a:ext>
            </a:extLst>
          </p:cNvPr>
          <p:cNvSpPr txBox="1"/>
          <p:nvPr/>
        </p:nvSpPr>
        <p:spPr>
          <a:xfrm>
            <a:off x="9698220" y="4409142"/>
            <a:ext cx="1269478" cy="525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i="1" u="sng" dirty="0"/>
              <a:t>- Phase 2 studies approval </a:t>
            </a:r>
            <a:r>
              <a:rPr lang="en-US" altLang="zh-CN" sz="1000" b="1" i="1" u="sng" dirty="0"/>
              <a:t>NOET3</a:t>
            </a:r>
            <a:endParaRPr lang="zh-CN" altLang="en-US" sz="1000" b="1" i="1" u="sng" dirty="0"/>
          </a:p>
        </p:txBody>
      </p:sp>
    </p:spTree>
    <p:extLst>
      <p:ext uri="{BB962C8B-B14F-4D97-AF65-F5344CB8AC3E}">
        <p14:creationId xmlns:p14="http://schemas.microsoft.com/office/powerpoint/2010/main" val="347350107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342DFB-0F46-4D57-8B09-C88B1BA5B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575" y="603150"/>
            <a:ext cx="11222277" cy="1104917"/>
          </a:xfrm>
        </p:spPr>
        <p:txBody>
          <a:bodyPr/>
          <a:lstStyle/>
          <a:p>
            <a:r>
              <a:rPr lang="en-US" altLang="zh-CN" sz="3600" dirty="0"/>
              <a:t>SA6 6G Phase 1 Study proposal</a:t>
            </a:r>
            <a:endParaRPr lang="zh-CN" altLang="en-US" sz="36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AF29C5B-DDE7-4AAC-95C9-E0E760EB24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8033" y="1721450"/>
            <a:ext cx="10515600" cy="719455"/>
          </a:xfrm>
        </p:spPr>
        <p:txBody>
          <a:bodyPr/>
          <a:lstStyle/>
          <a:p>
            <a:r>
              <a:rPr lang="en-US" altLang="zh-CN" sz="2400" dirty="0"/>
              <a:t> Starting from exposure requirements work with single study  as SA6 6G phase 2</a:t>
            </a:r>
          </a:p>
          <a:p>
            <a:pPr lvl="1"/>
            <a:endParaRPr lang="en-US" altLang="zh-CN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F13E0D6-7744-48C6-8530-D3482359A605}"/>
              </a:ext>
            </a:extLst>
          </p:cNvPr>
          <p:cNvSpPr txBox="1"/>
          <p:nvPr/>
        </p:nvSpPr>
        <p:spPr>
          <a:xfrm>
            <a:off x="875230" y="2546632"/>
            <a:ext cx="9613099" cy="1328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lvl="1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+mn-lt"/>
                <a:cs typeface="+mn-cs"/>
              </a:rPr>
              <a:t>Different Working Areas to cover different vertical applications </a:t>
            </a:r>
          </a:p>
          <a:p>
            <a:pPr marL="1143000" lvl="2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+mn-lt"/>
                <a:cs typeface="+mn-cs"/>
              </a:rPr>
              <a:t>Moderators should take the responsibility on setting up reasonable working tasks(no lacking, minimize overlapping) from the whole 6G perspective </a:t>
            </a:r>
          </a:p>
          <a:p>
            <a:pPr marL="1143000" lvl="2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+mn-lt"/>
                <a:cs typeface="+mn-cs"/>
              </a:rPr>
              <a:t>Working</a:t>
            </a:r>
            <a:r>
              <a:rPr lang="zh-CN" altLang="en-US" sz="2000" dirty="0">
                <a:latin typeface="+mn-lt"/>
                <a:cs typeface="+mn-cs"/>
              </a:rPr>
              <a:t> </a:t>
            </a:r>
            <a:r>
              <a:rPr lang="en-US" altLang="zh-CN" sz="2000" dirty="0">
                <a:latin typeface="+mn-lt"/>
                <a:cs typeface="+mn-cs"/>
              </a:rPr>
              <a:t>area leader</a:t>
            </a:r>
            <a:r>
              <a:rPr lang="zh-CN" altLang="en-US" sz="2000" dirty="0">
                <a:latin typeface="+mn-lt"/>
                <a:cs typeface="+mn-cs"/>
              </a:rPr>
              <a:t> </a:t>
            </a:r>
            <a:r>
              <a:rPr lang="en-US" altLang="zh-CN" sz="2000" dirty="0">
                <a:latin typeface="+mn-lt"/>
                <a:cs typeface="+mn-cs"/>
              </a:rPr>
              <a:t>should be officially assigned for better organizing the study</a:t>
            </a:r>
            <a:endParaRPr lang="zh-CN" altLang="en-US" sz="2000" dirty="0">
              <a:latin typeface="+mn-lt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7BBC5CD-175C-4241-B159-9B0794FF2DFC}"/>
              </a:ext>
            </a:extLst>
          </p:cNvPr>
          <p:cNvSpPr txBox="1"/>
          <p:nvPr/>
        </p:nvSpPr>
        <p:spPr>
          <a:xfrm>
            <a:off x="708032" y="4095119"/>
            <a:ext cx="11116537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</a:pPr>
            <a:r>
              <a:rPr lang="en-US" altLang="zh-CN" sz="2400" dirty="0">
                <a:latin typeface="+mn-lt"/>
                <a:cs typeface="+mn-cs"/>
              </a:rPr>
              <a:t> SID/WID(s)</a:t>
            </a:r>
            <a:r>
              <a:rPr lang="zh-CN" altLang="en-US" sz="2400" dirty="0">
                <a:latin typeface="+mn-lt"/>
                <a:cs typeface="+mn-cs"/>
              </a:rPr>
              <a:t> </a:t>
            </a:r>
            <a:r>
              <a:rPr lang="en-US" altLang="zh-CN" sz="2400" dirty="0">
                <a:latin typeface="+mn-lt"/>
                <a:cs typeface="+mn-cs"/>
              </a:rPr>
              <a:t>for Technical gaps and solutions  should be considered latter in phase2 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F1E317E-4E58-4954-8FE5-A4B0D3400860}"/>
              </a:ext>
            </a:extLst>
          </p:cNvPr>
          <p:cNvSpPr txBox="1"/>
          <p:nvPr/>
        </p:nvSpPr>
        <p:spPr>
          <a:xfrm>
            <a:off x="875230" y="2150534"/>
            <a:ext cx="99098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85800" lvl="1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+mn-lt"/>
                <a:cs typeface="+mn-cs"/>
              </a:rPr>
              <a:t>Single study on exposure requirements for</a:t>
            </a:r>
            <a:r>
              <a:rPr lang="zh-CN" altLang="en-US" sz="2000" dirty="0">
                <a:latin typeface="+mn-lt"/>
                <a:cs typeface="+mn-cs"/>
              </a:rPr>
              <a:t> </a:t>
            </a:r>
            <a:r>
              <a:rPr lang="en-US" altLang="zh-CN" sz="2000" dirty="0">
                <a:latin typeface="+mn-lt"/>
                <a:cs typeface="+mn-cs"/>
              </a:rPr>
              <a:t>different vertical applications</a:t>
            </a:r>
            <a:endParaRPr lang="zh-CN" altLang="en-US" sz="2000" dirty="0">
              <a:latin typeface="+mn-lt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E238FC7-C07D-4EE4-B457-70EA77F869D7}"/>
              </a:ext>
            </a:extLst>
          </p:cNvPr>
          <p:cNvSpPr txBox="1"/>
          <p:nvPr/>
        </p:nvSpPr>
        <p:spPr>
          <a:xfrm>
            <a:off x="875229" y="4722252"/>
            <a:ext cx="99098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85800" lvl="1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+mn-lt"/>
                <a:cs typeface="+mn-cs"/>
              </a:rPr>
              <a:t>Possible Multiple SID/WID(s) based on phase 1 analysis</a:t>
            </a:r>
            <a:r>
              <a:rPr lang="zh-CN" altLang="en-US" sz="2000" dirty="0">
                <a:latin typeface="+mn-lt"/>
                <a:cs typeface="+mn-cs"/>
              </a:rPr>
              <a:t> </a:t>
            </a:r>
            <a:r>
              <a:rPr lang="en-US" altLang="zh-CN" sz="2000" dirty="0">
                <a:latin typeface="+mn-lt"/>
                <a:cs typeface="+mn-cs"/>
              </a:rPr>
              <a:t>may be needed in Phase 2</a:t>
            </a:r>
            <a:endParaRPr lang="zh-CN" altLang="en-US" sz="20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630519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31496E48-750C-4ED9-8655-C6BD97DCC207}"/>
              </a:ext>
            </a:extLst>
          </p:cNvPr>
          <p:cNvCxnSpPr>
            <a:cxnSpLocks/>
          </p:cNvCxnSpPr>
          <p:nvPr/>
        </p:nvCxnSpPr>
        <p:spPr>
          <a:xfrm flipV="1">
            <a:off x="4978194" y="3548520"/>
            <a:ext cx="7128211" cy="26265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矩形: 圆角 73">
            <a:extLst>
              <a:ext uri="{FF2B5EF4-FFF2-40B4-BE49-F238E27FC236}">
                <a16:creationId xmlns:a16="http://schemas.microsoft.com/office/drawing/2014/main" id="{AC89FB64-D2F8-4C1D-A209-B26E33433381}"/>
              </a:ext>
            </a:extLst>
          </p:cNvPr>
          <p:cNvSpPr/>
          <p:nvPr/>
        </p:nvSpPr>
        <p:spPr>
          <a:xfrm>
            <a:off x="9614897" y="2370861"/>
            <a:ext cx="2160985" cy="88158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034"/>
            <a:endParaRPr lang="zh-CN" altLang="en-US" sz="10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72" name="Freeform 9">
            <a:extLst>
              <a:ext uri="{FF2B5EF4-FFF2-40B4-BE49-F238E27FC236}">
                <a16:creationId xmlns:a16="http://schemas.microsoft.com/office/drawing/2014/main" id="{AEE354A2-CEBA-4747-9037-C9E881DDB8DD}"/>
              </a:ext>
            </a:extLst>
          </p:cNvPr>
          <p:cNvSpPr>
            <a:spLocks/>
          </p:cNvSpPr>
          <p:nvPr/>
        </p:nvSpPr>
        <p:spPr bwMode="ltGray">
          <a:xfrm>
            <a:off x="5234100" y="3725814"/>
            <a:ext cx="6697112" cy="1562389"/>
          </a:xfrm>
          <a:custGeom>
            <a:avLst/>
            <a:gdLst/>
            <a:ahLst/>
            <a:cxnLst>
              <a:cxn ang="0">
                <a:pos x="6912" y="1510"/>
              </a:cxn>
              <a:cxn ang="0">
                <a:pos x="0" y="1510"/>
              </a:cxn>
              <a:cxn ang="0">
                <a:pos x="0" y="0"/>
              </a:cxn>
              <a:cxn ang="0">
                <a:pos x="0" y="0"/>
              </a:cxn>
              <a:cxn ang="0">
                <a:pos x="68" y="12"/>
              </a:cxn>
              <a:cxn ang="0">
                <a:pos x="266" y="44"/>
              </a:cxn>
              <a:cxn ang="0">
                <a:pos x="408" y="65"/>
              </a:cxn>
              <a:cxn ang="0">
                <a:pos x="579" y="89"/>
              </a:cxn>
              <a:cxn ang="0">
                <a:pos x="775" y="114"/>
              </a:cxn>
              <a:cxn ang="0">
                <a:pos x="997" y="140"/>
              </a:cxn>
              <a:cxn ang="0">
                <a:pos x="1241" y="166"/>
              </a:cxn>
              <a:cxn ang="0">
                <a:pos x="1508" y="191"/>
              </a:cxn>
              <a:cxn ang="0">
                <a:pos x="1793" y="215"/>
              </a:cxn>
              <a:cxn ang="0">
                <a:pos x="1943" y="225"/>
              </a:cxn>
              <a:cxn ang="0">
                <a:pos x="2099" y="236"/>
              </a:cxn>
              <a:cxn ang="0">
                <a:pos x="2256" y="246"/>
              </a:cxn>
              <a:cxn ang="0">
                <a:pos x="2420" y="255"/>
              </a:cxn>
              <a:cxn ang="0">
                <a:pos x="2585" y="261"/>
              </a:cxn>
              <a:cxn ang="0">
                <a:pos x="2756" y="268"/>
              </a:cxn>
              <a:cxn ang="0">
                <a:pos x="2930" y="273"/>
              </a:cxn>
              <a:cxn ang="0">
                <a:pos x="3106" y="277"/>
              </a:cxn>
              <a:cxn ang="0">
                <a:pos x="3287" y="280"/>
              </a:cxn>
              <a:cxn ang="0">
                <a:pos x="3470" y="280"/>
              </a:cxn>
              <a:cxn ang="0">
                <a:pos x="3470" y="280"/>
              </a:cxn>
              <a:cxn ang="0">
                <a:pos x="3652" y="280"/>
              </a:cxn>
              <a:cxn ang="0">
                <a:pos x="3832" y="277"/>
              </a:cxn>
              <a:cxn ang="0">
                <a:pos x="4009" y="273"/>
              </a:cxn>
              <a:cxn ang="0">
                <a:pos x="4182" y="268"/>
              </a:cxn>
              <a:cxn ang="0">
                <a:pos x="4352" y="261"/>
              </a:cxn>
              <a:cxn ang="0">
                <a:pos x="4518" y="255"/>
              </a:cxn>
              <a:cxn ang="0">
                <a:pos x="4680" y="246"/>
              </a:cxn>
              <a:cxn ang="0">
                <a:pos x="4837" y="236"/>
              </a:cxn>
              <a:cxn ang="0">
                <a:pos x="4991" y="225"/>
              </a:cxn>
              <a:cxn ang="0">
                <a:pos x="5140" y="215"/>
              </a:cxn>
              <a:cxn ang="0">
                <a:pos x="5423" y="191"/>
              </a:cxn>
              <a:cxn ang="0">
                <a:pos x="5686" y="166"/>
              </a:cxn>
              <a:cxn ang="0">
                <a:pos x="5928" y="140"/>
              </a:cxn>
              <a:cxn ang="0">
                <a:pos x="6147" y="114"/>
              </a:cxn>
              <a:cxn ang="0">
                <a:pos x="6342" y="89"/>
              </a:cxn>
              <a:cxn ang="0">
                <a:pos x="6509" y="65"/>
              </a:cxn>
              <a:cxn ang="0">
                <a:pos x="6651" y="44"/>
              </a:cxn>
              <a:cxn ang="0">
                <a:pos x="6763" y="26"/>
              </a:cxn>
              <a:cxn ang="0">
                <a:pos x="6845" y="12"/>
              </a:cxn>
              <a:cxn ang="0">
                <a:pos x="6912" y="0"/>
              </a:cxn>
              <a:cxn ang="0">
                <a:pos x="6912" y="1510"/>
              </a:cxn>
            </a:cxnLst>
            <a:rect l="0" t="0" r="r" b="b"/>
            <a:pathLst>
              <a:path w="6912" h="1510">
                <a:moveTo>
                  <a:pt x="6912" y="1510"/>
                </a:moveTo>
                <a:lnTo>
                  <a:pt x="0" y="1510"/>
                </a:lnTo>
                <a:lnTo>
                  <a:pt x="0" y="0"/>
                </a:lnTo>
                <a:lnTo>
                  <a:pt x="0" y="0"/>
                </a:lnTo>
                <a:lnTo>
                  <a:pt x="68" y="12"/>
                </a:lnTo>
                <a:lnTo>
                  <a:pt x="266" y="44"/>
                </a:lnTo>
                <a:lnTo>
                  <a:pt x="408" y="65"/>
                </a:lnTo>
                <a:lnTo>
                  <a:pt x="579" y="89"/>
                </a:lnTo>
                <a:lnTo>
                  <a:pt x="775" y="114"/>
                </a:lnTo>
                <a:lnTo>
                  <a:pt x="997" y="140"/>
                </a:lnTo>
                <a:lnTo>
                  <a:pt x="1241" y="166"/>
                </a:lnTo>
                <a:lnTo>
                  <a:pt x="1508" y="191"/>
                </a:lnTo>
                <a:lnTo>
                  <a:pt x="1793" y="215"/>
                </a:lnTo>
                <a:lnTo>
                  <a:pt x="1943" y="225"/>
                </a:lnTo>
                <a:lnTo>
                  <a:pt x="2099" y="236"/>
                </a:lnTo>
                <a:lnTo>
                  <a:pt x="2256" y="246"/>
                </a:lnTo>
                <a:lnTo>
                  <a:pt x="2420" y="255"/>
                </a:lnTo>
                <a:lnTo>
                  <a:pt x="2585" y="261"/>
                </a:lnTo>
                <a:lnTo>
                  <a:pt x="2756" y="268"/>
                </a:lnTo>
                <a:lnTo>
                  <a:pt x="2930" y="273"/>
                </a:lnTo>
                <a:lnTo>
                  <a:pt x="3106" y="277"/>
                </a:lnTo>
                <a:lnTo>
                  <a:pt x="3287" y="280"/>
                </a:lnTo>
                <a:lnTo>
                  <a:pt x="3470" y="280"/>
                </a:lnTo>
                <a:lnTo>
                  <a:pt x="3470" y="280"/>
                </a:lnTo>
                <a:lnTo>
                  <a:pt x="3652" y="280"/>
                </a:lnTo>
                <a:lnTo>
                  <a:pt x="3832" y="277"/>
                </a:lnTo>
                <a:lnTo>
                  <a:pt x="4009" y="273"/>
                </a:lnTo>
                <a:lnTo>
                  <a:pt x="4182" y="268"/>
                </a:lnTo>
                <a:lnTo>
                  <a:pt x="4352" y="261"/>
                </a:lnTo>
                <a:lnTo>
                  <a:pt x="4518" y="255"/>
                </a:lnTo>
                <a:lnTo>
                  <a:pt x="4680" y="246"/>
                </a:lnTo>
                <a:lnTo>
                  <a:pt x="4837" y="236"/>
                </a:lnTo>
                <a:lnTo>
                  <a:pt x="4991" y="225"/>
                </a:lnTo>
                <a:lnTo>
                  <a:pt x="5140" y="215"/>
                </a:lnTo>
                <a:lnTo>
                  <a:pt x="5423" y="191"/>
                </a:lnTo>
                <a:lnTo>
                  <a:pt x="5686" y="166"/>
                </a:lnTo>
                <a:lnTo>
                  <a:pt x="5928" y="140"/>
                </a:lnTo>
                <a:lnTo>
                  <a:pt x="6147" y="114"/>
                </a:lnTo>
                <a:lnTo>
                  <a:pt x="6342" y="89"/>
                </a:lnTo>
                <a:lnTo>
                  <a:pt x="6509" y="65"/>
                </a:lnTo>
                <a:lnTo>
                  <a:pt x="6651" y="44"/>
                </a:lnTo>
                <a:lnTo>
                  <a:pt x="6763" y="26"/>
                </a:lnTo>
                <a:lnTo>
                  <a:pt x="6845" y="12"/>
                </a:lnTo>
                <a:lnTo>
                  <a:pt x="6912" y="0"/>
                </a:lnTo>
                <a:lnTo>
                  <a:pt x="6912" y="1510"/>
                </a:lnTo>
                <a:close/>
              </a:path>
            </a:pathLst>
          </a:custGeom>
          <a:gradFill flip="none" rotWithShape="1">
            <a:gsLst>
              <a:gs pos="50000">
                <a:schemeClr val="bg1">
                  <a:lumMod val="65000"/>
                </a:schemeClr>
              </a:gs>
              <a:gs pos="100000">
                <a:schemeClr val="tx2">
                  <a:alpha val="0"/>
                </a:schemeClr>
              </a:gs>
            </a:gsLst>
            <a:lin ang="5400000" scaled="1"/>
            <a:tileRect/>
          </a:gradFill>
          <a:ln>
            <a:noFill/>
            <a:headEnd type="none" w="med" len="med"/>
            <a:tailEnd type="none" w="med" len="med"/>
          </a:ln>
          <a:effectLst/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prstMaterial="flat">
            <a:bevelT w="0" h="101600"/>
            <a:contourClr>
              <a:schemeClr val="accent2">
                <a:satMod val="300000"/>
              </a:schemeClr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61221" tIns="30612" rIns="61221" bIns="30612" anchor="ctr"/>
          <a:lstStyle/>
          <a:p>
            <a:pPr algn="ctr" defTabSz="612040">
              <a:defRPr/>
            </a:pPr>
            <a:endParaRPr lang="en-US" sz="11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itchFamily="34" charset="0"/>
            </a:endParaRPr>
          </a:p>
        </p:txBody>
      </p:sp>
      <p:sp>
        <p:nvSpPr>
          <p:cNvPr id="77" name="矩形: 圆角 76">
            <a:extLst>
              <a:ext uri="{FF2B5EF4-FFF2-40B4-BE49-F238E27FC236}">
                <a16:creationId xmlns:a16="http://schemas.microsoft.com/office/drawing/2014/main" id="{192F75D6-B823-44AD-ADBF-9E4A4595AE6E}"/>
              </a:ext>
            </a:extLst>
          </p:cNvPr>
          <p:cNvSpPr/>
          <p:nvPr/>
        </p:nvSpPr>
        <p:spPr>
          <a:xfrm>
            <a:off x="5279166" y="2372039"/>
            <a:ext cx="4175797" cy="887910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034"/>
            <a:endParaRPr lang="zh-CN" altLang="en-US" sz="10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67" name="箭头: 上下 166">
            <a:extLst>
              <a:ext uri="{FF2B5EF4-FFF2-40B4-BE49-F238E27FC236}">
                <a16:creationId xmlns:a16="http://schemas.microsoft.com/office/drawing/2014/main" id="{A62FFF02-382D-4FFF-A3AE-EF08778211F2}"/>
              </a:ext>
            </a:extLst>
          </p:cNvPr>
          <p:cNvSpPr/>
          <p:nvPr/>
        </p:nvSpPr>
        <p:spPr>
          <a:xfrm>
            <a:off x="7134906" y="2853382"/>
            <a:ext cx="353746" cy="1616953"/>
          </a:xfrm>
          <a:prstGeom prst="up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accent2">
                    <a:lumMod val="75000"/>
                  </a:schemeClr>
                </a:solidFill>
              </a:ln>
            </a:endParaRPr>
          </a:p>
        </p:txBody>
      </p:sp>
      <p:sp>
        <p:nvSpPr>
          <p:cNvPr id="165" name="箭头: 上下 164">
            <a:extLst>
              <a:ext uri="{FF2B5EF4-FFF2-40B4-BE49-F238E27FC236}">
                <a16:creationId xmlns:a16="http://schemas.microsoft.com/office/drawing/2014/main" id="{D20CCA0F-F242-428E-8878-645CB38C50C6}"/>
              </a:ext>
            </a:extLst>
          </p:cNvPr>
          <p:cNvSpPr/>
          <p:nvPr/>
        </p:nvSpPr>
        <p:spPr>
          <a:xfrm>
            <a:off x="10869845" y="3193240"/>
            <a:ext cx="353746" cy="1256358"/>
          </a:xfrm>
          <a:prstGeom prst="up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accent2">
                    <a:lumMod val="75000"/>
                  </a:schemeClr>
                </a:solidFill>
              </a:ln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8B12578A-EF77-4FCC-99DE-A72930DF4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8268" y="634960"/>
            <a:ext cx="10934078" cy="1104917"/>
          </a:xfrm>
        </p:spPr>
        <p:txBody>
          <a:bodyPr/>
          <a:lstStyle/>
          <a:p>
            <a:r>
              <a:rPr lang="en-US" altLang="zh-CN" sz="3600" dirty="0"/>
              <a:t>SA6 6G Phase 1 Study proposal</a:t>
            </a:r>
            <a:endParaRPr lang="zh-CN" altLang="en-US" sz="36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6964158-87BB-4D04-BCFB-0F2A33A933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216" y="1648101"/>
            <a:ext cx="5703813" cy="355375"/>
          </a:xfrm>
        </p:spPr>
        <p:txBody>
          <a:bodyPr/>
          <a:lstStyle/>
          <a:p>
            <a:r>
              <a:rPr lang="en-US" altLang="zh-CN" sz="2400" dirty="0"/>
              <a:t>Potential working area analysis</a:t>
            </a:r>
            <a:endParaRPr lang="en-US" altLang="zh-CN" dirty="0"/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F40B8D81-656D-4D9E-98AE-4A03E8263DBE}"/>
              </a:ext>
            </a:extLst>
          </p:cNvPr>
          <p:cNvSpPr txBox="1"/>
          <p:nvPr/>
        </p:nvSpPr>
        <p:spPr>
          <a:xfrm>
            <a:off x="460289" y="2407380"/>
            <a:ext cx="476092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100" b="1" dirty="0"/>
              <a:t>Application layer Communication needs(AC-AS,AC-AC,AS-AS)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100" dirty="0"/>
              <a:t>Application layer signaling/data exchanging services provide by network connection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100" dirty="0"/>
              <a:t>Users communication (e.g.,</a:t>
            </a:r>
            <a:r>
              <a:rPr lang="zh-CN" altLang="en-US" sz="1100" dirty="0"/>
              <a:t> </a:t>
            </a:r>
            <a:r>
              <a:rPr lang="en-US" altLang="zh-CN" sz="1100" dirty="0"/>
              <a:t>talking, message) served by IMS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altLang="zh-CN" sz="1100" b="1" dirty="0"/>
              <a:t>Data/information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100" dirty="0"/>
              <a:t>6G Network owned data can be used as the source of application required data (e.g., user information(static, dynamic(e.g.</a:t>
            </a:r>
            <a:r>
              <a:rPr lang="zh-CN" altLang="en-US" sz="1100" dirty="0"/>
              <a:t> </a:t>
            </a:r>
            <a:r>
              <a:rPr lang="en-US" altLang="zh-CN" sz="1100" dirty="0"/>
              <a:t>location..),</a:t>
            </a:r>
            <a:r>
              <a:rPr lang="zh-CN" altLang="en-US" sz="1100" dirty="0"/>
              <a:t> </a:t>
            </a:r>
            <a:r>
              <a:rPr lang="en-US" altLang="zh-CN" sz="1100" dirty="0"/>
              <a:t>Physic Environment data, IoT device data…) 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altLang="zh-CN" sz="1100" b="1" dirty="0"/>
              <a:t>AI tools and resources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100" dirty="0"/>
              <a:t>AI tools/resources</a:t>
            </a:r>
            <a:r>
              <a:rPr lang="zh-CN" altLang="en-US" sz="1100" dirty="0"/>
              <a:t> </a:t>
            </a:r>
            <a:r>
              <a:rPr lang="en-US" altLang="zh-CN" sz="1100" dirty="0"/>
              <a:t>required by certain AI based application services which can potentially served by 6G network-for-AI </a:t>
            </a:r>
          </a:p>
        </p:txBody>
      </p: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id="{CAAB00BB-C7BF-4239-A40F-3A58C99F6BDF}"/>
              </a:ext>
            </a:extLst>
          </p:cNvPr>
          <p:cNvCxnSpPr>
            <a:cxnSpLocks/>
          </p:cNvCxnSpPr>
          <p:nvPr/>
        </p:nvCxnSpPr>
        <p:spPr>
          <a:xfrm>
            <a:off x="7663349" y="2220800"/>
            <a:ext cx="0" cy="33643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3" name="矩形: 圆角 82">
            <a:extLst>
              <a:ext uri="{FF2B5EF4-FFF2-40B4-BE49-F238E27FC236}">
                <a16:creationId xmlns:a16="http://schemas.microsoft.com/office/drawing/2014/main" id="{0A173F55-5789-4B69-8F84-2971F59BFC72}"/>
              </a:ext>
            </a:extLst>
          </p:cNvPr>
          <p:cNvSpPr/>
          <p:nvPr/>
        </p:nvSpPr>
        <p:spPr>
          <a:xfrm>
            <a:off x="8107640" y="2445872"/>
            <a:ext cx="1214035" cy="631211"/>
          </a:xfrm>
          <a:prstGeom prst="roundRect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034"/>
            <a:endParaRPr lang="zh-CN" altLang="en-US" sz="10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84" name="矩形: 圆角 83">
            <a:extLst>
              <a:ext uri="{FF2B5EF4-FFF2-40B4-BE49-F238E27FC236}">
                <a16:creationId xmlns:a16="http://schemas.microsoft.com/office/drawing/2014/main" id="{A3AC2EDE-2472-43D1-B2C0-F42E31CA05D8}"/>
              </a:ext>
            </a:extLst>
          </p:cNvPr>
          <p:cNvSpPr/>
          <p:nvPr/>
        </p:nvSpPr>
        <p:spPr>
          <a:xfrm>
            <a:off x="9686118" y="2483766"/>
            <a:ext cx="996158" cy="662667"/>
          </a:xfrm>
          <a:prstGeom prst="roundRect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034"/>
            <a:endParaRPr lang="zh-CN" altLang="en-US" sz="10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85" name="矩形: 圆角 84">
            <a:extLst>
              <a:ext uri="{FF2B5EF4-FFF2-40B4-BE49-F238E27FC236}">
                <a16:creationId xmlns:a16="http://schemas.microsoft.com/office/drawing/2014/main" id="{A6C42E75-E903-4521-826B-CDEA0C69767D}"/>
              </a:ext>
            </a:extLst>
          </p:cNvPr>
          <p:cNvSpPr/>
          <p:nvPr/>
        </p:nvSpPr>
        <p:spPr>
          <a:xfrm>
            <a:off x="6190249" y="2428978"/>
            <a:ext cx="1656947" cy="417535"/>
          </a:xfrm>
          <a:prstGeom prst="roundRect">
            <a:avLst/>
          </a:prstGeom>
          <a:solidFill>
            <a:schemeClr val="tx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034"/>
            <a:r>
              <a:rPr lang="en-US" altLang="zh-CN" sz="1000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rPr>
              <a:t>Application service processing </a:t>
            </a:r>
            <a:endParaRPr lang="zh-CN" altLang="en-US" sz="10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A8793C5A-D519-41A2-8C9F-8BE91CB1E895}"/>
              </a:ext>
            </a:extLst>
          </p:cNvPr>
          <p:cNvSpPr txBox="1"/>
          <p:nvPr/>
        </p:nvSpPr>
        <p:spPr>
          <a:xfrm>
            <a:off x="9686758" y="2450793"/>
            <a:ext cx="9596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034"/>
            <a:r>
              <a:rPr lang="en-US" altLang="zh-CN" sz="1000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rPr>
              <a:t>Application server deployment resource</a:t>
            </a:r>
            <a:endParaRPr lang="zh-CN" altLang="en-US" sz="10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09607783-B41C-4016-820A-CCA55106B22C}"/>
              </a:ext>
            </a:extLst>
          </p:cNvPr>
          <p:cNvSpPr txBox="1"/>
          <p:nvPr/>
        </p:nvSpPr>
        <p:spPr>
          <a:xfrm>
            <a:off x="6858667" y="4374684"/>
            <a:ext cx="3708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/>
            <a:r>
              <a:rPr lang="en-US" altLang="zh-CN" sz="1200" b="1" dirty="0">
                <a:solidFill>
                  <a:srgbClr val="8A0000"/>
                </a:solidFill>
                <a:latin typeface="等线" panose="020F0502020204030204"/>
                <a:ea typeface="等线" panose="02010600030101010101" pitchFamily="2" charset="-122"/>
              </a:rPr>
              <a:t>6G system element capabilities &amp; resource/tools</a:t>
            </a:r>
            <a:endParaRPr lang="zh-CN" altLang="en-US" sz="1200" b="1" dirty="0">
              <a:solidFill>
                <a:srgbClr val="8A0000"/>
              </a:solidFill>
              <a:latin typeface="等线" panose="020F0502020204030204"/>
              <a:ea typeface="等线" panose="02010600030101010101" pitchFamily="2" charset="-122"/>
            </a:endParaRPr>
          </a:p>
          <a:p>
            <a:pPr defTabSz="914034"/>
            <a:r>
              <a:rPr lang="en-US" altLang="zh-CN" sz="1200" b="1" dirty="0">
                <a:solidFill>
                  <a:srgbClr val="8A0000"/>
                </a:solidFill>
                <a:latin typeface="等线" panose="020F0502020204030204"/>
                <a:ea typeface="等线" panose="02010600030101010101" pitchFamily="2" charset="-122"/>
              </a:rPr>
              <a:t> </a:t>
            </a:r>
            <a:endParaRPr lang="zh-CN" altLang="en-US" sz="1200" b="1" dirty="0">
              <a:solidFill>
                <a:srgbClr val="8A0000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id="{B3AD079C-F19B-4C7D-BBD5-A8A10CD96D5D}"/>
              </a:ext>
            </a:extLst>
          </p:cNvPr>
          <p:cNvSpPr/>
          <p:nvPr/>
        </p:nvSpPr>
        <p:spPr>
          <a:xfrm>
            <a:off x="6089311" y="4873469"/>
            <a:ext cx="1125332" cy="2828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034"/>
            <a:r>
              <a:rPr lang="en-US" altLang="zh-CN" sz="1000" dirty="0">
                <a:solidFill>
                  <a:srgbClr val="C00000"/>
                </a:solidFill>
                <a:latin typeface="等线" panose="020F0502020204030204"/>
                <a:ea typeface="等线" panose="02010600030101010101" pitchFamily="2" charset="-122"/>
              </a:rPr>
              <a:t>Network connection over 6G access</a:t>
            </a:r>
            <a:endParaRPr lang="zh-CN" altLang="en-US" sz="1000" dirty="0">
              <a:solidFill>
                <a:srgbClr val="C00000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01" name="矩形 100">
            <a:extLst>
              <a:ext uri="{FF2B5EF4-FFF2-40B4-BE49-F238E27FC236}">
                <a16:creationId xmlns:a16="http://schemas.microsoft.com/office/drawing/2014/main" id="{B54F23D2-E48C-4AD3-BF45-5BBED58CD36B}"/>
              </a:ext>
            </a:extLst>
          </p:cNvPr>
          <p:cNvSpPr/>
          <p:nvPr/>
        </p:nvSpPr>
        <p:spPr>
          <a:xfrm>
            <a:off x="9086261" y="4825728"/>
            <a:ext cx="973883" cy="2828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034"/>
            <a:r>
              <a:rPr lang="en-US" altLang="zh-CN" sz="1000" dirty="0">
                <a:solidFill>
                  <a:srgbClr val="C00000"/>
                </a:solidFill>
                <a:latin typeface="等线" panose="020F0502020204030204"/>
                <a:ea typeface="等线" panose="02010600030101010101" pitchFamily="2" charset="-122"/>
              </a:rPr>
              <a:t>AI capabilities and resource</a:t>
            </a:r>
            <a:endParaRPr lang="zh-CN" altLang="en-US" sz="1000" dirty="0">
              <a:solidFill>
                <a:srgbClr val="C00000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03" name="矩形 102">
            <a:extLst>
              <a:ext uri="{FF2B5EF4-FFF2-40B4-BE49-F238E27FC236}">
                <a16:creationId xmlns:a16="http://schemas.microsoft.com/office/drawing/2014/main" id="{CD43B497-7FB4-43DF-9FED-206C6043BE89}"/>
              </a:ext>
            </a:extLst>
          </p:cNvPr>
          <p:cNvSpPr/>
          <p:nvPr/>
        </p:nvSpPr>
        <p:spPr>
          <a:xfrm>
            <a:off x="6966005" y="4865239"/>
            <a:ext cx="756362" cy="2828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034"/>
            <a:r>
              <a:rPr lang="en-US" altLang="zh-CN" sz="1000" dirty="0">
                <a:solidFill>
                  <a:srgbClr val="C00000"/>
                </a:solidFill>
                <a:latin typeface="等线" panose="020F0502020204030204"/>
                <a:ea typeface="等线" panose="02010600030101010101" pitchFamily="2" charset="-122"/>
              </a:rPr>
              <a:t>6G Sensing</a:t>
            </a:r>
            <a:endParaRPr lang="zh-CN" altLang="en-US" sz="1000" dirty="0">
              <a:solidFill>
                <a:srgbClr val="C00000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id="{D15A9BE3-7081-4A9A-8DAE-4D3D482F258D}"/>
              </a:ext>
            </a:extLst>
          </p:cNvPr>
          <p:cNvSpPr/>
          <p:nvPr/>
        </p:nvSpPr>
        <p:spPr>
          <a:xfrm>
            <a:off x="9850970" y="4803649"/>
            <a:ext cx="1228819" cy="2828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034"/>
            <a:r>
              <a:rPr lang="en-US" altLang="zh-CN" sz="1000" dirty="0">
                <a:solidFill>
                  <a:srgbClr val="C00000"/>
                </a:solidFill>
                <a:latin typeface="等线" panose="020F0502020204030204"/>
                <a:ea typeface="等线" panose="02010600030101010101" pitchFamily="2" charset="-122"/>
              </a:rPr>
              <a:t>Infrastructure Computing resource</a:t>
            </a:r>
            <a:endParaRPr lang="zh-CN" altLang="en-US" sz="1000" dirty="0">
              <a:solidFill>
                <a:srgbClr val="C00000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090408A8-52A1-4E13-BBED-BE5AFEE7A454}"/>
              </a:ext>
            </a:extLst>
          </p:cNvPr>
          <p:cNvSpPr/>
          <p:nvPr/>
        </p:nvSpPr>
        <p:spPr>
          <a:xfrm>
            <a:off x="8231730" y="4819645"/>
            <a:ext cx="973883" cy="2828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034"/>
            <a:r>
              <a:rPr lang="en-US" altLang="zh-CN" sz="1000" dirty="0">
                <a:solidFill>
                  <a:srgbClr val="C00000"/>
                </a:solidFill>
                <a:latin typeface="等线" panose="020F0502020204030204"/>
                <a:ea typeface="等线" panose="02010600030101010101" pitchFamily="2" charset="-122"/>
              </a:rPr>
              <a:t>User subscription</a:t>
            </a:r>
            <a:endParaRPr lang="zh-CN" altLang="en-US" sz="1000" dirty="0">
              <a:solidFill>
                <a:srgbClr val="C00000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34146F25-B197-4F85-A42E-D26930CE4949}"/>
              </a:ext>
            </a:extLst>
          </p:cNvPr>
          <p:cNvSpPr/>
          <p:nvPr/>
        </p:nvSpPr>
        <p:spPr>
          <a:xfrm>
            <a:off x="7506507" y="4851586"/>
            <a:ext cx="912939" cy="2828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034"/>
            <a:r>
              <a:rPr lang="en-US" altLang="zh-CN" sz="1000" dirty="0">
                <a:solidFill>
                  <a:srgbClr val="C00000"/>
                </a:solidFill>
                <a:latin typeface="等线" panose="020F0502020204030204"/>
                <a:ea typeface="等线" panose="02010600030101010101" pitchFamily="2" charset="-122"/>
              </a:rPr>
              <a:t>6G position</a:t>
            </a:r>
            <a:endParaRPr lang="zh-CN" altLang="en-US" sz="1000" dirty="0">
              <a:solidFill>
                <a:srgbClr val="C00000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cxnSp>
        <p:nvCxnSpPr>
          <p:cNvPr id="124" name="直接连接符 123">
            <a:extLst>
              <a:ext uri="{FF2B5EF4-FFF2-40B4-BE49-F238E27FC236}">
                <a16:creationId xmlns:a16="http://schemas.microsoft.com/office/drawing/2014/main" id="{A68E13FC-213A-4AF4-ADD4-F90679133335}"/>
              </a:ext>
            </a:extLst>
          </p:cNvPr>
          <p:cNvCxnSpPr>
            <a:cxnSpLocks/>
            <a:endCxn id="126" idx="0"/>
          </p:cNvCxnSpPr>
          <p:nvPr/>
        </p:nvCxnSpPr>
        <p:spPr>
          <a:xfrm>
            <a:off x="7758375" y="2857931"/>
            <a:ext cx="35051" cy="51702"/>
          </a:xfrm>
          <a:prstGeom prst="line">
            <a:avLst/>
          </a:prstGeom>
          <a:solidFill>
            <a:schemeClr val="tx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26" name="矩形: 圆角 125">
            <a:extLst>
              <a:ext uri="{FF2B5EF4-FFF2-40B4-BE49-F238E27FC236}">
                <a16:creationId xmlns:a16="http://schemas.microsoft.com/office/drawing/2014/main" id="{E14F63C9-2C6F-45DE-AF00-0BB4CF219B5C}"/>
              </a:ext>
            </a:extLst>
          </p:cNvPr>
          <p:cNvSpPr/>
          <p:nvPr/>
        </p:nvSpPr>
        <p:spPr>
          <a:xfrm>
            <a:off x="7487025" y="2909633"/>
            <a:ext cx="612801" cy="267281"/>
          </a:xfrm>
          <a:prstGeom prst="roundRect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034"/>
            <a:endParaRPr lang="zh-CN" altLang="en-US" sz="10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D3977527-7FE9-4501-BFFC-DF326F92E8CA}"/>
              </a:ext>
            </a:extLst>
          </p:cNvPr>
          <p:cNvSpPr txBox="1"/>
          <p:nvPr/>
        </p:nvSpPr>
        <p:spPr>
          <a:xfrm>
            <a:off x="5016291" y="3293201"/>
            <a:ext cx="124159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/>
            <a:r>
              <a:rPr lang="en-US" altLang="zh-CN" sz="900" b="1" dirty="0">
                <a:latin typeface="等线" panose="020F0502020204030204"/>
                <a:ea typeface="等线" panose="02010600030101010101" pitchFamily="2" charset="-122"/>
              </a:rPr>
              <a:t>Application layer</a:t>
            </a:r>
            <a:endParaRPr lang="zh-CN" altLang="en-US" sz="900" b="1" dirty="0"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FE3985DF-E32A-4968-8990-CADEA4728BB4}"/>
              </a:ext>
            </a:extLst>
          </p:cNvPr>
          <p:cNvSpPr txBox="1"/>
          <p:nvPr/>
        </p:nvSpPr>
        <p:spPr>
          <a:xfrm>
            <a:off x="10053256" y="4019787"/>
            <a:ext cx="513896" cy="279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34"/>
            <a:endParaRPr lang="zh-CN" altLang="en-US" sz="1200" dirty="0">
              <a:solidFill>
                <a:srgbClr val="8A0000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E340409D-C277-4608-A4B3-6328A6E65094}"/>
              </a:ext>
            </a:extLst>
          </p:cNvPr>
          <p:cNvSpPr/>
          <p:nvPr/>
        </p:nvSpPr>
        <p:spPr>
          <a:xfrm>
            <a:off x="5367946" y="4666522"/>
            <a:ext cx="6483668" cy="638389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034"/>
            <a:endParaRPr lang="zh-CN" altLang="en-US" sz="1400">
              <a:solidFill>
                <a:srgbClr val="E7E6E6">
                  <a:lumMod val="90000"/>
                </a:srgbClr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cxnSp>
        <p:nvCxnSpPr>
          <p:cNvPr id="138" name="直接连接符 137">
            <a:extLst>
              <a:ext uri="{FF2B5EF4-FFF2-40B4-BE49-F238E27FC236}">
                <a16:creationId xmlns:a16="http://schemas.microsoft.com/office/drawing/2014/main" id="{F9ABF15D-4F55-4FEA-9787-1472ED0DF952}"/>
              </a:ext>
            </a:extLst>
          </p:cNvPr>
          <p:cNvCxnSpPr>
            <a:cxnSpLocks/>
          </p:cNvCxnSpPr>
          <p:nvPr/>
        </p:nvCxnSpPr>
        <p:spPr>
          <a:xfrm>
            <a:off x="10262962" y="2246225"/>
            <a:ext cx="0" cy="257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直接连接符 138">
            <a:extLst>
              <a:ext uri="{FF2B5EF4-FFF2-40B4-BE49-F238E27FC236}">
                <a16:creationId xmlns:a16="http://schemas.microsoft.com/office/drawing/2014/main" id="{44D0195B-2C2C-4445-80E5-3113E4371DF8}"/>
              </a:ext>
            </a:extLst>
          </p:cNvPr>
          <p:cNvCxnSpPr>
            <a:cxnSpLocks/>
          </p:cNvCxnSpPr>
          <p:nvPr/>
        </p:nvCxnSpPr>
        <p:spPr>
          <a:xfrm>
            <a:off x="11046718" y="2143062"/>
            <a:ext cx="0" cy="3426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矩形: 圆角 141">
            <a:extLst>
              <a:ext uri="{FF2B5EF4-FFF2-40B4-BE49-F238E27FC236}">
                <a16:creationId xmlns:a16="http://schemas.microsoft.com/office/drawing/2014/main" id="{ECE38373-C6B7-4A25-A398-6CD355A3C95D}"/>
              </a:ext>
            </a:extLst>
          </p:cNvPr>
          <p:cNvSpPr/>
          <p:nvPr/>
        </p:nvSpPr>
        <p:spPr>
          <a:xfrm>
            <a:off x="10744574" y="2492307"/>
            <a:ext cx="970294" cy="672222"/>
          </a:xfrm>
          <a:prstGeom prst="roundRect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034"/>
            <a:endParaRPr lang="zh-CN" altLang="en-US" sz="10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B0AA277E-3553-427F-8E46-F00DDB1341C8}"/>
              </a:ext>
            </a:extLst>
          </p:cNvPr>
          <p:cNvSpPr txBox="1"/>
          <p:nvPr/>
        </p:nvSpPr>
        <p:spPr>
          <a:xfrm>
            <a:off x="10676999" y="2592029"/>
            <a:ext cx="108301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034"/>
            <a:r>
              <a:rPr lang="en-US" altLang="zh-CN" sz="1000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rPr>
              <a:t>Network  resource(static)</a:t>
            </a:r>
            <a:endParaRPr lang="zh-CN" altLang="en-US" sz="10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4D08BB75-D34A-44DE-8B24-E1DA7D4BFC3F}"/>
              </a:ext>
            </a:extLst>
          </p:cNvPr>
          <p:cNvSpPr/>
          <p:nvPr/>
        </p:nvSpPr>
        <p:spPr>
          <a:xfrm>
            <a:off x="10914673" y="4825960"/>
            <a:ext cx="936942" cy="2828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034"/>
            <a:r>
              <a:rPr lang="en-US" altLang="zh-CN" sz="1000" dirty="0">
                <a:solidFill>
                  <a:srgbClr val="C00000"/>
                </a:solidFill>
                <a:latin typeface="等线" panose="020F0502020204030204"/>
                <a:ea typeface="等线" panose="02010600030101010101" pitchFamily="2" charset="-122"/>
              </a:rPr>
              <a:t>Network management</a:t>
            </a:r>
            <a:endParaRPr lang="zh-CN" altLang="en-US" sz="1000" dirty="0">
              <a:solidFill>
                <a:srgbClr val="C00000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50" name="矩形: 圆角 149">
            <a:extLst>
              <a:ext uri="{FF2B5EF4-FFF2-40B4-BE49-F238E27FC236}">
                <a16:creationId xmlns:a16="http://schemas.microsoft.com/office/drawing/2014/main" id="{0B253B8E-821C-4A61-9A3A-4C52FB2AB8A9}"/>
              </a:ext>
            </a:extLst>
          </p:cNvPr>
          <p:cNvSpPr/>
          <p:nvPr/>
        </p:nvSpPr>
        <p:spPr>
          <a:xfrm>
            <a:off x="6178976" y="2897721"/>
            <a:ext cx="955930" cy="251521"/>
          </a:xfrm>
          <a:prstGeom prst="roundRect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034"/>
            <a:r>
              <a:rPr lang="en-US" altLang="zh-CN" sz="900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rPr>
              <a:t>Data for application</a:t>
            </a:r>
            <a:endParaRPr lang="zh-CN" altLang="en-US" sz="9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cxnSp>
        <p:nvCxnSpPr>
          <p:cNvPr id="151" name="直接连接符 150">
            <a:extLst>
              <a:ext uri="{FF2B5EF4-FFF2-40B4-BE49-F238E27FC236}">
                <a16:creationId xmlns:a16="http://schemas.microsoft.com/office/drawing/2014/main" id="{ABC53C6A-B65B-4CC2-B63B-CD7E8FD3CD48}"/>
              </a:ext>
            </a:extLst>
          </p:cNvPr>
          <p:cNvCxnSpPr>
            <a:cxnSpLocks/>
            <a:stCxn id="150" idx="0"/>
          </p:cNvCxnSpPr>
          <p:nvPr/>
        </p:nvCxnSpPr>
        <p:spPr>
          <a:xfrm flipV="1">
            <a:off x="6656941" y="2862067"/>
            <a:ext cx="7087" cy="35654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2" name="直接连接符 151">
            <a:extLst>
              <a:ext uri="{FF2B5EF4-FFF2-40B4-BE49-F238E27FC236}">
                <a16:creationId xmlns:a16="http://schemas.microsoft.com/office/drawing/2014/main" id="{2FACA606-7BB3-4F23-869D-CD17B662A42F}"/>
              </a:ext>
            </a:extLst>
          </p:cNvPr>
          <p:cNvCxnSpPr>
            <a:cxnSpLocks/>
          </p:cNvCxnSpPr>
          <p:nvPr/>
        </p:nvCxnSpPr>
        <p:spPr>
          <a:xfrm flipH="1" flipV="1">
            <a:off x="7022711" y="2881579"/>
            <a:ext cx="55956" cy="13948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53" name="矩形: 圆角 152">
            <a:extLst>
              <a:ext uri="{FF2B5EF4-FFF2-40B4-BE49-F238E27FC236}">
                <a16:creationId xmlns:a16="http://schemas.microsoft.com/office/drawing/2014/main" id="{EEED34AE-7B2E-49B5-B288-F087C1867348}"/>
              </a:ext>
            </a:extLst>
          </p:cNvPr>
          <p:cNvSpPr/>
          <p:nvPr/>
        </p:nvSpPr>
        <p:spPr>
          <a:xfrm>
            <a:off x="5370069" y="2408102"/>
            <a:ext cx="713933" cy="344703"/>
          </a:xfrm>
          <a:prstGeom prst="roundRect">
            <a:avLst/>
          </a:prstGeom>
          <a:solidFill>
            <a:schemeClr val="tx1"/>
          </a:solidFill>
          <a:ln>
            <a:solidFill>
              <a:schemeClr val="bg2">
                <a:lumMod val="9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034"/>
            <a:r>
              <a:rPr lang="en-US" altLang="zh-CN" sz="900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rPr>
              <a:t>Hardware control</a:t>
            </a:r>
            <a:endParaRPr lang="zh-CN" altLang="en-US" sz="9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DBE07786-4376-4733-9C8C-E53B71CD157C}"/>
              </a:ext>
            </a:extLst>
          </p:cNvPr>
          <p:cNvSpPr txBox="1"/>
          <p:nvPr/>
        </p:nvSpPr>
        <p:spPr>
          <a:xfrm>
            <a:off x="7425787" y="2910328"/>
            <a:ext cx="74690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034"/>
            <a:r>
              <a:rPr lang="en-US" altLang="zh-CN" sz="900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rPr>
              <a:t>AI tools</a:t>
            </a:r>
            <a:endParaRPr lang="zh-CN" altLang="en-US" sz="9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E8DD75FD-93AF-4091-9C5D-088D95C0A614}"/>
              </a:ext>
            </a:extLst>
          </p:cNvPr>
          <p:cNvSpPr txBox="1"/>
          <p:nvPr/>
        </p:nvSpPr>
        <p:spPr>
          <a:xfrm>
            <a:off x="5278526" y="4630097"/>
            <a:ext cx="842020" cy="7152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034"/>
            <a:r>
              <a:rPr lang="en-US" altLang="zh-CN" sz="1000" dirty="0">
                <a:solidFill>
                  <a:srgbClr val="C00000"/>
                </a:solidFill>
                <a:latin typeface="等线" panose="020F0502020204030204"/>
                <a:ea typeface="等线" panose="02010600030101010101" pitchFamily="2" charset="-122"/>
              </a:rPr>
              <a:t>User communication tools (SMS/voice)</a:t>
            </a:r>
            <a:endParaRPr lang="zh-CN" altLang="en-US" sz="1000" dirty="0">
              <a:solidFill>
                <a:srgbClr val="C00000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cxnSp>
        <p:nvCxnSpPr>
          <p:cNvPr id="157" name="直接连接符 156">
            <a:extLst>
              <a:ext uri="{FF2B5EF4-FFF2-40B4-BE49-F238E27FC236}">
                <a16:creationId xmlns:a16="http://schemas.microsoft.com/office/drawing/2014/main" id="{103E6D7B-D9FB-4E25-AF24-CE65F855CFFB}"/>
              </a:ext>
            </a:extLst>
          </p:cNvPr>
          <p:cNvCxnSpPr>
            <a:cxnSpLocks/>
          </p:cNvCxnSpPr>
          <p:nvPr/>
        </p:nvCxnSpPr>
        <p:spPr>
          <a:xfrm>
            <a:off x="7853348" y="2704564"/>
            <a:ext cx="22358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文本框 159">
            <a:extLst>
              <a:ext uri="{FF2B5EF4-FFF2-40B4-BE49-F238E27FC236}">
                <a16:creationId xmlns:a16="http://schemas.microsoft.com/office/drawing/2014/main" id="{92F0776A-71C4-4271-8B85-7B3CF58106B8}"/>
              </a:ext>
            </a:extLst>
          </p:cNvPr>
          <p:cNvSpPr txBox="1"/>
          <p:nvPr/>
        </p:nvSpPr>
        <p:spPr>
          <a:xfrm>
            <a:off x="7975950" y="2370861"/>
            <a:ext cx="150197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034"/>
            <a:r>
              <a:rPr lang="en-US" altLang="zh-CN" sz="1100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rPr>
              <a:t>External Communication</a:t>
            </a:r>
          </a:p>
          <a:p>
            <a:pPr algn="ctr" defTabSz="914034"/>
            <a:r>
              <a:rPr lang="en-US" altLang="zh-CN" sz="1000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rPr>
              <a:t> </a:t>
            </a:r>
            <a:r>
              <a:rPr lang="en-US" altLang="zh-CN" sz="800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rPr>
              <a:t>(AC-AS communication/user communication )</a:t>
            </a:r>
            <a:endParaRPr lang="zh-CN" altLang="en-US" sz="8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  <a:p>
            <a:endParaRPr lang="zh-CN" altLang="en-US" sz="1000" dirty="0"/>
          </a:p>
        </p:txBody>
      </p:sp>
      <p:sp>
        <p:nvSpPr>
          <p:cNvPr id="178" name="文本框 177">
            <a:extLst>
              <a:ext uri="{FF2B5EF4-FFF2-40B4-BE49-F238E27FC236}">
                <a16:creationId xmlns:a16="http://schemas.microsoft.com/office/drawing/2014/main" id="{5C4F0ACD-D79D-4B24-86F7-0ABD1DA48413}"/>
              </a:ext>
            </a:extLst>
          </p:cNvPr>
          <p:cNvSpPr txBox="1"/>
          <p:nvPr/>
        </p:nvSpPr>
        <p:spPr>
          <a:xfrm>
            <a:off x="369192" y="2133242"/>
            <a:ext cx="4826323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en-US" altLang="zh-CN" sz="1600" dirty="0">
                <a:latin typeface="+mn-lt"/>
                <a:cs typeface="+mn-cs"/>
              </a:rPr>
              <a:t>Investigation on Application needs (6G can serve)</a:t>
            </a:r>
            <a:endParaRPr lang="zh-CN" altLang="en-US" sz="1600" dirty="0">
              <a:latin typeface="+mn-lt"/>
              <a:cs typeface="+mn-cs"/>
            </a:endParaRP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id="{BBBC6AFD-A8D8-42DB-A71E-8F3AD1D96DAD}"/>
              </a:ext>
            </a:extLst>
          </p:cNvPr>
          <p:cNvSpPr txBox="1"/>
          <p:nvPr/>
        </p:nvSpPr>
        <p:spPr>
          <a:xfrm>
            <a:off x="6660484" y="5451986"/>
            <a:ext cx="390666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Figure 2 What 6G can offer to different application-needs</a:t>
            </a:r>
            <a:endParaRPr lang="zh-CN" altLang="en-US" sz="1100" dirty="0"/>
          </a:p>
        </p:txBody>
      </p:sp>
      <p:sp>
        <p:nvSpPr>
          <p:cNvPr id="211" name="文本框 210">
            <a:extLst>
              <a:ext uri="{FF2B5EF4-FFF2-40B4-BE49-F238E27FC236}">
                <a16:creationId xmlns:a16="http://schemas.microsoft.com/office/drawing/2014/main" id="{C3E92236-6BE0-43A1-A34F-A6AAA78CAA5A}"/>
              </a:ext>
            </a:extLst>
          </p:cNvPr>
          <p:cNvSpPr txBox="1"/>
          <p:nvPr/>
        </p:nvSpPr>
        <p:spPr>
          <a:xfrm>
            <a:off x="10320372" y="-23832"/>
            <a:ext cx="158623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600" i="1" dirty="0"/>
              <a:t>Working tasks</a:t>
            </a:r>
            <a:endParaRPr lang="zh-CN" altLang="en-US" sz="1600" i="1" dirty="0"/>
          </a:p>
        </p:txBody>
      </p:sp>
      <p:sp>
        <p:nvSpPr>
          <p:cNvPr id="215" name="矩形: 圆角 214">
            <a:extLst>
              <a:ext uri="{FF2B5EF4-FFF2-40B4-BE49-F238E27FC236}">
                <a16:creationId xmlns:a16="http://schemas.microsoft.com/office/drawing/2014/main" id="{111550DF-78D2-44F1-9D34-B326784DE510}"/>
              </a:ext>
            </a:extLst>
          </p:cNvPr>
          <p:cNvSpPr/>
          <p:nvPr/>
        </p:nvSpPr>
        <p:spPr>
          <a:xfrm>
            <a:off x="6338269" y="2407380"/>
            <a:ext cx="1685720" cy="403947"/>
          </a:xfrm>
          <a:prstGeom prst="roundRect">
            <a:avLst/>
          </a:prstGeom>
          <a:solidFill>
            <a:schemeClr val="tx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034"/>
            <a:r>
              <a:rPr lang="en-US" altLang="zh-CN" sz="1000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rPr>
              <a:t>Application service(s) processing units</a:t>
            </a:r>
            <a:endParaRPr lang="zh-CN" altLang="en-US" sz="10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41" name="文本框 240">
            <a:extLst>
              <a:ext uri="{FF2B5EF4-FFF2-40B4-BE49-F238E27FC236}">
                <a16:creationId xmlns:a16="http://schemas.microsoft.com/office/drawing/2014/main" id="{7BABF084-4C57-49DB-BCD5-BF549874B88F}"/>
              </a:ext>
            </a:extLst>
          </p:cNvPr>
          <p:cNvSpPr txBox="1"/>
          <p:nvPr/>
        </p:nvSpPr>
        <p:spPr>
          <a:xfrm>
            <a:off x="5065018" y="3548293"/>
            <a:ext cx="184516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/>
            </a:lvl1pPr>
          </a:lstStyle>
          <a:p>
            <a:pPr defTabSz="914034"/>
            <a:r>
              <a:rPr lang="en-US" altLang="zh-CN" sz="900" dirty="0">
                <a:latin typeface="等线" panose="020F0502020204030204"/>
                <a:ea typeface="等线" panose="02010600030101010101" pitchFamily="2" charset="-122"/>
              </a:rPr>
              <a:t>6G system</a:t>
            </a:r>
            <a:endParaRPr lang="zh-CN" altLang="en-US" sz="900" dirty="0">
              <a:latin typeface="等线" panose="020F0502020204030204"/>
              <a:ea typeface="等线" panose="02010600030101010101" pitchFamily="2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1EF22E1-311F-40C0-BB68-128ED41ACF8D}"/>
              </a:ext>
            </a:extLst>
          </p:cNvPr>
          <p:cNvGrpSpPr/>
          <p:nvPr/>
        </p:nvGrpSpPr>
        <p:grpSpPr>
          <a:xfrm>
            <a:off x="6568390" y="1691717"/>
            <a:ext cx="4897452" cy="633678"/>
            <a:chOff x="6598866" y="1792324"/>
            <a:chExt cx="4897452" cy="633678"/>
          </a:xfrm>
        </p:grpSpPr>
        <p:sp>
          <p:nvSpPr>
            <p:cNvPr id="78" name="矩形: 圆角 77">
              <a:extLst>
                <a:ext uri="{FF2B5EF4-FFF2-40B4-BE49-F238E27FC236}">
                  <a16:creationId xmlns:a16="http://schemas.microsoft.com/office/drawing/2014/main" id="{6C0152E4-5596-48C3-8DDC-282A8FA41F84}"/>
                </a:ext>
              </a:extLst>
            </p:cNvPr>
            <p:cNvSpPr/>
            <p:nvPr/>
          </p:nvSpPr>
          <p:spPr>
            <a:xfrm>
              <a:off x="6769013" y="1792324"/>
              <a:ext cx="1723506" cy="38106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034"/>
              <a:r>
                <a:rPr lang="en-US" altLang="zh-CN" sz="1000" dirty="0">
                  <a:solidFill>
                    <a:schemeClr val="tx1"/>
                  </a:solidFill>
                  <a:latin typeface="等线" panose="020F0502020204030204"/>
                  <a:ea typeface="等线" panose="02010600030101010101" pitchFamily="2" charset="-122"/>
                </a:rPr>
                <a:t>Application development</a:t>
              </a:r>
            </a:p>
            <a:p>
              <a:pPr algn="ctr" defTabSz="914034"/>
              <a:r>
                <a:rPr lang="en-US" altLang="zh-CN" sz="1000" dirty="0">
                  <a:solidFill>
                    <a:schemeClr val="tx1"/>
                  </a:solidFill>
                  <a:latin typeface="等线" panose="020F0502020204030204"/>
                  <a:ea typeface="等线" panose="02010600030101010101" pitchFamily="2" charset="-122"/>
                </a:rPr>
                <a:t>(user level)</a:t>
              </a:r>
              <a:endParaRPr lang="zh-CN" altLang="en-US" sz="1000" dirty="0">
                <a:solidFill>
                  <a:schemeClr val="tx1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37" name="矩形: 圆角 136">
              <a:extLst>
                <a:ext uri="{FF2B5EF4-FFF2-40B4-BE49-F238E27FC236}">
                  <a16:creationId xmlns:a16="http://schemas.microsoft.com/office/drawing/2014/main" id="{675390E1-BC22-4A92-A0BA-2CE1AFC9515A}"/>
                </a:ext>
              </a:extLst>
            </p:cNvPr>
            <p:cNvSpPr/>
            <p:nvPr/>
          </p:nvSpPr>
          <p:spPr>
            <a:xfrm>
              <a:off x="9430205" y="1808041"/>
              <a:ext cx="1903037" cy="364397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034"/>
              <a:r>
                <a:rPr lang="en-US" altLang="zh-CN" sz="1000" dirty="0">
                  <a:solidFill>
                    <a:schemeClr val="tx1"/>
                  </a:solidFill>
                  <a:latin typeface="等线" panose="020F0502020204030204"/>
                  <a:ea typeface="等线" panose="02010600030101010101" pitchFamily="2" charset="-122"/>
                </a:rPr>
                <a:t>Application management(application level)</a:t>
              </a:r>
              <a:endParaRPr lang="zh-CN" altLang="en-US" sz="1000" dirty="0">
                <a:solidFill>
                  <a:schemeClr val="tx1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58" name="文本框 157">
              <a:extLst>
                <a:ext uri="{FF2B5EF4-FFF2-40B4-BE49-F238E27FC236}">
                  <a16:creationId xmlns:a16="http://schemas.microsoft.com/office/drawing/2014/main" id="{E82FD762-24A0-4C24-8EE3-823ED7642A7F}"/>
                </a:ext>
              </a:extLst>
            </p:cNvPr>
            <p:cNvSpPr txBox="1"/>
            <p:nvPr/>
          </p:nvSpPr>
          <p:spPr>
            <a:xfrm>
              <a:off x="7370619" y="2164392"/>
              <a:ext cx="80799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/>
              </a:lvl1pPr>
            </a:lstStyle>
            <a:p>
              <a:pPr defTabSz="914034"/>
              <a:r>
                <a:rPr lang="en-US" altLang="zh-CN" sz="1100" dirty="0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rPr>
                <a:t>I need</a:t>
              </a:r>
              <a:endParaRPr lang="zh-CN" altLang="en-US" sz="110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cxnSp>
          <p:nvCxnSpPr>
            <p:cNvPr id="236" name="直接连接符 235">
              <a:extLst>
                <a:ext uri="{FF2B5EF4-FFF2-40B4-BE49-F238E27FC236}">
                  <a16:creationId xmlns:a16="http://schemas.microsoft.com/office/drawing/2014/main" id="{0D9A1B4A-6B18-455A-B83E-A5E3AF2C1676}"/>
                </a:ext>
              </a:extLst>
            </p:cNvPr>
            <p:cNvCxnSpPr/>
            <p:nvPr/>
          </p:nvCxnSpPr>
          <p:spPr>
            <a:xfrm flipV="1">
              <a:off x="6598866" y="2209537"/>
              <a:ext cx="2097489" cy="657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7" name="直接连接符 236">
              <a:extLst>
                <a:ext uri="{FF2B5EF4-FFF2-40B4-BE49-F238E27FC236}">
                  <a16:creationId xmlns:a16="http://schemas.microsoft.com/office/drawing/2014/main" id="{CA25BD49-6E04-4427-93C9-B3950B57D11A}"/>
                </a:ext>
              </a:extLst>
            </p:cNvPr>
            <p:cNvCxnSpPr/>
            <p:nvPr/>
          </p:nvCxnSpPr>
          <p:spPr>
            <a:xfrm flipV="1">
              <a:off x="9398829" y="2237092"/>
              <a:ext cx="2097489" cy="657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5" name="文本框 244">
              <a:extLst>
                <a:ext uri="{FF2B5EF4-FFF2-40B4-BE49-F238E27FC236}">
                  <a16:creationId xmlns:a16="http://schemas.microsoft.com/office/drawing/2014/main" id="{5EA59945-5C08-4527-AAD5-9D681747B589}"/>
                </a:ext>
              </a:extLst>
            </p:cNvPr>
            <p:cNvSpPr txBox="1"/>
            <p:nvPr/>
          </p:nvSpPr>
          <p:spPr>
            <a:xfrm>
              <a:off x="10045523" y="2161973"/>
              <a:ext cx="80799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/>
              </a:lvl1pPr>
            </a:lstStyle>
            <a:p>
              <a:pPr defTabSz="914034"/>
              <a:r>
                <a:rPr lang="en-US" altLang="zh-CN" sz="1100" dirty="0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rPr>
                <a:t>I need</a:t>
              </a:r>
              <a:endParaRPr lang="zh-CN" altLang="en-US" sz="110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cxnSp>
        <p:nvCxnSpPr>
          <p:cNvPr id="276" name="直接连接符 275">
            <a:extLst>
              <a:ext uri="{FF2B5EF4-FFF2-40B4-BE49-F238E27FC236}">
                <a16:creationId xmlns:a16="http://schemas.microsoft.com/office/drawing/2014/main" id="{9507D821-96BB-4DC3-B7D7-61B98FE66A3E}"/>
              </a:ext>
            </a:extLst>
          </p:cNvPr>
          <p:cNvCxnSpPr>
            <a:cxnSpLocks/>
            <a:stCxn id="85" idx="1"/>
          </p:cNvCxnSpPr>
          <p:nvPr/>
        </p:nvCxnSpPr>
        <p:spPr>
          <a:xfrm flipH="1" flipV="1">
            <a:off x="6084322" y="2631918"/>
            <a:ext cx="105927" cy="58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9" name="矩形: 圆角 278">
            <a:extLst>
              <a:ext uri="{FF2B5EF4-FFF2-40B4-BE49-F238E27FC236}">
                <a16:creationId xmlns:a16="http://schemas.microsoft.com/office/drawing/2014/main" id="{D3D49DB5-B8FE-4E9C-8C30-F6DD8A023B54}"/>
              </a:ext>
            </a:extLst>
          </p:cNvPr>
          <p:cNvSpPr/>
          <p:nvPr/>
        </p:nvSpPr>
        <p:spPr>
          <a:xfrm>
            <a:off x="5367946" y="2811623"/>
            <a:ext cx="710867" cy="290383"/>
          </a:xfrm>
          <a:prstGeom prst="roundRect">
            <a:avLst/>
          </a:prstGeom>
          <a:solidFill>
            <a:schemeClr val="tx1"/>
          </a:solidFill>
          <a:ln>
            <a:solidFill>
              <a:schemeClr val="bg2">
                <a:lumMod val="9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034"/>
            <a:r>
              <a:rPr lang="en-US" altLang="zh-CN" sz="900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rPr>
              <a:t>User content</a:t>
            </a:r>
            <a:endParaRPr lang="zh-CN" altLang="en-US" sz="90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84" name="文本框 283">
            <a:extLst>
              <a:ext uri="{FF2B5EF4-FFF2-40B4-BE49-F238E27FC236}">
                <a16:creationId xmlns:a16="http://schemas.microsoft.com/office/drawing/2014/main" id="{25256E53-3BD6-41CE-936A-B00B65771C17}"/>
              </a:ext>
            </a:extLst>
          </p:cNvPr>
          <p:cNvSpPr txBox="1"/>
          <p:nvPr/>
        </p:nvSpPr>
        <p:spPr>
          <a:xfrm>
            <a:off x="506583" y="4531038"/>
            <a:ext cx="381797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altLang="zh-CN" sz="1100" b="1" dirty="0"/>
              <a:t>Resources and deployment tools for Application</a:t>
            </a:r>
          </a:p>
        </p:txBody>
      </p:sp>
      <p:sp>
        <p:nvSpPr>
          <p:cNvPr id="286" name="文本框 285">
            <a:extLst>
              <a:ext uri="{FF2B5EF4-FFF2-40B4-BE49-F238E27FC236}">
                <a16:creationId xmlns:a16="http://schemas.microsoft.com/office/drawing/2014/main" id="{C0790CFB-DCA7-4FDE-B657-5FFFF13B9B6F}"/>
              </a:ext>
            </a:extLst>
          </p:cNvPr>
          <p:cNvSpPr txBox="1"/>
          <p:nvPr/>
        </p:nvSpPr>
        <p:spPr>
          <a:xfrm>
            <a:off x="405009" y="4768551"/>
            <a:ext cx="4846755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100" dirty="0"/>
              <a:t>6G Network computing resource can be used for running application server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100" dirty="0"/>
              <a:t>NPN/slice related network resource for vertical applications</a:t>
            </a:r>
            <a:endParaRPr lang="zh-CN" altLang="en-US" sz="1100" dirty="0"/>
          </a:p>
        </p:txBody>
      </p:sp>
      <p:sp>
        <p:nvSpPr>
          <p:cNvPr id="288" name="文本框 287">
            <a:extLst>
              <a:ext uri="{FF2B5EF4-FFF2-40B4-BE49-F238E27FC236}">
                <a16:creationId xmlns:a16="http://schemas.microsoft.com/office/drawing/2014/main" id="{BE244DB4-7C81-49D3-9445-B81AC18B850C}"/>
              </a:ext>
            </a:extLst>
          </p:cNvPr>
          <p:cNvSpPr txBox="1"/>
          <p:nvPr/>
        </p:nvSpPr>
        <p:spPr>
          <a:xfrm>
            <a:off x="506583" y="5349468"/>
            <a:ext cx="312562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altLang="zh-CN" sz="1100" b="1" dirty="0"/>
              <a:t>Application service(s) processing units </a:t>
            </a:r>
          </a:p>
        </p:txBody>
      </p:sp>
      <p:sp>
        <p:nvSpPr>
          <p:cNvPr id="289" name="文本框 288">
            <a:extLst>
              <a:ext uri="{FF2B5EF4-FFF2-40B4-BE49-F238E27FC236}">
                <a16:creationId xmlns:a16="http://schemas.microsoft.com/office/drawing/2014/main" id="{EDE8ADCB-1141-4B4A-B845-EE8FCFDBA064}"/>
              </a:ext>
            </a:extLst>
          </p:cNvPr>
          <p:cNvSpPr txBox="1"/>
          <p:nvPr/>
        </p:nvSpPr>
        <p:spPr>
          <a:xfrm>
            <a:off x="405009" y="5632384"/>
            <a:ext cx="5573079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100" dirty="0"/>
              <a:t>Some application service processing functions Common to certain vertical industry e.g., UAE,VAE can be used as tools for applications development</a:t>
            </a:r>
            <a:endParaRPr lang="zh-CN" altLang="en-US" sz="1100" dirty="0"/>
          </a:p>
        </p:txBody>
      </p:sp>
      <p:sp>
        <p:nvSpPr>
          <p:cNvPr id="5" name="箭头: 上下 4">
            <a:extLst>
              <a:ext uri="{FF2B5EF4-FFF2-40B4-BE49-F238E27FC236}">
                <a16:creationId xmlns:a16="http://schemas.microsoft.com/office/drawing/2014/main" id="{35B3A7F0-45E1-4B24-B109-3EBF7391576E}"/>
              </a:ext>
            </a:extLst>
          </p:cNvPr>
          <p:cNvSpPr/>
          <p:nvPr/>
        </p:nvSpPr>
        <p:spPr>
          <a:xfrm>
            <a:off x="6513534" y="3208682"/>
            <a:ext cx="353746" cy="1261654"/>
          </a:xfrm>
          <a:prstGeom prst="up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accent2">
                    <a:lumMod val="75000"/>
                  </a:schemeClr>
                </a:solidFill>
              </a:ln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3DBDA44-EF1B-479A-B41C-9666735B5039}"/>
              </a:ext>
            </a:extLst>
          </p:cNvPr>
          <p:cNvSpPr txBox="1"/>
          <p:nvPr/>
        </p:nvSpPr>
        <p:spPr>
          <a:xfrm rot="5400000">
            <a:off x="6099298" y="3457822"/>
            <a:ext cx="1192100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GB"/>
            </a:defPPr>
            <a:lvl1pPr algn="r">
              <a:defRPr sz="1050"/>
            </a:lvl1pPr>
          </a:lstStyle>
          <a:p>
            <a:r>
              <a:rPr lang="en-US" altLang="zh-CN" dirty="0"/>
              <a:t>3GPP data</a:t>
            </a:r>
            <a:endParaRPr lang="zh-CN" altLang="en-US" dirty="0"/>
          </a:p>
        </p:txBody>
      </p:sp>
      <p:sp>
        <p:nvSpPr>
          <p:cNvPr id="109" name="箭头: 上下 108">
            <a:extLst>
              <a:ext uri="{FF2B5EF4-FFF2-40B4-BE49-F238E27FC236}">
                <a16:creationId xmlns:a16="http://schemas.microsoft.com/office/drawing/2014/main" id="{54091A7A-4462-49EF-AC56-D069DC8A3BF9}"/>
              </a:ext>
            </a:extLst>
          </p:cNvPr>
          <p:cNvSpPr/>
          <p:nvPr/>
        </p:nvSpPr>
        <p:spPr>
          <a:xfrm>
            <a:off x="7597242" y="3223770"/>
            <a:ext cx="353746" cy="1205678"/>
          </a:xfrm>
          <a:prstGeom prst="up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accent2">
                    <a:lumMod val="75000"/>
                  </a:schemeClr>
                </a:solidFill>
              </a:ln>
            </a:endParaRPr>
          </a:p>
        </p:txBody>
      </p:sp>
      <p:sp>
        <p:nvSpPr>
          <p:cNvPr id="114" name="箭头: 上下 113">
            <a:extLst>
              <a:ext uri="{FF2B5EF4-FFF2-40B4-BE49-F238E27FC236}">
                <a16:creationId xmlns:a16="http://schemas.microsoft.com/office/drawing/2014/main" id="{9DE43018-9ED0-4F1A-AD36-5918EE5AFB4E}"/>
              </a:ext>
            </a:extLst>
          </p:cNvPr>
          <p:cNvSpPr/>
          <p:nvPr/>
        </p:nvSpPr>
        <p:spPr>
          <a:xfrm>
            <a:off x="8353369" y="3220772"/>
            <a:ext cx="353746" cy="1177823"/>
          </a:xfrm>
          <a:prstGeom prst="up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accent2">
                    <a:lumMod val="75000"/>
                  </a:schemeClr>
                </a:solidFill>
              </a:ln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459BC0BD-CA58-4102-8708-D4FE1209B056}"/>
              </a:ext>
            </a:extLst>
          </p:cNvPr>
          <p:cNvSpPr txBox="1"/>
          <p:nvPr/>
        </p:nvSpPr>
        <p:spPr>
          <a:xfrm rot="5400000">
            <a:off x="7909922" y="3606902"/>
            <a:ext cx="12402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50" dirty="0"/>
              <a:t>APP Data Trans </a:t>
            </a:r>
            <a:endParaRPr lang="zh-CN" altLang="en-US" sz="1050" dirty="0"/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5146C4FE-A9A0-4C33-B8D8-873A9279823E}"/>
              </a:ext>
            </a:extLst>
          </p:cNvPr>
          <p:cNvSpPr txBox="1"/>
          <p:nvPr/>
        </p:nvSpPr>
        <p:spPr>
          <a:xfrm rot="5400000">
            <a:off x="7183250" y="3540451"/>
            <a:ext cx="119209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1050" dirty="0"/>
              <a:t> AI/ML service</a:t>
            </a:r>
            <a:endParaRPr lang="zh-CN" altLang="en-US" sz="1050" dirty="0"/>
          </a:p>
        </p:txBody>
      </p:sp>
      <p:sp>
        <p:nvSpPr>
          <p:cNvPr id="149" name="箭头: 上下 148">
            <a:extLst>
              <a:ext uri="{FF2B5EF4-FFF2-40B4-BE49-F238E27FC236}">
                <a16:creationId xmlns:a16="http://schemas.microsoft.com/office/drawing/2014/main" id="{09F25E32-0B30-41A6-BC2D-4EE54A3D91FC}"/>
              </a:ext>
            </a:extLst>
          </p:cNvPr>
          <p:cNvSpPr/>
          <p:nvPr/>
        </p:nvSpPr>
        <p:spPr>
          <a:xfrm>
            <a:off x="9001134" y="3183441"/>
            <a:ext cx="353746" cy="1240245"/>
          </a:xfrm>
          <a:prstGeom prst="up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accent2">
                    <a:lumMod val="75000"/>
                  </a:schemeClr>
                </a:solidFill>
              </a:ln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29DBF663-0F26-4ECB-87AD-734CC7C7A4ED}"/>
              </a:ext>
            </a:extLst>
          </p:cNvPr>
          <p:cNvSpPr txBox="1"/>
          <p:nvPr/>
        </p:nvSpPr>
        <p:spPr>
          <a:xfrm rot="5400000">
            <a:off x="8455945" y="3318199"/>
            <a:ext cx="1509790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1050" dirty="0"/>
              <a:t> User comm</a:t>
            </a:r>
            <a:endParaRPr lang="zh-CN" altLang="en-US" sz="1050" dirty="0"/>
          </a:p>
        </p:txBody>
      </p:sp>
      <p:sp>
        <p:nvSpPr>
          <p:cNvPr id="161" name="箭头: 上下 160">
            <a:extLst>
              <a:ext uri="{FF2B5EF4-FFF2-40B4-BE49-F238E27FC236}">
                <a16:creationId xmlns:a16="http://schemas.microsoft.com/office/drawing/2014/main" id="{48AA53C1-73F1-4E05-8C3F-2E970B4B2DC7}"/>
              </a:ext>
            </a:extLst>
          </p:cNvPr>
          <p:cNvSpPr/>
          <p:nvPr/>
        </p:nvSpPr>
        <p:spPr>
          <a:xfrm>
            <a:off x="9963808" y="3164529"/>
            <a:ext cx="353746" cy="1256358"/>
          </a:xfrm>
          <a:prstGeom prst="up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n>
                <a:solidFill>
                  <a:schemeClr val="accent2">
                    <a:lumMod val="75000"/>
                  </a:schemeClr>
                </a:solidFill>
              </a:ln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035B72A1-9A95-4F6E-A3E8-0495115D4091}"/>
              </a:ext>
            </a:extLst>
          </p:cNvPr>
          <p:cNvSpPr txBox="1"/>
          <p:nvPr/>
        </p:nvSpPr>
        <p:spPr>
          <a:xfrm rot="5400000">
            <a:off x="9723008" y="3449229"/>
            <a:ext cx="827970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50" dirty="0"/>
              <a:t>EAS mgmt.</a:t>
            </a:r>
            <a:endParaRPr lang="zh-CN" altLang="en-US" sz="1050" dirty="0"/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8ADD8803-4466-4477-877A-9CA1B85F9679}"/>
              </a:ext>
            </a:extLst>
          </p:cNvPr>
          <p:cNvSpPr txBox="1"/>
          <p:nvPr/>
        </p:nvSpPr>
        <p:spPr>
          <a:xfrm rot="5400000">
            <a:off x="10614931" y="3518254"/>
            <a:ext cx="886572" cy="438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/>
              <a:t> </a:t>
            </a:r>
            <a:r>
              <a:rPr lang="en-US" altLang="zh-CN" sz="1050" dirty="0"/>
              <a:t>Slice mgmt.</a:t>
            </a:r>
            <a:endParaRPr lang="zh-CN" altLang="en-US" sz="1050" dirty="0"/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58B3AFC9-68BC-4ACC-A689-4B5EDF7BA5AA}"/>
              </a:ext>
            </a:extLst>
          </p:cNvPr>
          <p:cNvSpPr txBox="1"/>
          <p:nvPr/>
        </p:nvSpPr>
        <p:spPr>
          <a:xfrm rot="5400000">
            <a:off x="6579635" y="3540164"/>
            <a:ext cx="1462946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GB"/>
            </a:defPPr>
            <a:lvl1pPr algn="r">
              <a:defRPr sz="1050"/>
            </a:lvl1pPr>
          </a:lstStyle>
          <a:p>
            <a:r>
              <a:rPr lang="en-US" altLang="zh-CN" dirty="0"/>
              <a:t>Gene  Service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8407842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E8BA8C-849B-4C5F-96BB-4FF275F6D6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SA6 6G Phase 1 Study proposal</a:t>
            </a:r>
            <a:endParaRPr lang="zh-CN" altLang="en-US" sz="40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2423D594-649F-419E-9783-11C26A2FCD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3852" y="1782045"/>
            <a:ext cx="10769948" cy="4351338"/>
          </a:xfrm>
        </p:spPr>
        <p:txBody>
          <a:bodyPr/>
          <a:lstStyle/>
          <a:p>
            <a:r>
              <a:rPr lang="en-US" altLang="zh-CN" dirty="0"/>
              <a:t>Working areas 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5AE8504-9385-4053-ADE5-45CBF9EFA84A}"/>
              </a:ext>
            </a:extLst>
          </p:cNvPr>
          <p:cNvSpPr txBox="1"/>
          <p:nvPr/>
        </p:nvSpPr>
        <p:spPr>
          <a:xfrm>
            <a:off x="711026" y="2192867"/>
            <a:ext cx="1076994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altLang="zh-CN" sz="1400" b="1" dirty="0"/>
              <a:t>Working Area1</a:t>
            </a:r>
            <a:r>
              <a:rPr lang="zh-CN" altLang="en-US" sz="1400" dirty="0"/>
              <a:t>： </a:t>
            </a:r>
            <a:r>
              <a:rPr lang="en-US" altLang="zh-CN" sz="1400" dirty="0"/>
              <a:t>Investigating application layer communication technologies including protocols, information used for traffic control, performance requirements, content delivery services(e.g.) ,analyzing exposure requirements on 3GPP system.</a:t>
            </a:r>
          </a:p>
          <a:p>
            <a:r>
              <a:rPr lang="en-US" altLang="zh-CN" sz="1400" dirty="0"/>
              <a:t>     </a:t>
            </a:r>
            <a:r>
              <a:rPr lang="en-US" altLang="zh-CN" sz="1400" i="1" u="sng" dirty="0"/>
              <a:t>Open issue</a:t>
            </a:r>
            <a:r>
              <a:rPr lang="zh-CN" altLang="en-US" sz="1400" dirty="0"/>
              <a:t>：</a:t>
            </a:r>
            <a:r>
              <a:rPr lang="en-US" altLang="zh-CN" sz="1400" dirty="0"/>
              <a:t>Which application layer communication technologies from which organizations should be investigated </a:t>
            </a:r>
          </a:p>
          <a:p>
            <a:pPr marL="285750" indent="-285750">
              <a:buFontTx/>
              <a:buChar char="-"/>
            </a:pPr>
            <a:r>
              <a:rPr lang="en-US" altLang="zh-CN" sz="1400" b="1" dirty="0"/>
              <a:t>Working Area2</a:t>
            </a:r>
            <a:r>
              <a:rPr lang="zh-CN" altLang="en-US" sz="1400" b="1" dirty="0"/>
              <a:t>：</a:t>
            </a:r>
            <a:r>
              <a:rPr lang="en-US" altLang="zh-CN" sz="1400" b="1" dirty="0"/>
              <a:t> </a:t>
            </a:r>
            <a:r>
              <a:rPr lang="en-US" altLang="zh-CN" sz="1400" dirty="0"/>
              <a:t>Investigating application layer mechanism for different 6G target applications, analyzing the data/information exposure requirements on 3GPP system. </a:t>
            </a:r>
          </a:p>
          <a:p>
            <a:r>
              <a:rPr lang="en-US" altLang="zh-CN" sz="1400" dirty="0"/>
              <a:t>     </a:t>
            </a:r>
            <a:r>
              <a:rPr lang="en-US" altLang="zh-CN" sz="1400" i="1" u="sng" dirty="0"/>
              <a:t>Open issue</a:t>
            </a:r>
            <a:r>
              <a:rPr lang="zh-CN" altLang="en-US" sz="1400" dirty="0"/>
              <a:t>：</a:t>
            </a:r>
            <a:r>
              <a:rPr lang="en-US" altLang="zh-CN" sz="1400" dirty="0"/>
              <a:t>Which 6G target applications should be investigated</a:t>
            </a:r>
          </a:p>
          <a:p>
            <a:pPr marL="285750" indent="-285750">
              <a:buFontTx/>
              <a:buChar char="-"/>
            </a:pPr>
            <a:r>
              <a:rPr lang="en-US" altLang="zh-CN" sz="1400" b="1" dirty="0"/>
              <a:t>Working Area3 </a:t>
            </a:r>
            <a:r>
              <a:rPr lang="zh-CN" altLang="en-US" sz="1400" b="1" dirty="0"/>
              <a:t>：</a:t>
            </a:r>
            <a:r>
              <a:rPr lang="en-US" altLang="zh-CN" sz="1400" dirty="0"/>
              <a:t>Investigating the mechanism and issues of AI based applications (current or in the future), analyzing the potential exposure requirement on 3GPP AI</a:t>
            </a:r>
            <a:r>
              <a:rPr lang="zh-CN" altLang="en-US" sz="1400" dirty="0"/>
              <a:t> </a:t>
            </a:r>
            <a:r>
              <a:rPr lang="en-US" altLang="zh-CN" sz="1400" dirty="0"/>
              <a:t>capabilities of 3GPP system . </a:t>
            </a:r>
          </a:p>
          <a:p>
            <a:r>
              <a:rPr lang="en-US" altLang="zh-CN" sz="1400" i="1" dirty="0"/>
              <a:t>     </a:t>
            </a:r>
            <a:r>
              <a:rPr lang="en-US" altLang="zh-CN" sz="1400" i="1" u="sng" dirty="0"/>
              <a:t>Open issue</a:t>
            </a:r>
            <a:r>
              <a:rPr lang="zh-CN" altLang="en-US" sz="1400" dirty="0"/>
              <a:t>：</a:t>
            </a:r>
            <a:r>
              <a:rPr lang="en-US" altLang="zh-CN" sz="1400" dirty="0"/>
              <a:t>Which aspects of AI applications should be investigated, e.g., AI model retrieval mechanism, AI data transmission,</a:t>
            </a:r>
          </a:p>
          <a:p>
            <a:r>
              <a:rPr lang="en-US" altLang="zh-CN" sz="1400" dirty="0"/>
              <a:t>        Task offloading mechanism, protocol used…  </a:t>
            </a:r>
          </a:p>
          <a:p>
            <a:pPr marL="285750" indent="-285750">
              <a:buFontTx/>
              <a:buChar char="-"/>
            </a:pPr>
            <a:r>
              <a:rPr lang="en-US" altLang="zh-CN" sz="1400" b="1" dirty="0"/>
              <a:t>Working Area4 </a:t>
            </a:r>
            <a:r>
              <a:rPr lang="zh-CN" altLang="en-US" sz="1400" b="1" dirty="0"/>
              <a:t>：</a:t>
            </a:r>
            <a:r>
              <a:rPr lang="en-US" altLang="zh-CN" sz="1400" dirty="0"/>
              <a:t> Investigating the mechanisms about existing and future application server deployment mechanism ,analyzing the exposure requirements on computing resource offered by 3GPP system for the deployment application server. </a:t>
            </a:r>
          </a:p>
          <a:p>
            <a:r>
              <a:rPr lang="en-US" altLang="zh-CN" sz="1400" i="1" u="sng" dirty="0"/>
              <a:t>     Open issue</a:t>
            </a:r>
            <a:r>
              <a:rPr lang="zh-CN" altLang="en-US" sz="1400" dirty="0"/>
              <a:t>：</a:t>
            </a:r>
            <a:r>
              <a:rPr lang="en-US" altLang="zh-CN" sz="1400" dirty="0"/>
              <a:t>Which tools/</a:t>
            </a:r>
            <a:r>
              <a:rPr lang="zh-CN" altLang="en-US" sz="1400" dirty="0"/>
              <a:t> </a:t>
            </a:r>
            <a:r>
              <a:rPr lang="en-US" altLang="zh-CN" sz="1400" dirty="0"/>
              <a:t>platform</a:t>
            </a:r>
            <a:r>
              <a:rPr lang="zh-CN" altLang="en-US" sz="1400" dirty="0"/>
              <a:t> </a:t>
            </a:r>
            <a:r>
              <a:rPr lang="en-US" altLang="zh-CN" sz="1400" dirty="0"/>
              <a:t>from organizations should be investigated (e.g., the popular tools/</a:t>
            </a:r>
            <a:r>
              <a:rPr lang="zh-CN" altLang="en-US" sz="1400" dirty="0"/>
              <a:t> </a:t>
            </a:r>
            <a:r>
              <a:rPr lang="en-US" altLang="zh-CN" sz="1400" dirty="0"/>
              <a:t>platform</a:t>
            </a:r>
            <a:r>
              <a:rPr lang="zh-CN" altLang="en-US" sz="1400" dirty="0"/>
              <a:t> </a:t>
            </a:r>
            <a:r>
              <a:rPr lang="en-US" altLang="zh-CN" sz="1400" dirty="0"/>
              <a:t>for</a:t>
            </a:r>
            <a:r>
              <a:rPr lang="zh-CN" altLang="en-US" sz="1400" dirty="0"/>
              <a:t> </a:t>
            </a:r>
            <a:r>
              <a:rPr lang="en-US" altLang="zh-CN" sz="1400" dirty="0"/>
              <a:t>application server deployment e.g., used by TopN could provider)? </a:t>
            </a:r>
          </a:p>
          <a:p>
            <a:pPr marL="285750" indent="-285750">
              <a:buFontTx/>
              <a:buChar char="-"/>
            </a:pPr>
            <a:r>
              <a:rPr lang="en-US" altLang="zh-CN" sz="1400" b="1" dirty="0"/>
              <a:t>Working task 5</a:t>
            </a:r>
            <a:r>
              <a:rPr lang="en-US" altLang="zh-CN" sz="1400" dirty="0"/>
              <a:t>:    Investigating the application layer functions required by different vertical applications over 6G, identify the potential generic application layer services useful to vertical customers. </a:t>
            </a:r>
          </a:p>
          <a:p>
            <a:r>
              <a:rPr lang="en-US" altLang="zh-CN" sz="1600" i="1" u="sng" dirty="0"/>
              <a:t>    </a:t>
            </a:r>
            <a:r>
              <a:rPr lang="en-US" altLang="zh-CN" sz="1400" i="1" u="sng" dirty="0"/>
              <a:t>Open issue</a:t>
            </a:r>
            <a:r>
              <a:rPr lang="zh-CN" altLang="en-US" sz="1400" i="1" u="sng" dirty="0"/>
              <a:t>：</a:t>
            </a:r>
            <a:r>
              <a:rPr lang="en-US" altLang="zh-CN" sz="1400" i="1" u="sng" dirty="0"/>
              <a:t>Which 6G target applications should be investigated</a:t>
            </a:r>
          </a:p>
          <a:p>
            <a:pPr marL="285750" indent="-285750">
              <a:buFontTx/>
              <a:buChar char="-"/>
            </a:pP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45838924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679a257e-872f-4c98-9e8a-0a9c104f72cd"/>
    <ds:schemaRef ds:uri="http://purl.org/dc/terms/"/>
    <ds:schemaRef ds:uri="http://schemas.microsoft.com/office/infopath/2007/PartnerControls"/>
    <ds:schemaRef ds:uri="280d8efa-eff2-4910-88d2-79ca146720c4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15361</TotalTime>
  <Words>1729</Words>
  <Application>Microsoft Office PowerPoint</Application>
  <PresentationFormat>宽屏</PresentationFormat>
  <Paragraphs>273</Paragraphs>
  <Slides>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 </vt:lpstr>
      <vt:lpstr>等线</vt:lpstr>
      <vt:lpstr>微软雅黑</vt:lpstr>
      <vt:lpstr>Arial</vt:lpstr>
      <vt:lpstr>Calibri</vt:lpstr>
      <vt:lpstr>Calibri Light</vt:lpstr>
      <vt:lpstr>Segoe UI</vt:lpstr>
      <vt:lpstr>Times New Roman</vt:lpstr>
      <vt:lpstr>Wingdings</vt:lpstr>
      <vt:lpstr>Office Theme</vt:lpstr>
      <vt:lpstr>PowerPoint 演示文稿</vt:lpstr>
      <vt:lpstr>Huawei view on overall SA6  responsibility </vt:lpstr>
      <vt:lpstr>Huawei view on 5GA and 6G enabler layer</vt:lpstr>
      <vt:lpstr>Huawei view on the timeline for SA6 6G </vt:lpstr>
      <vt:lpstr>3GPP level Unified exposure reference architecture </vt:lpstr>
      <vt:lpstr>Huawei view on the timeline for SA6 6G </vt:lpstr>
      <vt:lpstr>SA6 6G Phase 1 Study proposal</vt:lpstr>
      <vt:lpstr>SA6 6G Phase 1 Study proposal</vt:lpstr>
      <vt:lpstr>SA6 6G Phase 1 Study proposal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Yangyanmei</cp:lastModifiedBy>
  <cp:revision>870</cp:revision>
  <dcterms:created xsi:type="dcterms:W3CDTF">2010-02-05T13:52:04Z</dcterms:created>
  <dcterms:modified xsi:type="dcterms:W3CDTF">2025-08-15T07:19:03Z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2024-11-09T09:18:05Z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abab8057-d287-4bd7-a4e5-7cb5a50f171f</vt:lpwstr>
  </property>
  <property fmtid="{D5CDD505-2E9C-101B-9397-08002B2CF9AE}" pid="9" name="MSIP_Label_4d2f777e-4347-4fc6-823a-b44ab313546a_ContentBits">
    <vt:lpwstr>0</vt:lpwstr>
  </property>
</Properties>
</file>