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7"/>
  </p:notesMasterIdLst>
  <p:handoutMasterIdLst>
    <p:handoutMasterId r:id="rId18"/>
  </p:handoutMasterIdLst>
  <p:sldIdLst>
    <p:sldId id="341" r:id="rId5"/>
    <p:sldId id="363" r:id="rId6"/>
    <p:sldId id="364" r:id="rId7"/>
    <p:sldId id="366" r:id="rId8"/>
    <p:sldId id="367" r:id="rId9"/>
    <p:sldId id="368" r:id="rId10"/>
    <p:sldId id="369" r:id="rId11"/>
    <p:sldId id="370" r:id="rId12"/>
    <p:sldId id="371" r:id="rId13"/>
    <p:sldId id="372" r:id="rId14"/>
    <p:sldId id="373" r:id="rId15"/>
    <p:sldId id="365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22" autoAdjust="0"/>
    <p:restoredTop sz="94718" autoAdjust="0"/>
  </p:normalViewPr>
  <p:slideViewPr>
    <p:cSldViewPr snapToGrid="0">
      <p:cViewPr varScale="1">
        <p:scale>
          <a:sx n="98" d="100"/>
          <a:sy n="98" d="100"/>
        </p:scale>
        <p:origin x="1152" y="4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‹Nº›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‹Nº›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‹Nº›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#68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Gothenburg, Sweden 25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August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S6-253xxx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sz="4800" dirty="0"/>
              <a:t>TR 23.947</a:t>
            </a:r>
            <a:r>
              <a:rPr lang="es-ES" sz="4800" dirty="0" err="1"/>
              <a:t>Guidelines</a:t>
            </a:r>
            <a:r>
              <a:rPr lang="es-ES" sz="4800" dirty="0"/>
              <a:t> </a:t>
            </a:r>
            <a:r>
              <a:rPr lang="es-ES" sz="4800" dirty="0" err="1"/>
              <a:t>for</a:t>
            </a:r>
            <a:r>
              <a:rPr lang="es-ES" sz="4800" dirty="0"/>
              <a:t> </a:t>
            </a:r>
            <a:r>
              <a:rPr lang="es-ES" sz="4800" dirty="0" err="1"/>
              <a:t>Application</a:t>
            </a:r>
            <a:r>
              <a:rPr lang="es-ES" sz="4800" dirty="0"/>
              <a:t> </a:t>
            </a:r>
            <a:r>
              <a:rPr lang="es-ES" sz="4800" dirty="0" err="1"/>
              <a:t>Enablement</a:t>
            </a:r>
            <a:r>
              <a:rPr lang="es-ES" sz="4800" dirty="0"/>
              <a:t> </a:t>
            </a:r>
            <a:r>
              <a:rPr lang="es-ES" sz="4800" dirty="0" err="1"/>
              <a:t>usage</a:t>
            </a:r>
            <a:r>
              <a:rPr lang="es-ES" sz="4800" dirty="0"/>
              <a:t> and </a:t>
            </a:r>
            <a:r>
              <a:rPr lang="es-ES" sz="4800" dirty="0" err="1"/>
              <a:t>alignment</a:t>
            </a:r>
            <a:r>
              <a:rPr lang="es-ES" sz="4800" dirty="0"/>
              <a:t> </a:t>
            </a:r>
            <a:r>
              <a:rPr lang="es-ES" sz="4800" dirty="0" err="1"/>
              <a:t>with</a:t>
            </a:r>
            <a:r>
              <a:rPr lang="es-ES" sz="4800" dirty="0"/>
              <a:t> </a:t>
            </a:r>
            <a:r>
              <a:rPr lang="es-ES" sz="4800" dirty="0" err="1"/>
              <a:t>External</a:t>
            </a:r>
            <a:r>
              <a:rPr lang="es-ES" sz="4800" dirty="0"/>
              <a:t> </a:t>
            </a:r>
            <a:r>
              <a:rPr lang="es-ES" sz="4800" dirty="0" err="1"/>
              <a:t>Organizations</a:t>
            </a: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David </a:t>
            </a:r>
            <a:r>
              <a:rPr lang="en-GB" altLang="en-US" dirty="0" err="1"/>
              <a:t>Artuñedo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&lt;WI Rapporteur, Telefónica&gt;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8F95BD-75EC-128E-4DED-3D3F0FC7AE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F9BE2DD-B9FF-E16A-1C58-6632154FD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Operational</a:t>
            </a:r>
            <a:r>
              <a:rPr lang="es-ES" dirty="0"/>
              <a:t> </a:t>
            </a:r>
            <a:r>
              <a:rPr lang="es-ES" dirty="0" err="1"/>
              <a:t>Phases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4C852A33-B769-7A48-26B0-94D489CF52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1600" dirty="0"/>
              <a:t>Runtime Flow</a:t>
            </a:r>
          </a:p>
          <a:p>
            <a:pPr marL="0" indent="0">
              <a:buNone/>
            </a:pPr>
            <a:r>
              <a:rPr lang="en-US" sz="1800" b="1" dirty="0"/>
              <a:t>3. Runtime Flow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App Request</a:t>
            </a:r>
            <a:r>
              <a:rPr lang="en-US" sz="1800" dirty="0"/>
              <a:t>: EAC requests a service from EEC.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EAS Discovery (EDGEAPP)</a:t>
            </a:r>
            <a:r>
              <a:rPr lang="en-US" sz="1800" dirty="0"/>
              <a:t>:</a:t>
            </a:r>
          </a:p>
          <a:p>
            <a:pPr marL="742950" lvl="1" indent="-285750"/>
            <a:r>
              <a:rPr lang="en-US" sz="1800" dirty="0"/>
              <a:t>Synchronous EEC → EES: </a:t>
            </a:r>
            <a:r>
              <a:rPr lang="en-US" sz="1800" dirty="0" err="1"/>
              <a:t>EAS_Discovery_Request</a:t>
            </a:r>
            <a:r>
              <a:rPr lang="en-US" sz="1800" dirty="0"/>
              <a:t>(...)</a:t>
            </a:r>
          </a:p>
          <a:p>
            <a:pPr marL="742950" lvl="1" indent="-285750"/>
            <a:r>
              <a:rPr lang="en-US" sz="1800" dirty="0"/>
              <a:t>Subscribe/Notify EEC →  EES </a:t>
            </a:r>
            <a:r>
              <a:rPr lang="en-US" sz="1800" dirty="0" err="1"/>
              <a:t>EAS_Discovery_Subscribe</a:t>
            </a:r>
            <a:r>
              <a:rPr lang="en-US" sz="1800" dirty="0"/>
              <a:t> (...)/</a:t>
            </a:r>
            <a:r>
              <a:rPr lang="en-US" sz="1800" dirty="0" err="1"/>
              <a:t>EAS_Discovery_Notify</a:t>
            </a:r>
            <a:r>
              <a:rPr lang="en-US" sz="1800" dirty="0"/>
              <a:t> (…)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EEC discover EAS APIs in CAPIF and request token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EEC Creates Application context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EAC Invokes EAS (SEAL) API</a:t>
            </a:r>
          </a:p>
        </p:txBody>
      </p:sp>
      <p:pic>
        <p:nvPicPr>
          <p:cNvPr id="9" name="Imagen 8" descr="Tabla&#10;&#10;El contenido generado por IA puede ser incorrecto.">
            <a:extLst>
              <a:ext uri="{FF2B5EF4-FFF2-40B4-BE49-F238E27FC236}">
                <a16:creationId xmlns:a16="http://schemas.microsoft.com/office/drawing/2014/main" id="{25DF8903-74F4-0E2F-2373-549B77165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968" y="1828851"/>
            <a:ext cx="4747832" cy="444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05425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7E3003-106A-F4ED-37AC-ED5003370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0A95B8E9-A519-EC88-125A-DBA43891F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Operational</a:t>
            </a:r>
            <a:r>
              <a:rPr lang="es-ES" dirty="0"/>
              <a:t> </a:t>
            </a:r>
            <a:r>
              <a:rPr lang="es-ES" dirty="0" err="1"/>
              <a:t>Phases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51B5B99-E20A-27D6-CA30-3531C00F86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1600" dirty="0"/>
              <a:t>Runtime Flow</a:t>
            </a:r>
          </a:p>
          <a:p>
            <a:pPr marL="0" indent="0">
              <a:buNone/>
            </a:pPr>
            <a:r>
              <a:rPr lang="en-US" sz="1600" b="1" dirty="0"/>
              <a:t>4.CAPIF API Discovery: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EEC → CCF: </a:t>
            </a:r>
            <a:r>
              <a:rPr lang="en-US" sz="1600" dirty="0" err="1"/>
              <a:t>CAPIF_API_Discover_Request</a:t>
            </a:r>
            <a:r>
              <a:rPr lang="en-US" sz="1600" dirty="0"/>
              <a:t> (</a:t>
            </a:r>
            <a:r>
              <a:rPr lang="en-US" sz="1600" dirty="0" err="1"/>
              <a:t>providerId</a:t>
            </a:r>
            <a:r>
              <a:rPr lang="en-US" sz="1600" dirty="0"/>
              <a:t>=EAS)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EEC → CCF: </a:t>
            </a:r>
            <a:r>
              <a:rPr lang="en-US" sz="1600" dirty="0" err="1"/>
              <a:t>CAPIF_API_Access_Token_Request</a:t>
            </a:r>
            <a:r>
              <a:rPr lang="en-US" sz="1600" dirty="0"/>
              <a:t> (scopes=...)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EEC forwards endpoint + token to EAC (pass-through) or keeps token for proxy calls.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EAC → EAS: API request with token.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EAS validates token via CAPIF trust chain.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9599530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Deployment Topology for guiding the examples </a:t>
            </a:r>
          </a:p>
          <a:p>
            <a:r>
              <a:rPr lang="en-US" altLang="en-US" dirty="0"/>
              <a:t>CAPIF Roles are defined and explained for each EDGEAPP &amp; SEAL entity</a:t>
            </a:r>
          </a:p>
          <a:p>
            <a:r>
              <a:rPr lang="en-US" altLang="en-US" dirty="0"/>
              <a:t>Both CAPIF Discovery and EAS Discovery process are explained and combined </a:t>
            </a:r>
          </a:p>
          <a:p>
            <a:r>
              <a:rPr lang="en-US" altLang="en-US" dirty="0"/>
              <a:t>Operational flow explain several phases: </a:t>
            </a:r>
            <a:r>
              <a:rPr lang="en-US" dirty="0"/>
              <a:t>CAPIF Onboarding Phase for EDGEAPP &amp; SEAL entities, EDGEAPP API Publications in CFF, EDGEAPP entities Registrations in ECS &amp; Runtime Flow to show API Consumption from UE </a:t>
            </a:r>
          </a:p>
          <a:p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Deployment Topology</a:t>
            </a:r>
          </a:p>
          <a:p>
            <a:r>
              <a:rPr lang="en-US" altLang="en-US" dirty="0"/>
              <a:t>Roles in CAPIF</a:t>
            </a:r>
          </a:p>
          <a:p>
            <a:r>
              <a:rPr lang="en-US" altLang="en-US" dirty="0"/>
              <a:t>Discovery Processes</a:t>
            </a:r>
          </a:p>
          <a:p>
            <a:r>
              <a:rPr lang="en-US" altLang="en-US" dirty="0"/>
              <a:t>Operational Phases</a:t>
            </a:r>
          </a:p>
          <a:p>
            <a:pPr lvl="1"/>
            <a:r>
              <a:rPr lang="en-US" dirty="0"/>
              <a:t>CAPIF Onboarding Phase</a:t>
            </a:r>
          </a:p>
          <a:p>
            <a:pPr lvl="1"/>
            <a:r>
              <a:rPr lang="en-US" dirty="0"/>
              <a:t>EDGEAPP API Publications</a:t>
            </a:r>
          </a:p>
          <a:p>
            <a:pPr lvl="1"/>
            <a:r>
              <a:rPr lang="en-US" dirty="0"/>
              <a:t>EDGEAPP Registrations</a:t>
            </a:r>
          </a:p>
          <a:p>
            <a:pPr lvl="1"/>
            <a:r>
              <a:rPr lang="en-US" dirty="0"/>
              <a:t>Runtime Flow</a:t>
            </a:r>
          </a:p>
          <a:p>
            <a:r>
              <a:rPr lang="en-US" altLang="en-US" dirty="0"/>
              <a:t>Summary</a:t>
            </a:r>
          </a:p>
          <a:p>
            <a:pPr lvl="1"/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Deployment Topology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This TR describes a single operator, single PLMN, single CAPIF Administrative Domain deployment, with one CCF (CAPIF Core Function) managing API onboarding, publication, and access control.</a:t>
            </a:r>
          </a:p>
          <a:p>
            <a:r>
              <a:rPr lang="en-US" sz="1600" b="1" dirty="0"/>
              <a:t>Components: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/>
              <a:t>CCF (CAPIF Core Function)</a:t>
            </a:r>
            <a:r>
              <a:rPr lang="en-US" sz="1200" dirty="0"/>
              <a:t>: The central registry and policy enforcement point for API providers and invokers in the CAPIF domain.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/>
              <a:t>ECS (Edge Configuration Server)</a:t>
            </a:r>
            <a:r>
              <a:rPr lang="en-US" sz="1200" dirty="0"/>
              <a:t>: The operator’s edge control-plane entity for registering, tracking, and steering UEs to appropriate edge sites.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/>
              <a:t>EES (Edge Enablement Server)</a:t>
            </a:r>
            <a:r>
              <a:rPr lang="en-US" sz="1200" dirty="0"/>
              <a:t>: One per edge site (EESA, EESB), managing EAS registrations, handling </a:t>
            </a:r>
            <a:r>
              <a:rPr lang="en-US" sz="1200" b="1" dirty="0"/>
              <a:t>EDGEAPP EAS Discovery</a:t>
            </a:r>
            <a:r>
              <a:rPr lang="en-US" sz="1200" dirty="0"/>
              <a:t> requests, and enforcing service authorization.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/>
              <a:t>EAS (Edge Application Server)</a:t>
            </a:r>
            <a:r>
              <a:rPr lang="en-US" sz="1200" dirty="0"/>
              <a:t>: One per edge site (EASA, EASB), hosting application services and potentially a </a:t>
            </a:r>
            <a:r>
              <a:rPr lang="en-US" sz="1200" b="1" dirty="0"/>
              <a:t>SEAL Server</a:t>
            </a:r>
            <a:r>
              <a:rPr lang="en-US" sz="12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/>
              <a:t>EEC (Edge Enablement Client)</a:t>
            </a:r>
            <a:r>
              <a:rPr lang="en-US" sz="1200" dirty="0"/>
              <a:t>: Runs on the UE, interacts with EES/ECS for edge service discovery and selection, and with CCF for CAPIF API access.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/>
              <a:t>EAC (Edge Application Client)</a:t>
            </a:r>
            <a:r>
              <a:rPr lang="en-US" sz="1200" dirty="0"/>
              <a:t>: Runs on the UE, consumes services from an EAS via the EEC.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/>
              <a:t>SEAL Server</a:t>
            </a:r>
            <a:r>
              <a:rPr lang="en-US" sz="1200" dirty="0"/>
              <a:t>: Runs inside an EAS, exposing SEAL APIs for security, group management, or other capabilities.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dirty="0"/>
              <a:t>EASDF (EAS Discovery Function)</a:t>
            </a:r>
            <a:r>
              <a:rPr lang="en-US" sz="1200" dirty="0"/>
              <a:t>: Optional DNS resolution service to map EAS FQDNs to optimal IP endpoints, used during EDGEAPP discovery.</a:t>
            </a:r>
          </a:p>
          <a:p>
            <a:endParaRPr lang="en-US" altLang="en-US" sz="1200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24163-D73A-13DB-5847-E67A9DD2A1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A456EEB-CEC4-1C59-271D-855E72335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Deployment Topology</a:t>
            </a:r>
          </a:p>
        </p:txBody>
      </p:sp>
      <p:sp>
        <p:nvSpPr>
          <p:cNvPr id="3" name="Rectángulo redondeado 2">
            <a:extLst>
              <a:ext uri="{FF2B5EF4-FFF2-40B4-BE49-F238E27FC236}">
                <a16:creationId xmlns:a16="http://schemas.microsoft.com/office/drawing/2014/main" id="{980AB881-567A-79EE-F262-75834E6D6135}"/>
              </a:ext>
            </a:extLst>
          </p:cNvPr>
          <p:cNvSpPr/>
          <p:nvPr/>
        </p:nvSpPr>
        <p:spPr>
          <a:xfrm>
            <a:off x="3516488" y="5409176"/>
            <a:ext cx="5106133" cy="1134123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dirty="0"/>
              <a:t>CORE DATACENTER</a:t>
            </a:r>
          </a:p>
        </p:txBody>
      </p:sp>
      <p:sp>
        <p:nvSpPr>
          <p:cNvPr id="4" name="Rectángulo redondeado 3">
            <a:extLst>
              <a:ext uri="{FF2B5EF4-FFF2-40B4-BE49-F238E27FC236}">
                <a16:creationId xmlns:a16="http://schemas.microsoft.com/office/drawing/2014/main" id="{5100EB59-7400-53A8-2098-B267994F636D}"/>
              </a:ext>
            </a:extLst>
          </p:cNvPr>
          <p:cNvSpPr/>
          <p:nvPr/>
        </p:nvSpPr>
        <p:spPr>
          <a:xfrm>
            <a:off x="7323707" y="3851515"/>
            <a:ext cx="4223293" cy="147833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endParaRPr lang="es-ES" dirty="0"/>
          </a:p>
        </p:txBody>
      </p:sp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id="{C8C357E4-68B0-4FCE-135A-F91930A4F05B}"/>
              </a:ext>
            </a:extLst>
          </p:cNvPr>
          <p:cNvSpPr/>
          <p:nvPr/>
        </p:nvSpPr>
        <p:spPr>
          <a:xfrm>
            <a:off x="593671" y="3867027"/>
            <a:ext cx="4223293" cy="147833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s-ES" dirty="0"/>
              <a:t>EDGE NODE A</a:t>
            </a:r>
          </a:p>
        </p:txBody>
      </p:sp>
      <p:sp>
        <p:nvSpPr>
          <p:cNvPr id="6" name="Rectángulo redondeado 5">
            <a:extLst>
              <a:ext uri="{FF2B5EF4-FFF2-40B4-BE49-F238E27FC236}">
                <a16:creationId xmlns:a16="http://schemas.microsoft.com/office/drawing/2014/main" id="{51C7DB12-7BA6-A9AA-C8AD-4F474A062599}"/>
              </a:ext>
            </a:extLst>
          </p:cNvPr>
          <p:cNvSpPr/>
          <p:nvPr/>
        </p:nvSpPr>
        <p:spPr>
          <a:xfrm>
            <a:off x="296518" y="3482183"/>
            <a:ext cx="11607251" cy="3100305"/>
          </a:xfrm>
          <a:prstGeom prst="round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5FB5E0C1-95A7-6C4C-A7E5-0FDB1E674228}"/>
              </a:ext>
            </a:extLst>
          </p:cNvPr>
          <p:cNvSpPr/>
          <p:nvPr/>
        </p:nvSpPr>
        <p:spPr>
          <a:xfrm>
            <a:off x="6216027" y="5554110"/>
            <a:ext cx="1046922" cy="543339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ECS</a:t>
            </a:r>
          </a:p>
        </p:txBody>
      </p:sp>
      <p:sp>
        <p:nvSpPr>
          <p:cNvPr id="8" name="Rectángulo redondeado 7">
            <a:extLst>
              <a:ext uri="{FF2B5EF4-FFF2-40B4-BE49-F238E27FC236}">
                <a16:creationId xmlns:a16="http://schemas.microsoft.com/office/drawing/2014/main" id="{7529E2E1-B3B4-72AE-CFB3-BC468B3847DA}"/>
              </a:ext>
            </a:extLst>
          </p:cNvPr>
          <p:cNvSpPr/>
          <p:nvPr/>
        </p:nvSpPr>
        <p:spPr>
          <a:xfrm>
            <a:off x="3516602" y="3966363"/>
            <a:ext cx="1046922" cy="543339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EES-A</a:t>
            </a:r>
          </a:p>
        </p:txBody>
      </p:sp>
      <p:sp>
        <p:nvSpPr>
          <p:cNvPr id="9" name="Rectángulo redondeado 8">
            <a:extLst>
              <a:ext uri="{FF2B5EF4-FFF2-40B4-BE49-F238E27FC236}">
                <a16:creationId xmlns:a16="http://schemas.microsoft.com/office/drawing/2014/main" id="{D779ED28-C8BA-F756-ACCF-BF56155C2E3A}"/>
              </a:ext>
            </a:extLst>
          </p:cNvPr>
          <p:cNvSpPr/>
          <p:nvPr/>
        </p:nvSpPr>
        <p:spPr>
          <a:xfrm>
            <a:off x="2237765" y="3966363"/>
            <a:ext cx="1046922" cy="543339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EAS-A (SEAL)</a:t>
            </a:r>
          </a:p>
        </p:txBody>
      </p:sp>
      <p:sp>
        <p:nvSpPr>
          <p:cNvPr id="10" name="Rectángulo redondeado 9">
            <a:extLst>
              <a:ext uri="{FF2B5EF4-FFF2-40B4-BE49-F238E27FC236}">
                <a16:creationId xmlns:a16="http://schemas.microsoft.com/office/drawing/2014/main" id="{ABCCBDE7-116B-729C-FA4C-2576AE707BE4}"/>
              </a:ext>
            </a:extLst>
          </p:cNvPr>
          <p:cNvSpPr/>
          <p:nvPr/>
        </p:nvSpPr>
        <p:spPr>
          <a:xfrm>
            <a:off x="8733697" y="3950851"/>
            <a:ext cx="1046922" cy="543339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EES-B</a:t>
            </a:r>
          </a:p>
        </p:txBody>
      </p:sp>
      <p:sp>
        <p:nvSpPr>
          <p:cNvPr id="11" name="Rectángulo redondeado 10">
            <a:extLst>
              <a:ext uri="{FF2B5EF4-FFF2-40B4-BE49-F238E27FC236}">
                <a16:creationId xmlns:a16="http://schemas.microsoft.com/office/drawing/2014/main" id="{0762B868-6BBB-FAF6-80C0-FF0D3361D655}"/>
              </a:ext>
            </a:extLst>
          </p:cNvPr>
          <p:cNvSpPr/>
          <p:nvPr/>
        </p:nvSpPr>
        <p:spPr>
          <a:xfrm>
            <a:off x="7454860" y="3950851"/>
            <a:ext cx="1046922" cy="543339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EAS-B (SEAL)</a:t>
            </a:r>
          </a:p>
        </p:txBody>
      </p:sp>
      <p:sp>
        <p:nvSpPr>
          <p:cNvPr id="12" name="Rectángulo redondeado 11">
            <a:extLst>
              <a:ext uri="{FF2B5EF4-FFF2-40B4-BE49-F238E27FC236}">
                <a16:creationId xmlns:a16="http://schemas.microsoft.com/office/drawing/2014/main" id="{FF0AC57A-CE21-FE8A-DDE8-0188A456CCA3}"/>
              </a:ext>
            </a:extLst>
          </p:cNvPr>
          <p:cNvSpPr/>
          <p:nvPr/>
        </p:nvSpPr>
        <p:spPr>
          <a:xfrm>
            <a:off x="4917509" y="5544958"/>
            <a:ext cx="1046922" cy="543339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CCF</a:t>
            </a:r>
          </a:p>
        </p:txBody>
      </p:sp>
      <p:sp>
        <p:nvSpPr>
          <p:cNvPr id="13" name="Nube 12">
            <a:extLst>
              <a:ext uri="{FF2B5EF4-FFF2-40B4-BE49-F238E27FC236}">
                <a16:creationId xmlns:a16="http://schemas.microsoft.com/office/drawing/2014/main" id="{1961EFAB-55EE-1451-A0EA-A79D6BEB4FD3}"/>
              </a:ext>
            </a:extLst>
          </p:cNvPr>
          <p:cNvSpPr/>
          <p:nvPr/>
        </p:nvSpPr>
        <p:spPr>
          <a:xfrm>
            <a:off x="5148278" y="4158442"/>
            <a:ext cx="1855304" cy="1107327"/>
          </a:xfrm>
          <a:prstGeom prst="cloud">
            <a:avLst/>
          </a:prstGeom>
          <a:solidFill>
            <a:schemeClr val="tx2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 dirty="0"/>
              <a:t>Transport Network</a:t>
            </a:r>
          </a:p>
        </p:txBody>
      </p:sp>
      <p:sp>
        <p:nvSpPr>
          <p:cNvPr id="14" name="Nube 13">
            <a:extLst>
              <a:ext uri="{FF2B5EF4-FFF2-40B4-BE49-F238E27FC236}">
                <a16:creationId xmlns:a16="http://schemas.microsoft.com/office/drawing/2014/main" id="{B13F9320-51BD-4FBA-4C13-46CFC4E030E9}"/>
              </a:ext>
            </a:extLst>
          </p:cNvPr>
          <p:cNvSpPr/>
          <p:nvPr/>
        </p:nvSpPr>
        <p:spPr>
          <a:xfrm>
            <a:off x="5141960" y="2979411"/>
            <a:ext cx="1855304" cy="1107327"/>
          </a:xfrm>
          <a:prstGeom prst="cloud">
            <a:avLst/>
          </a:prstGeom>
          <a:solidFill>
            <a:schemeClr val="tx2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Access Network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2382FD6E-76D3-39F1-1E61-9C6AC1BDA474}"/>
              </a:ext>
            </a:extLst>
          </p:cNvPr>
          <p:cNvSpPr/>
          <p:nvPr/>
        </p:nvSpPr>
        <p:spPr>
          <a:xfrm>
            <a:off x="2096849" y="1701191"/>
            <a:ext cx="1419639" cy="164985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dirty="0"/>
              <a:t>UE 1</a:t>
            </a:r>
          </a:p>
        </p:txBody>
      </p:sp>
      <p:sp>
        <p:nvSpPr>
          <p:cNvPr id="16" name="Rectángulo redondeado 15">
            <a:extLst>
              <a:ext uri="{FF2B5EF4-FFF2-40B4-BE49-F238E27FC236}">
                <a16:creationId xmlns:a16="http://schemas.microsoft.com/office/drawing/2014/main" id="{26035ED2-63C0-7056-FAC2-4DACA971E6A0}"/>
              </a:ext>
            </a:extLst>
          </p:cNvPr>
          <p:cNvSpPr/>
          <p:nvPr/>
        </p:nvSpPr>
        <p:spPr>
          <a:xfrm>
            <a:off x="2262501" y="2501171"/>
            <a:ext cx="1046922" cy="543339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EEC-1</a:t>
            </a:r>
          </a:p>
        </p:txBody>
      </p:sp>
      <p:sp>
        <p:nvSpPr>
          <p:cNvPr id="17" name="Rectángulo redondeado 16">
            <a:extLst>
              <a:ext uri="{FF2B5EF4-FFF2-40B4-BE49-F238E27FC236}">
                <a16:creationId xmlns:a16="http://schemas.microsoft.com/office/drawing/2014/main" id="{940091F1-C750-17DE-5E18-616E507FE895}"/>
              </a:ext>
            </a:extLst>
          </p:cNvPr>
          <p:cNvSpPr/>
          <p:nvPr/>
        </p:nvSpPr>
        <p:spPr>
          <a:xfrm>
            <a:off x="2262501" y="1836907"/>
            <a:ext cx="1046922" cy="543339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EAC-1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D56B7051-0114-DC25-05FA-3784309085E3}"/>
              </a:ext>
            </a:extLst>
          </p:cNvPr>
          <p:cNvSpPr/>
          <p:nvPr/>
        </p:nvSpPr>
        <p:spPr>
          <a:xfrm>
            <a:off x="8622622" y="1722254"/>
            <a:ext cx="1419639" cy="163509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s-ES" dirty="0"/>
              <a:t>UE 2</a:t>
            </a:r>
          </a:p>
        </p:txBody>
      </p:sp>
      <p:sp>
        <p:nvSpPr>
          <p:cNvPr id="19" name="Rectángulo redondeado 18">
            <a:extLst>
              <a:ext uri="{FF2B5EF4-FFF2-40B4-BE49-F238E27FC236}">
                <a16:creationId xmlns:a16="http://schemas.microsoft.com/office/drawing/2014/main" id="{770A57F2-C5CD-42D1-6E93-E4F4BE8B6A26}"/>
              </a:ext>
            </a:extLst>
          </p:cNvPr>
          <p:cNvSpPr/>
          <p:nvPr/>
        </p:nvSpPr>
        <p:spPr>
          <a:xfrm>
            <a:off x="8788274" y="2522234"/>
            <a:ext cx="1046922" cy="543339"/>
          </a:xfrm>
          <a:prstGeom prst="roundRect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EEC-2</a:t>
            </a:r>
          </a:p>
        </p:txBody>
      </p:sp>
      <p:sp>
        <p:nvSpPr>
          <p:cNvPr id="20" name="Rectángulo redondeado 19">
            <a:extLst>
              <a:ext uri="{FF2B5EF4-FFF2-40B4-BE49-F238E27FC236}">
                <a16:creationId xmlns:a16="http://schemas.microsoft.com/office/drawing/2014/main" id="{B622C163-5EBF-BE3F-FFE1-047E4A3F5954}"/>
              </a:ext>
            </a:extLst>
          </p:cNvPr>
          <p:cNvSpPr/>
          <p:nvPr/>
        </p:nvSpPr>
        <p:spPr>
          <a:xfrm>
            <a:off x="8788274" y="1857970"/>
            <a:ext cx="1046922" cy="543339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EAC-2</a:t>
            </a:r>
          </a:p>
        </p:txBody>
      </p:sp>
      <p:sp>
        <p:nvSpPr>
          <p:cNvPr id="21" name="Rectángulo redondeado 20">
            <a:extLst>
              <a:ext uri="{FF2B5EF4-FFF2-40B4-BE49-F238E27FC236}">
                <a16:creationId xmlns:a16="http://schemas.microsoft.com/office/drawing/2014/main" id="{D79638AF-E31D-993C-9206-E8F4C99E6C6E}"/>
              </a:ext>
            </a:extLst>
          </p:cNvPr>
          <p:cNvSpPr/>
          <p:nvPr/>
        </p:nvSpPr>
        <p:spPr>
          <a:xfrm>
            <a:off x="7262949" y="5554110"/>
            <a:ext cx="1046922" cy="543339"/>
          </a:xfrm>
          <a:prstGeom prst="roundRect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EASDF</a:t>
            </a:r>
          </a:p>
        </p:txBody>
      </p:sp>
      <p:sp>
        <p:nvSpPr>
          <p:cNvPr id="22" name="Rectángulo redondeado 21">
            <a:extLst>
              <a:ext uri="{FF2B5EF4-FFF2-40B4-BE49-F238E27FC236}">
                <a16:creationId xmlns:a16="http://schemas.microsoft.com/office/drawing/2014/main" id="{720D052F-F2E6-3B3C-5C6E-B2A806ABB595}"/>
              </a:ext>
            </a:extLst>
          </p:cNvPr>
          <p:cNvSpPr/>
          <p:nvPr/>
        </p:nvSpPr>
        <p:spPr>
          <a:xfrm>
            <a:off x="4394048" y="2603035"/>
            <a:ext cx="1046922" cy="543339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/>
              <a:t>gNB</a:t>
            </a:r>
            <a:endParaRPr lang="es-ES" dirty="0"/>
          </a:p>
        </p:txBody>
      </p:sp>
      <p:sp>
        <p:nvSpPr>
          <p:cNvPr id="23" name="Rectángulo redondeado 22">
            <a:extLst>
              <a:ext uri="{FF2B5EF4-FFF2-40B4-BE49-F238E27FC236}">
                <a16:creationId xmlns:a16="http://schemas.microsoft.com/office/drawing/2014/main" id="{A29AF85F-A0D0-C78F-F46C-50682BB9556E}"/>
              </a:ext>
            </a:extLst>
          </p:cNvPr>
          <p:cNvSpPr/>
          <p:nvPr/>
        </p:nvSpPr>
        <p:spPr>
          <a:xfrm>
            <a:off x="6732426" y="2603035"/>
            <a:ext cx="1046922" cy="543339"/>
          </a:xfrm>
          <a:prstGeom prst="roundRect">
            <a:avLst/>
          </a:prstGeom>
          <a:solidFill>
            <a:schemeClr val="tx2"/>
          </a:solidFill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err="1"/>
              <a:t>gNB</a:t>
            </a:r>
            <a:endParaRPr lang="es-ES" dirty="0"/>
          </a:p>
        </p:txBody>
      </p:sp>
      <p:sp>
        <p:nvSpPr>
          <p:cNvPr id="24" name="Rectángulo redondeado 23">
            <a:extLst>
              <a:ext uri="{FF2B5EF4-FFF2-40B4-BE49-F238E27FC236}">
                <a16:creationId xmlns:a16="http://schemas.microsoft.com/office/drawing/2014/main" id="{04931C71-4D24-AF0F-4CE0-7F6DE89062A9}"/>
              </a:ext>
            </a:extLst>
          </p:cNvPr>
          <p:cNvSpPr/>
          <p:nvPr/>
        </p:nvSpPr>
        <p:spPr>
          <a:xfrm>
            <a:off x="3744789" y="5554109"/>
            <a:ext cx="1046922" cy="543339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NEF</a:t>
            </a:r>
          </a:p>
        </p:txBody>
      </p:sp>
    </p:spTree>
    <p:extLst>
      <p:ext uri="{BB962C8B-B14F-4D97-AF65-F5344CB8AC3E}">
        <p14:creationId xmlns:p14="http://schemas.microsoft.com/office/powerpoint/2010/main" val="81370658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374EF-D9B6-1A99-3CFC-6BD216D8A8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D5C27DD-E927-D83E-A271-6392AB284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Roles in CAPIF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F6CACF92-7CF6-0308-EA49-6B02B8B9E5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Entities will play one or combination of roles in CAPIF domain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EES and EAS</a:t>
            </a:r>
            <a:r>
              <a:rPr lang="en-US" sz="1800" dirty="0"/>
              <a:t> are </a:t>
            </a:r>
            <a:r>
              <a:rPr lang="en-US" sz="1800" b="1" dirty="0"/>
              <a:t>dual-role</a:t>
            </a:r>
            <a:r>
              <a:rPr lang="en-US" sz="1800" dirty="0"/>
              <a:t> CAPIF participants:</a:t>
            </a:r>
          </a:p>
          <a:p>
            <a:pPr marL="742950" lvl="1" indent="-285750"/>
            <a:r>
              <a:rPr lang="en-US" sz="1800" b="1" dirty="0"/>
              <a:t>API Provider (AEF)</a:t>
            </a:r>
            <a:r>
              <a:rPr lang="en-US" sz="1800" dirty="0"/>
              <a:t>: Expose their own APIs (Edge services, SEAL APIs) via CCF.</a:t>
            </a:r>
          </a:p>
          <a:p>
            <a:pPr marL="742950" lvl="1" indent="-285750"/>
            <a:r>
              <a:rPr lang="en-US" sz="1800" b="1" dirty="0"/>
              <a:t>API Invoker</a:t>
            </a:r>
            <a:r>
              <a:rPr lang="en-US" sz="1800" dirty="0"/>
              <a:t>: Consume APIs from ECS, other EES/EAS, or SEAL services in other sites.</a:t>
            </a:r>
          </a:p>
          <a:p>
            <a:pPr marL="742950" lvl="1" indent="-285750"/>
            <a:r>
              <a:rPr lang="en-US" sz="1800" dirty="0"/>
              <a:t>They register </a:t>
            </a:r>
            <a:r>
              <a:rPr lang="en-US" sz="1800" b="1" dirty="0"/>
              <a:t>twice</a:t>
            </a:r>
            <a:r>
              <a:rPr lang="en-US" sz="1800" dirty="0"/>
              <a:t> in onboarding — once as a provider, once as an invoker.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ECS</a:t>
            </a:r>
            <a:r>
              <a:rPr lang="en-US" sz="1800" dirty="0"/>
              <a:t> is an API provider in CAPIF (control-plane services).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EEC</a:t>
            </a:r>
            <a:r>
              <a:rPr lang="en-US" sz="1800" dirty="0"/>
              <a:t> is a CAPIF </a:t>
            </a:r>
            <a:r>
              <a:rPr lang="en-US" sz="1800" b="1" dirty="0"/>
              <a:t>Invoker</a:t>
            </a:r>
            <a:r>
              <a:rPr lang="en-US" sz="1800" dirty="0"/>
              <a:t> — it performs API discovery and token requests on behalf of EACs.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EACs are not CAPIF invokers</a:t>
            </a:r>
            <a:r>
              <a:rPr lang="en-US" sz="1800" dirty="0"/>
              <a:t> — they rely on the EEC to get service endpoints and tokens.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SEAL Servers</a:t>
            </a:r>
            <a:r>
              <a:rPr lang="en-US" sz="1800" dirty="0"/>
              <a:t> don’t onboard directly into CAPIF — their APIs are published as part of their host EAS’s CAPIF provider registration.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NEF</a:t>
            </a:r>
            <a:r>
              <a:rPr lang="en-US" sz="1800" dirty="0"/>
              <a:t> is an API provider in CAPIF (exposing 5G Core APIs)</a:t>
            </a:r>
          </a:p>
        </p:txBody>
      </p:sp>
    </p:spTree>
    <p:extLst>
      <p:ext uri="{BB962C8B-B14F-4D97-AF65-F5344CB8AC3E}">
        <p14:creationId xmlns:p14="http://schemas.microsoft.com/office/powerpoint/2010/main" val="51190390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21547-EBF7-28F4-C1CD-CB4A3A6C2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AA63DB5-C1EA-B488-A8A1-56F919B64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Two</a:t>
            </a:r>
            <a:r>
              <a:rPr lang="es-ES" dirty="0"/>
              <a:t> Discovery </a:t>
            </a:r>
            <a:r>
              <a:rPr lang="es-ES" dirty="0" err="1"/>
              <a:t>Processes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D25F88FA-8DBA-F8D9-E700-D0A64D92C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There are two Discovery processes involved</a:t>
            </a:r>
          </a:p>
          <a:p>
            <a:r>
              <a:rPr lang="en-US" sz="1400" b="1" dirty="0"/>
              <a:t>1. EDGEAPP EAS Discovery</a:t>
            </a:r>
            <a:r>
              <a:rPr lang="en-US" sz="1400" dirty="0"/>
              <a:t> (</a:t>
            </a:r>
            <a:r>
              <a:rPr lang="en-US" sz="1400" i="1" dirty="0"/>
              <a:t>which Edge </a:t>
            </a:r>
            <a:r>
              <a:rPr lang="en-US" sz="1400" i="1" dirty="0" err="1"/>
              <a:t>Aplication</a:t>
            </a:r>
            <a:r>
              <a:rPr lang="en-US" sz="1400" i="1" dirty="0"/>
              <a:t> Server to use</a:t>
            </a:r>
            <a:r>
              <a:rPr lang="en-US" sz="1400" dirty="0"/>
              <a:t>):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/>
              <a:t>EEC sends </a:t>
            </a:r>
            <a:r>
              <a:rPr lang="en-US" sz="1400" dirty="0" err="1"/>
              <a:t>EAS_Discovery_Request</a:t>
            </a:r>
            <a:r>
              <a:rPr lang="en-US" sz="1400" dirty="0"/>
              <a:t> to the serving EES (</a:t>
            </a:r>
            <a:r>
              <a:rPr lang="en-US" sz="1400"/>
              <a:t>two options).</a:t>
            </a:r>
            <a:endParaRPr lang="en-US" sz="1400" dirty="0"/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/>
              <a:t>Request may include filters: service type, location, features, KPI hints.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/>
              <a:t>EES authorizes the request and returns a filtered list of matching EAS instances.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/>
              <a:t>(Optional) EES queries </a:t>
            </a:r>
            <a:r>
              <a:rPr lang="en-US" sz="1400" b="1" dirty="0"/>
              <a:t>EASDF</a:t>
            </a:r>
            <a:r>
              <a:rPr lang="en-US" sz="1400" dirty="0"/>
              <a:t> to resolve the EAS FQDN to an optimal IP before returning.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400" dirty="0"/>
              <a:t>EEC selects the most suitable EAS.</a:t>
            </a:r>
            <a:br>
              <a:rPr lang="en-US" sz="1400" dirty="0"/>
            </a:br>
            <a:endParaRPr lang="en-US" sz="1400" dirty="0"/>
          </a:p>
          <a:p>
            <a:r>
              <a:rPr lang="en-US" sz="1400" b="1" dirty="0"/>
              <a:t>2. CAPIF API Discovery</a:t>
            </a:r>
            <a:r>
              <a:rPr lang="en-US" sz="1400" dirty="0"/>
              <a:t> (</a:t>
            </a:r>
            <a:r>
              <a:rPr lang="en-US" sz="1400" i="1" dirty="0"/>
              <a:t>how to call it</a:t>
            </a:r>
            <a:r>
              <a:rPr lang="en-US" sz="1400" dirty="0"/>
              <a:t>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EEC (or EAS acting as an invoker) queries the CCF for API definitions and policies of the chosen provider.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Requests a CAPIF access token scoped to that provider and specific APIs.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Receives endpoint references, </a:t>
            </a:r>
            <a:r>
              <a:rPr lang="en-US" sz="1400" dirty="0" err="1"/>
              <a:t>OpenAPI</a:t>
            </a:r>
            <a:r>
              <a:rPr lang="en-US" sz="1400" dirty="0"/>
              <a:t> specs, and authorization tokens.</a:t>
            </a:r>
            <a:br>
              <a:rPr lang="en-US" sz="1400" dirty="0"/>
            </a:br>
            <a:endParaRPr lang="en-US" sz="1400" dirty="0"/>
          </a:p>
          <a:p>
            <a:r>
              <a:rPr lang="en-US" sz="1400" b="1" dirty="0"/>
              <a:t>Rule</a:t>
            </a:r>
            <a:r>
              <a:rPr lang="en-US" sz="1400" dirty="0"/>
              <a:t>: Run </a:t>
            </a:r>
            <a:r>
              <a:rPr lang="en-US" sz="1400" b="1" dirty="0"/>
              <a:t>EDGEAPP EAS Discovery first</a:t>
            </a:r>
            <a:r>
              <a:rPr lang="en-US" sz="1400" dirty="0"/>
              <a:t>, then </a:t>
            </a:r>
            <a:r>
              <a:rPr lang="en-US" sz="1400" b="1" dirty="0"/>
              <a:t>CAPIF API Discovery</a:t>
            </a:r>
            <a:r>
              <a:rPr lang="en-US" sz="1400" dirty="0"/>
              <a:t> for the chosen EAS.</a:t>
            </a:r>
          </a:p>
        </p:txBody>
      </p:sp>
    </p:spTree>
    <p:extLst>
      <p:ext uri="{BB962C8B-B14F-4D97-AF65-F5344CB8AC3E}">
        <p14:creationId xmlns:p14="http://schemas.microsoft.com/office/powerpoint/2010/main" val="43576009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27448C-1016-B9FC-9FD8-4A99FA87F5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7DD04DEB-A11C-85F5-D19C-9933010A9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Operational</a:t>
            </a:r>
            <a:r>
              <a:rPr lang="es-ES" dirty="0"/>
              <a:t> </a:t>
            </a:r>
            <a:r>
              <a:rPr lang="es-ES" dirty="0" err="1"/>
              <a:t>Phases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1A1DA8C9-D513-A49F-5993-2956D6C9DC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5872" cy="4351338"/>
          </a:xfrm>
        </p:spPr>
        <p:txBody>
          <a:bodyPr/>
          <a:lstStyle/>
          <a:p>
            <a:r>
              <a:rPr lang="en-US" sz="1600" dirty="0"/>
              <a:t>CAPIF Onboarding Phase</a:t>
            </a:r>
          </a:p>
          <a:p>
            <a:pPr marL="0" indent="0">
              <a:buNone/>
            </a:pPr>
            <a:r>
              <a:rPr lang="en-US" sz="1600" b="1" dirty="0"/>
              <a:t>1. Onboarding (CCF)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All CAPIF entities register with the CCF according to their role(s).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EES, EAS, ECS register as </a:t>
            </a:r>
            <a:r>
              <a:rPr lang="en-US" sz="1600" b="1" dirty="0"/>
              <a:t>Providers (AEFs)</a:t>
            </a:r>
            <a:r>
              <a:rPr lang="en-US" sz="16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EES, EAS, and EEC register as </a:t>
            </a:r>
            <a:r>
              <a:rPr lang="en-US" sz="1600" b="1" dirty="0"/>
              <a:t>Invokers</a:t>
            </a:r>
            <a:r>
              <a:rPr lang="en-US" sz="16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The CCF establishes identities, credentials, and trust anchors for secure operation.</a:t>
            </a:r>
          </a:p>
          <a:p>
            <a:endParaRPr lang="en-US" sz="1600" dirty="0"/>
          </a:p>
        </p:txBody>
      </p:sp>
      <p:pic>
        <p:nvPicPr>
          <p:cNvPr id="4" name="Imagen 3" descr="Diagrama&#10;&#10;El contenido generado por IA puede ser incorrecto.">
            <a:extLst>
              <a:ext uri="{FF2B5EF4-FFF2-40B4-BE49-F238E27FC236}">
                <a16:creationId xmlns:a16="http://schemas.microsoft.com/office/drawing/2014/main" id="{E28FD799-8B49-E69B-8C69-040829D882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744" y="1825625"/>
            <a:ext cx="4175632" cy="4384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67008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7C6B7-CA28-63F7-733D-20FAE75C42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00B8C19-2A8A-5425-BB51-BF70D8B69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Operational</a:t>
            </a:r>
            <a:r>
              <a:rPr lang="es-ES" dirty="0"/>
              <a:t> </a:t>
            </a:r>
            <a:r>
              <a:rPr lang="es-ES" dirty="0" err="1"/>
              <a:t>Phases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993D740C-8842-59AC-CDB5-E51E732CE9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1600" dirty="0"/>
              <a:t>EDGEAPP API Publications</a:t>
            </a:r>
          </a:p>
          <a:p>
            <a:pPr marL="0" indent="0">
              <a:buNone/>
            </a:pPr>
            <a:r>
              <a:rPr lang="en-US" sz="1600" b="1" dirty="0"/>
              <a:t>2.1 API Publication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Each API provider publishes its APIs to the CCF (</a:t>
            </a:r>
            <a:r>
              <a:rPr lang="en-US" sz="1600" dirty="0" err="1"/>
              <a:t>CAPIF_API_Publish_Request</a:t>
            </a:r>
            <a:r>
              <a:rPr lang="en-US" sz="1600" dirty="0"/>
              <a:t>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SEAL APIs are published through the hosting EAS’s provider registration.</a:t>
            </a:r>
          </a:p>
          <a:p>
            <a:endParaRPr lang="en-US" sz="1600" dirty="0"/>
          </a:p>
        </p:txBody>
      </p:sp>
      <p:pic>
        <p:nvPicPr>
          <p:cNvPr id="3" name="Imagen 2" descr="Imagen que contiene Diagrama&#10;&#10;El contenido generado por IA puede ser incorrecto.">
            <a:extLst>
              <a:ext uri="{FF2B5EF4-FFF2-40B4-BE49-F238E27FC236}">
                <a16:creationId xmlns:a16="http://schemas.microsoft.com/office/drawing/2014/main" id="{8CB555CC-8018-8564-90F9-E8A856629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9277" y="2083594"/>
            <a:ext cx="5676900" cy="38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42923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B315E2-1DF2-6F54-0235-C059F0A91B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9694DDC-5B03-5BF9-877F-765F517A2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/>
              <a:t>Operational</a:t>
            </a:r>
            <a:r>
              <a:rPr lang="es-ES" dirty="0"/>
              <a:t> </a:t>
            </a:r>
            <a:r>
              <a:rPr lang="es-ES" dirty="0" err="1"/>
              <a:t>Phases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B270DD60-1064-6D45-FDB7-BA1F88CAE8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1600" dirty="0"/>
              <a:t>EDGEAPP Registrations</a:t>
            </a:r>
          </a:p>
          <a:p>
            <a:pPr marL="0" indent="0">
              <a:buNone/>
            </a:pPr>
            <a:r>
              <a:rPr lang="en-US" sz="1600" b="1" dirty="0"/>
              <a:t>2.2 EES &amp; EAS Registration in ECS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EESs &amp; EASs are registered as API Invokers to consume ECS APIs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EESs and EASs Discover ECS APIs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ECS registers EES and EAS instances in the edge inventory (EDGEAPP control-plane, not CAPIF).</a:t>
            </a:r>
          </a:p>
          <a:p>
            <a:endParaRPr lang="en-US" sz="1600" dirty="0"/>
          </a:p>
        </p:txBody>
      </p:sp>
      <p:pic>
        <p:nvPicPr>
          <p:cNvPr id="3" name="Imagen 2" descr="Tabla&#10;&#10;El contenido generado por IA puede ser incorrecto.">
            <a:extLst>
              <a:ext uri="{FF2B5EF4-FFF2-40B4-BE49-F238E27FC236}">
                <a16:creationId xmlns:a16="http://schemas.microsoft.com/office/drawing/2014/main" id="{91E8C555-2F2A-AC4D-8E5F-870C00606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235" y="1879211"/>
            <a:ext cx="3030070" cy="429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36047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6789</TotalTime>
  <Words>994</Words>
  <Application>Microsoft Macintosh PowerPoint</Application>
  <PresentationFormat>Panorámica</PresentationFormat>
  <Paragraphs>110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9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TR 23.947Guidelines for Application Enablement usage and alignment with External Organizations</vt:lpstr>
      <vt:lpstr>Outline</vt:lpstr>
      <vt:lpstr>Deployment Topology</vt:lpstr>
      <vt:lpstr>Deployment Topology</vt:lpstr>
      <vt:lpstr>Roles in CAPIF</vt:lpstr>
      <vt:lpstr>Two Discovery Processes</vt:lpstr>
      <vt:lpstr>Operational Phases</vt:lpstr>
      <vt:lpstr>Operational Phases</vt:lpstr>
      <vt:lpstr>Operational Phases</vt:lpstr>
      <vt:lpstr>Operational Phases</vt:lpstr>
      <vt:lpstr>Operational Phases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DAVID ARTUÑEDO GUILLEN</cp:lastModifiedBy>
  <cp:revision>628</cp:revision>
  <dcterms:created xsi:type="dcterms:W3CDTF">2010-02-05T13:52:04Z</dcterms:created>
  <dcterms:modified xsi:type="dcterms:W3CDTF">2025-08-13T14:03:17Z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