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41" r:id="rId5"/>
    <p:sldId id="257" r:id="rId6"/>
    <p:sldId id="370" r:id="rId7"/>
    <p:sldId id="371"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95" d="100"/>
          <a:sy n="95" d="100"/>
        </p:scale>
        <p:origin x="96" y="1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2123608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#67</a:t>
            </a:r>
          </a:p>
          <a:p>
            <a:pPr eaLnBrk="1" hangingPunct="1">
              <a:defRPr/>
            </a:pPr>
            <a:r>
              <a:rPr lang="en-GB" altLang="en-US" sz="1200" b="1" dirty="0">
                <a:latin typeface="Arial "/>
              </a:rPr>
              <a:t>Fukuoka, Japan 19</a:t>
            </a:r>
            <a:r>
              <a:rPr lang="en-GB" altLang="en-US" sz="1200" b="1" baseline="30000" dirty="0">
                <a:latin typeface="Arial "/>
              </a:rPr>
              <a:t>th</a:t>
            </a:r>
            <a:r>
              <a:rPr lang="en-GB" altLang="en-US" sz="1200" b="1" dirty="0">
                <a:latin typeface="Arial "/>
              </a:rPr>
              <a:t> – 23</a:t>
            </a:r>
            <a:r>
              <a:rPr lang="en-GB" altLang="en-US" sz="1200" b="1" baseline="30000" dirty="0">
                <a:latin typeface="Arial "/>
              </a:rPr>
              <a:t>rd </a:t>
            </a:r>
            <a:r>
              <a:rPr lang="en-GB" altLang="en-US" sz="1200" b="1" dirty="0">
                <a:latin typeface="Arial "/>
              </a:rPr>
              <a:t>May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S6-252257</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960699" y="1709738"/>
            <a:ext cx="10289893" cy="2852737"/>
          </a:xfrm>
        </p:spPr>
        <p:txBody>
          <a:bodyPr/>
          <a:lstStyle/>
          <a:p>
            <a:pPr eaLnBrk="1" hangingPunct="1"/>
            <a:r>
              <a:rPr lang="en-GB" altLang="en-US" dirty="0">
                <a:latin typeface="Daytona" panose="020B0604030500040204" pitchFamily="34" charset="0"/>
              </a:rPr>
              <a:t>MCX Discreet Listening requirements and way forward</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833377" y="4589463"/>
            <a:ext cx="10417215" cy="1500187"/>
          </a:xfrm>
        </p:spPr>
        <p:txBody>
          <a:bodyPr/>
          <a:lstStyle/>
          <a:p>
            <a:pPr marL="0" indent="0" eaLnBrk="1" hangingPunct="1">
              <a:buFontTx/>
              <a:buNone/>
            </a:pPr>
            <a:r>
              <a:rPr lang="en-GB" altLang="en-US" dirty="0">
                <a:latin typeface="Daytona" panose="020B0604030500040204" pitchFamily="34" charset="0"/>
              </a:rPr>
              <a:t>Sivasubramaniam (</a:t>
            </a:r>
            <a:r>
              <a:rPr lang="en-GB" altLang="en-US" i="1" dirty="0">
                <a:latin typeface="Daytona" panose="020B0604030500040204" pitchFamily="34" charset="0"/>
              </a:rPr>
              <a:t>Ram</a:t>
            </a:r>
            <a:r>
              <a:rPr lang="en-GB" altLang="en-US" dirty="0">
                <a:latin typeface="Daytona" panose="020B0604030500040204" pitchFamily="34" charset="0"/>
              </a:rPr>
              <a:t>) Ramanan &amp; Mythri Hunukumbure</a:t>
            </a:r>
          </a:p>
          <a:p>
            <a:pPr marL="0" indent="0" eaLnBrk="1" hangingPunct="1">
              <a:buFontTx/>
              <a:buNone/>
            </a:pPr>
            <a:r>
              <a:rPr lang="en-GB" altLang="en-US" dirty="0">
                <a:latin typeface="Daytona" panose="020B0604030500040204" pitchFamily="34" charset="0"/>
              </a:rPr>
              <a:t>UK Home Office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706DF-BE1C-8F93-69EB-0DFFF53195DA}"/>
              </a:ext>
            </a:extLst>
          </p:cNvPr>
          <p:cNvSpPr>
            <a:spLocks noGrp="1"/>
          </p:cNvSpPr>
          <p:nvPr>
            <p:ph type="title"/>
          </p:nvPr>
        </p:nvSpPr>
        <p:spPr/>
        <p:txBody>
          <a:bodyPr/>
          <a:lstStyle/>
          <a:p>
            <a:r>
              <a:rPr lang="en-GB" dirty="0">
                <a:latin typeface="Daytona" panose="020B0604030500040204" pitchFamily="34" charset="0"/>
              </a:rPr>
              <a:t>3GPP TS 22.280 </a:t>
            </a:r>
          </a:p>
        </p:txBody>
      </p:sp>
      <p:sp>
        <p:nvSpPr>
          <p:cNvPr id="3" name="Content Placeholder 2">
            <a:extLst>
              <a:ext uri="{FF2B5EF4-FFF2-40B4-BE49-F238E27FC236}">
                <a16:creationId xmlns:a16="http://schemas.microsoft.com/office/drawing/2014/main" id="{DB2E7A6A-D34C-CCBA-28DA-A7C1E2D71855}"/>
              </a:ext>
            </a:extLst>
          </p:cNvPr>
          <p:cNvSpPr>
            <a:spLocks noGrp="1"/>
          </p:cNvSpPr>
          <p:nvPr>
            <p:ph idx="1"/>
          </p:nvPr>
        </p:nvSpPr>
        <p:spPr>
          <a:xfrm>
            <a:off x="838200" y="1858945"/>
            <a:ext cx="10515600" cy="4413284"/>
          </a:xfrm>
        </p:spPr>
        <p:txBody>
          <a:bodyPr>
            <a:normAutofit fontScale="70000" lnSpcReduction="20000"/>
          </a:bodyPr>
          <a:lstStyle/>
          <a:p>
            <a:pPr marL="0" indent="0" hangingPunct="0">
              <a:spcBef>
                <a:spcPts val="600"/>
              </a:spcBef>
              <a:spcAft>
                <a:spcPts val="900"/>
              </a:spcAft>
              <a:buNone/>
            </a:pPr>
            <a:r>
              <a:rPr lang="en-GB" sz="1800" b="1" dirty="0">
                <a:effectLst/>
                <a:latin typeface="Daytona" panose="020B0604030500040204" pitchFamily="34" charset="0"/>
                <a:cs typeface="Times New Roman" panose="02020603050405020304" pitchFamily="18" charset="0"/>
              </a:rPr>
              <a:t>6.15.1	Discreet listening capabilities</a:t>
            </a:r>
          </a:p>
          <a:p>
            <a:pPr hangingPunct="0">
              <a:spcAft>
                <a:spcPts val="900"/>
              </a:spcAft>
            </a:pPr>
            <a:r>
              <a:rPr lang="en-GB" sz="1800" dirty="0">
                <a:solidFill>
                  <a:srgbClr val="000000"/>
                </a:solidFill>
                <a:effectLst/>
                <a:latin typeface="Daytona" panose="020B0604030500040204" pitchFamily="34" charset="0"/>
                <a:ea typeface="Times New Roman" panose="02020603050405020304" pitchFamily="18" charset="0"/>
              </a:rPr>
              <a:t>[R-6.15.1-001a] The MCX Service shall provide discreet listening capabilities without noticeable impact on or knowledge of the target MCX User, or the members of the target MCX Service Group including Ad hoc groups, and all other unauthorized MCX Users.</a:t>
            </a:r>
            <a:endParaRPr lang="en-GB" sz="1800" dirty="0">
              <a:effectLst/>
              <a:latin typeface="Daytona" panose="020B0604030500040204" pitchFamily="34" charset="0"/>
              <a:ea typeface="Times New Roman" panose="02020603050405020304" pitchFamily="18" charset="0"/>
            </a:endParaRPr>
          </a:p>
          <a:p>
            <a:pPr hangingPunct="0">
              <a:spcAft>
                <a:spcPts val="900"/>
              </a:spcAft>
            </a:pPr>
            <a:r>
              <a:rPr lang="en-GB" sz="1800" dirty="0">
                <a:effectLst/>
                <a:latin typeface="Daytona" panose="020B0604030500040204" pitchFamily="34" charset="0"/>
                <a:ea typeface="Times New Roman" panose="02020603050405020304" pitchFamily="18" charset="0"/>
              </a:rPr>
              <a:t> [R-6.15.1-001] The MCX Service shall provide a mechanism for an authorized MCX User to receive MCX Service Private Communication transmissions </a:t>
            </a:r>
            <a:r>
              <a:rPr lang="en-GB" sz="1800" dirty="0">
                <a:solidFill>
                  <a:srgbClr val="000000"/>
                </a:solidFill>
                <a:effectLst/>
                <a:latin typeface="Daytona" panose="020B0604030500040204" pitchFamily="34" charset="0"/>
                <a:ea typeface="Times New Roman" panose="02020603050405020304" pitchFamily="18" charset="0"/>
              </a:rPr>
              <a:t>to and </a:t>
            </a:r>
            <a:r>
              <a:rPr lang="en-GB" sz="1800" dirty="0">
                <a:effectLst/>
                <a:latin typeface="Daytona" panose="020B0604030500040204" pitchFamily="34" charset="0"/>
                <a:ea typeface="Times New Roman" panose="02020603050405020304" pitchFamily="18" charset="0"/>
              </a:rPr>
              <a:t>from </a:t>
            </a:r>
            <a:r>
              <a:rPr lang="en-GB" sz="1800" dirty="0">
                <a:solidFill>
                  <a:srgbClr val="000000"/>
                </a:solidFill>
                <a:effectLst/>
                <a:latin typeface="Daytona" panose="020B0604030500040204" pitchFamily="34" charset="0"/>
                <a:ea typeface="Times New Roman" panose="02020603050405020304" pitchFamily="18" charset="0"/>
              </a:rPr>
              <a:t>a specific target</a:t>
            </a:r>
            <a:r>
              <a:rPr lang="en-GB" sz="1800" dirty="0">
                <a:effectLst/>
                <a:latin typeface="Daytona" panose="020B0604030500040204" pitchFamily="34" charset="0"/>
                <a:ea typeface="Times New Roman" panose="02020603050405020304" pitchFamily="18" charset="0"/>
              </a:rPr>
              <a:t> MCX User </a:t>
            </a:r>
            <a:r>
              <a:rPr lang="en-GB" sz="1800" dirty="0">
                <a:solidFill>
                  <a:srgbClr val="000000"/>
                </a:solidFill>
                <a:effectLst/>
                <a:latin typeface="Daytona" panose="020B0604030500040204" pitchFamily="34" charset="0"/>
                <a:ea typeface="Times New Roman" panose="02020603050405020304" pitchFamily="18" charset="0"/>
              </a:rPr>
              <a:t>that is </a:t>
            </a:r>
            <a:r>
              <a:rPr lang="en-GB" sz="1800" dirty="0">
                <a:effectLst/>
                <a:latin typeface="Daytona" panose="020B0604030500040204" pitchFamily="34" charset="0"/>
                <a:ea typeface="Times New Roman" panose="02020603050405020304" pitchFamily="18" charset="0"/>
              </a:rPr>
              <a:t>within the authority</a:t>
            </a:r>
            <a:r>
              <a:rPr lang="en-GB" sz="1800" dirty="0">
                <a:solidFill>
                  <a:srgbClr val="000000"/>
                </a:solidFill>
                <a:effectLst/>
                <a:latin typeface="Daytona" panose="020B0604030500040204" pitchFamily="34" charset="0"/>
                <a:ea typeface="Times New Roman" panose="02020603050405020304" pitchFamily="18" charset="0"/>
              </a:rPr>
              <a:t> of the authorized MCX User</a:t>
            </a:r>
            <a:r>
              <a:rPr lang="en-GB" sz="1800" dirty="0">
                <a:effectLst/>
                <a:latin typeface="Daytona" panose="020B0604030500040204" pitchFamily="34" charset="0"/>
                <a:ea typeface="Times New Roman" panose="02020603050405020304" pitchFamily="18" charset="0"/>
              </a:rPr>
              <a:t>.</a:t>
            </a:r>
          </a:p>
          <a:p>
            <a:pPr hangingPunct="0">
              <a:spcAft>
                <a:spcPts val="900"/>
              </a:spcAft>
            </a:pPr>
            <a:r>
              <a:rPr lang="en-GB" sz="1800" dirty="0">
                <a:effectLst/>
                <a:latin typeface="Daytona" panose="020B0604030500040204" pitchFamily="34" charset="0"/>
                <a:ea typeface="Times New Roman" panose="02020603050405020304" pitchFamily="18" charset="0"/>
              </a:rPr>
              <a:t>[R-6.15.1-002] The MCX Service shall provide a mechanism for an authorized MCX User to receive MCX Service Group Communication transmissions to and from a specific target MCX User that is within the authority of the authorized MCX User.</a:t>
            </a:r>
          </a:p>
          <a:p>
            <a:pPr hangingPunct="0">
              <a:spcAft>
                <a:spcPts val="900"/>
              </a:spcAft>
            </a:pPr>
            <a:r>
              <a:rPr lang="en-GB" sz="1800" dirty="0">
                <a:effectLst/>
                <a:latin typeface="Daytona" panose="020B0604030500040204" pitchFamily="34" charset="0"/>
                <a:ea typeface="Times New Roman" panose="02020603050405020304" pitchFamily="18" charset="0"/>
              </a:rPr>
              <a:t>[R-6.15.1-002a] The MCX Service shall provide a mechanism for an authorized MCX User to receive MCX Service Ad hoc Group Communication transmissions to and from a specific target MCX User that is within the authority of the authorized MCX User.</a:t>
            </a:r>
          </a:p>
          <a:p>
            <a:pPr hangingPunct="0">
              <a:spcAft>
                <a:spcPts val="900"/>
              </a:spcAft>
            </a:pPr>
            <a:r>
              <a:rPr lang="en-GB" sz="1800" dirty="0">
                <a:effectLst/>
                <a:highlight>
                  <a:srgbClr val="C0C0C0"/>
                </a:highlight>
                <a:latin typeface="Daytona" panose="020B0604030500040204" pitchFamily="34" charset="0"/>
                <a:ea typeface="Times New Roman" panose="02020603050405020304" pitchFamily="18" charset="0"/>
              </a:rPr>
              <a:t>[R-6.15.1-003] Subject to regulatory constraints and operator security policies, the MCX Service shall allow to be configured not to provide transmissions from MCX Users who are communicating with the discreet listening target MCX User, and who are not themselves targets of discreet listening.</a:t>
            </a:r>
          </a:p>
          <a:p>
            <a:pPr hangingPunct="0">
              <a:spcAft>
                <a:spcPts val="900"/>
              </a:spcAft>
            </a:pPr>
            <a:r>
              <a:rPr lang="en-GB" sz="1800" dirty="0">
                <a:effectLst/>
                <a:latin typeface="Daytona" panose="020B0604030500040204" pitchFamily="34" charset="0"/>
                <a:ea typeface="Times New Roman" panose="02020603050405020304" pitchFamily="18" charset="0"/>
              </a:rPr>
              <a:t>[R-6.15.1-004] The MCX Service shall provide a mechanism for an authorized MCX User to receive MCX Service Group transmissions from a specific MCX Service Group that is within the authority of the authorized MCX User.</a:t>
            </a:r>
          </a:p>
          <a:p>
            <a:pPr marL="180340" indent="0" hangingPunct="0">
              <a:spcAft>
                <a:spcPts val="900"/>
              </a:spcAft>
              <a:buNone/>
            </a:pPr>
            <a:r>
              <a:rPr lang="en-GB" sz="1800" dirty="0">
                <a:effectLst/>
                <a:latin typeface="Daytona" panose="020B0604030500040204" pitchFamily="34" charset="0"/>
                <a:ea typeface="Times New Roman" panose="02020603050405020304" pitchFamily="18" charset="0"/>
              </a:rPr>
              <a:t>NOTE:	Permission to activate discreet listening can include multiple levels of authorization, but this is outside the scope of 3GPP.</a:t>
            </a:r>
          </a:p>
          <a:p>
            <a:endParaRPr lang="en-GB" dirty="0"/>
          </a:p>
        </p:txBody>
      </p:sp>
    </p:spTree>
    <p:extLst>
      <p:ext uri="{BB962C8B-B14F-4D97-AF65-F5344CB8AC3E}">
        <p14:creationId xmlns:p14="http://schemas.microsoft.com/office/powerpoint/2010/main" val="229835901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C77BF-602A-7CCC-5357-20E914147FA5}"/>
              </a:ext>
            </a:extLst>
          </p:cNvPr>
          <p:cNvSpPr>
            <a:spLocks noGrp="1"/>
          </p:cNvSpPr>
          <p:nvPr>
            <p:ph type="title"/>
          </p:nvPr>
        </p:nvSpPr>
        <p:spPr>
          <a:xfrm>
            <a:off x="838200" y="585771"/>
            <a:ext cx="10515600" cy="731751"/>
          </a:xfrm>
        </p:spPr>
        <p:txBody>
          <a:bodyPr/>
          <a:lstStyle/>
          <a:p>
            <a:r>
              <a:rPr lang="en-GB" dirty="0">
                <a:latin typeface="Daytona" panose="020B0604030500040204" pitchFamily="34" charset="0"/>
              </a:rPr>
              <a:t>Some points</a:t>
            </a:r>
          </a:p>
        </p:txBody>
      </p:sp>
      <p:sp>
        <p:nvSpPr>
          <p:cNvPr id="4" name="Content Placeholder 2">
            <a:extLst>
              <a:ext uri="{FF2B5EF4-FFF2-40B4-BE49-F238E27FC236}">
                <a16:creationId xmlns:a16="http://schemas.microsoft.com/office/drawing/2014/main" id="{2299695D-E6BF-0719-CA99-26505B4096F1}"/>
              </a:ext>
            </a:extLst>
          </p:cNvPr>
          <p:cNvSpPr>
            <a:spLocks noGrp="1"/>
          </p:cNvSpPr>
          <p:nvPr>
            <p:ph idx="1"/>
          </p:nvPr>
        </p:nvSpPr>
        <p:spPr>
          <a:xfrm>
            <a:off x="838200" y="1828800"/>
            <a:ext cx="10515600" cy="4210260"/>
          </a:xfrm>
        </p:spPr>
        <p:txBody>
          <a:bodyPr>
            <a:normAutofit/>
          </a:bodyPr>
          <a:lstStyle/>
          <a:p>
            <a:pPr>
              <a:buFont typeface="Wingdings" panose="05000000000000000000" pitchFamily="2" charset="2"/>
              <a:buChar char="§"/>
            </a:pPr>
            <a:r>
              <a:rPr lang="en-GB" sz="2400" dirty="0">
                <a:latin typeface="Daytona" panose="020B0604030500040204" pitchFamily="34" charset="0"/>
              </a:rPr>
              <a:t>Similarities between MCX discreet listening requirements and lawful interception (LI). Even DL optionally requires recording and replay capability. </a:t>
            </a:r>
          </a:p>
          <a:p>
            <a:pPr>
              <a:buFont typeface="Wingdings" panose="05000000000000000000" pitchFamily="2" charset="2"/>
              <a:buChar char="§"/>
            </a:pPr>
            <a:r>
              <a:rPr lang="en-GB" sz="2400" dirty="0">
                <a:latin typeface="Daytona" panose="020B0604030500040204" pitchFamily="34" charset="0"/>
              </a:rPr>
              <a:t>MCX Discreet Listening and other functionalities should be kept separate</a:t>
            </a:r>
          </a:p>
          <a:p>
            <a:pPr marL="285750" lvl="4" indent="-285750">
              <a:buFont typeface="Arial" panose="020B0604020202020204" pitchFamily="34" charset="0"/>
              <a:buChar char="•"/>
            </a:pPr>
            <a:r>
              <a:rPr lang="en-GB" sz="2400" b="0" dirty="0">
                <a:latin typeface="Daytona" panose="020B0604030500040204" pitchFamily="34" charset="0"/>
              </a:rPr>
              <a:t>Discreet listening is internal to the MCX system.</a:t>
            </a:r>
          </a:p>
          <a:p>
            <a:pPr marL="285750" lvl="4" indent="-285750">
              <a:buFont typeface="Arial" panose="020B0604020202020204" pitchFamily="34" charset="0"/>
              <a:buChar char="•"/>
            </a:pPr>
            <a:r>
              <a:rPr lang="en-GB" sz="2400" b="0" dirty="0">
                <a:latin typeface="Daytona" panose="020B0604030500040204" pitchFamily="34" charset="0"/>
              </a:rPr>
              <a:t>Lawful interception operates at the MNO/MVNO level and involves warrant and regulatory compliance. </a:t>
            </a:r>
          </a:p>
        </p:txBody>
      </p:sp>
    </p:spTree>
    <p:extLst>
      <p:ext uri="{BB962C8B-B14F-4D97-AF65-F5344CB8AC3E}">
        <p14:creationId xmlns:p14="http://schemas.microsoft.com/office/powerpoint/2010/main" val="51763186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94828-746E-4DE7-4182-F85251147904}"/>
              </a:ext>
            </a:extLst>
          </p:cNvPr>
          <p:cNvSpPr>
            <a:spLocks noGrp="1"/>
          </p:cNvSpPr>
          <p:nvPr>
            <p:ph type="title"/>
          </p:nvPr>
        </p:nvSpPr>
        <p:spPr/>
        <p:txBody>
          <a:bodyPr/>
          <a:lstStyle/>
          <a:p>
            <a:r>
              <a:rPr lang="en-GB" dirty="0">
                <a:latin typeface="Daytona" panose="020B0604030500040204" pitchFamily="34" charset="0"/>
              </a:rPr>
              <a:t>Way forward</a:t>
            </a:r>
          </a:p>
        </p:txBody>
      </p:sp>
      <p:sp>
        <p:nvSpPr>
          <p:cNvPr id="3" name="Content Placeholder 2">
            <a:extLst>
              <a:ext uri="{FF2B5EF4-FFF2-40B4-BE49-F238E27FC236}">
                <a16:creationId xmlns:a16="http://schemas.microsoft.com/office/drawing/2014/main" id="{525E2E45-EDDC-F463-EE1B-64D43CA6F338}"/>
              </a:ext>
            </a:extLst>
          </p:cNvPr>
          <p:cNvSpPr>
            <a:spLocks noGrp="1"/>
          </p:cNvSpPr>
          <p:nvPr>
            <p:ph idx="1"/>
          </p:nvPr>
        </p:nvSpPr>
        <p:spPr/>
        <p:txBody>
          <a:bodyPr/>
          <a:lstStyle/>
          <a:p>
            <a:r>
              <a:rPr lang="en-GB" dirty="0">
                <a:latin typeface="Daytona" panose="020B0604030500040204" pitchFamily="34" charset="0"/>
              </a:rPr>
              <a:t>Ensure discreet listening functionality is designed to operate independently, without being dependent on the implementation of other services.</a:t>
            </a:r>
          </a:p>
        </p:txBody>
      </p:sp>
    </p:spTree>
    <p:extLst>
      <p:ext uri="{BB962C8B-B14F-4D97-AF65-F5344CB8AC3E}">
        <p14:creationId xmlns:p14="http://schemas.microsoft.com/office/powerpoint/2010/main" val="123118413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5646</TotalTime>
  <Words>387</Words>
  <Application>Microsoft Office PowerPoint</Application>
  <PresentationFormat>Widescreen</PresentationFormat>
  <Paragraphs>20</Paragraphs>
  <Slides>4</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vt:i4>
      </vt:variant>
    </vt:vector>
  </HeadingPairs>
  <TitlesOfParts>
    <vt:vector size="12" baseType="lpstr">
      <vt:lpstr>Arial</vt:lpstr>
      <vt:lpstr>Arial </vt:lpstr>
      <vt:lpstr>Calibri</vt:lpstr>
      <vt:lpstr>Calibri Light</vt:lpstr>
      <vt:lpstr>Daytona</vt:lpstr>
      <vt:lpstr>Times New Roman</vt:lpstr>
      <vt:lpstr>Wingdings</vt:lpstr>
      <vt:lpstr>Office Theme</vt:lpstr>
      <vt:lpstr>MCX Discreet Listening requirements and way forward</vt:lpstr>
      <vt:lpstr>3GPP TS 22.280 </vt:lpstr>
      <vt:lpstr>Some points</vt:lpstr>
      <vt:lpstr>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Sivasubramaniam Ramanan</cp:lastModifiedBy>
  <cp:revision>629</cp:revision>
  <dcterms:created xsi:type="dcterms:W3CDTF">2010-02-05T13:52:04Z</dcterms:created>
  <dcterms:modified xsi:type="dcterms:W3CDTF">2025-05-12T15:54:35Z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