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37" r:id="rId3"/>
    <p:sldId id="567" r:id="rId4"/>
    <p:sldId id="569" r:id="rId5"/>
    <p:sldId id="570" r:id="rId6"/>
    <p:sldId id="571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0066FF"/>
    <a:srgbClr val="3399FF"/>
    <a:srgbClr val="EAEFF7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101" d="100"/>
          <a:sy n="101" d="100"/>
        </p:scale>
        <p:origin x="84" y="24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S6-252242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5400" b="1" dirty="0"/>
              <a:t>Status of </a:t>
            </a:r>
            <a:r>
              <a:rPr lang="en-US" sz="5400" b="1" dirty="0"/>
              <a:t>Editor’s Notes in SA6 specifications</a:t>
            </a:r>
            <a:endParaRPr lang="en-GB" sz="5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95600" y="4106671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#67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Fukuoka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Japan, 19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23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rd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</a:t>
            </a:r>
            <a:r>
              <a:rPr lang="en-GB" b="1" dirty="0">
                <a:ea typeface="Malgun Gothic" panose="020B0503020000020004" pitchFamily="34" charset="-127"/>
              </a:rPr>
              <a:t>May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4400" b="1" dirty="0"/>
              <a:t>Editor’s Notes in frozen specifications</a:t>
            </a:r>
            <a:endParaRPr lang="en-GB" altLang="fr-FR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636614"/>
            <a:ext cx="11001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Release 18 versions of specifications under the responsibility of SA6 are declared as complete since for long, and the Release 19 versions are now completed as well.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hile reviewing all Release 18 versions and Release 19 versions of our specifications for remaining Editor’s Notes, outstanding 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issues are found in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many of the technical specifications and external technical reports.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Some of these Editor’s Notes are introduced in a Pre-rel-18 version of the specification.</a:t>
            </a: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SA6 must increase the effort to remove the remaining Editor’s Notes from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Release 18 versions and Release 19 versions of our specifications as soon as possible.</a:t>
            </a:r>
            <a:endParaRPr lang="en-US" altLang="en-US" sz="20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In particular, rapporteurs of work-items and specifications are invited to provide CRs to convert the Editor’s Notes to normative or informative text.</a:t>
            </a: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97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1/4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89353"/>
              </p:ext>
            </p:extLst>
          </p:nvPr>
        </p:nvGraphicFramePr>
        <p:xfrm>
          <a:off x="290086" y="1615133"/>
          <a:ext cx="11527746" cy="42827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6648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166648">
                  <a:extLst>
                    <a:ext uri="{9D8B030D-6E8A-4147-A177-3AD203B41FA5}">
                      <a16:colId xmlns:a16="http://schemas.microsoft.com/office/drawing/2014/main" val="774263274"/>
                    </a:ext>
                  </a:extLst>
                </a:gridCol>
                <a:gridCol w="6671967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242323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398849745"/>
                    </a:ext>
                  </a:extLst>
                </a:gridCol>
              </a:tblGrid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23.180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Camilo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Solano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Mission critical services support in the Isolated Operation for Public Safety (IOPS) mode of operation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708234"/>
                  </a:ext>
                </a:extLst>
              </a:tr>
              <a:tr h="3246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23.222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Pattan</a:t>
                      </a:r>
                      <a:endParaRPr lang="en-US" sz="1400" u="non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Common API Framework for 3GPP Northbound APIs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 *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80336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23.255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kumimoji="0" lang="en-US" sz="14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Uncrewed Aerial System (UAS); Functional architecture and information flows;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750804"/>
                  </a:ext>
                </a:extLst>
              </a:tr>
              <a:tr h="375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Niranth</a:t>
                      </a:r>
                      <a:b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Amogh</a:t>
                      </a:r>
                      <a:endParaRPr kumimoji="0" lang="en-US" sz="14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Common functional architecture to support mission critical services;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22 *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530696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23.281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Niranth</a:t>
                      </a:r>
                      <a:b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</a:b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Amogh</a:t>
                      </a:r>
                      <a:endParaRPr kumimoji="0" lang="en-US" sz="14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Video (</a:t>
                      </a:r>
                      <a:r>
                        <a:rPr lang="en-US" sz="1600" kern="100" dirty="0" err="1">
                          <a:effectLst/>
                          <a:latin typeface="+mn-lt"/>
                        </a:rPr>
                        <a:t>MCVideo</a:t>
                      </a:r>
                      <a:r>
                        <a:rPr lang="en-US" sz="16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01782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Pattan</a:t>
                      </a:r>
                      <a:endParaRPr lang="en-US" sz="1400" u="non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Data (</a:t>
                      </a:r>
                      <a:r>
                        <a:rPr lang="en-US" sz="1600" kern="100" dirty="0" err="1">
                          <a:effectLst/>
                          <a:latin typeface="+mn-lt"/>
                        </a:rPr>
                        <a:t>MCData</a:t>
                      </a:r>
                      <a:r>
                        <a:rPr lang="en-US" sz="16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246965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B81B815A-53C3-223C-AD8C-8010A0409739}"/>
              </a:ext>
            </a:extLst>
          </p:cNvPr>
          <p:cNvSpPr txBox="1">
            <a:spLocks/>
          </p:cNvSpPr>
          <p:nvPr/>
        </p:nvSpPr>
        <p:spPr bwMode="auto">
          <a:xfrm>
            <a:off x="94593" y="5908625"/>
            <a:ext cx="3471211" cy="51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400" dirty="0"/>
              <a:t>* CR from SA6#66 taken into account</a:t>
            </a:r>
          </a:p>
        </p:txBody>
      </p:sp>
    </p:spTree>
    <p:extLst>
      <p:ext uri="{BB962C8B-B14F-4D97-AF65-F5344CB8AC3E}">
        <p14:creationId xmlns:p14="http://schemas.microsoft.com/office/powerpoint/2010/main" val="285477307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20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2/4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734896"/>
              </p:ext>
            </p:extLst>
          </p:nvPr>
        </p:nvGraphicFramePr>
        <p:xfrm>
          <a:off x="298134" y="1623074"/>
          <a:ext cx="11526004" cy="4292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0131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160342">
                  <a:extLst>
                    <a:ext uri="{9D8B030D-6E8A-4147-A177-3AD203B41FA5}">
                      <a16:colId xmlns:a16="http://schemas.microsoft.com/office/drawing/2014/main" val="2979899457"/>
                    </a:ext>
                  </a:extLst>
                </a:gridCol>
                <a:gridCol w="6577374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68447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29710">
                  <a:extLst>
                    <a:ext uri="{9D8B030D-6E8A-4147-A177-3AD203B41FA5}">
                      <a16:colId xmlns:a16="http://schemas.microsoft.com/office/drawing/2014/main" val="195670357"/>
                    </a:ext>
                  </a:extLst>
                </a:gridCol>
              </a:tblGrid>
              <a:tr h="7414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title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739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Derek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Mission Critical Communication Interworking with Land Mobile Radio Systems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606972"/>
                  </a:ext>
                </a:extLst>
              </a:tr>
              <a:tr h="289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lang="en-US" sz="1400" u="non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Application layer support for Vehicle-to-Everything (V2X) services; Functional architecture and information flows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787263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Ingo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Wendler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Mission Critical services over 5G System; Stage 2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136004"/>
                  </a:ext>
                </a:extLst>
              </a:tr>
              <a:tr h="4930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23.379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Harish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Negalaguli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Push To Talk (MCPTT);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397030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23.392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Yue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94256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lang="en-US" sz="1400" u="non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Service Enabler Architecture Layer for Verticals (SEAL); Data Delivery enabler for vertical applications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 *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69111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D7A872E9-FAFF-5F41-6141-23E90F6F9BB3}"/>
              </a:ext>
            </a:extLst>
          </p:cNvPr>
          <p:cNvSpPr txBox="1">
            <a:spLocks/>
          </p:cNvSpPr>
          <p:nvPr/>
        </p:nvSpPr>
        <p:spPr bwMode="auto">
          <a:xfrm>
            <a:off x="94593" y="5908625"/>
            <a:ext cx="3471211" cy="51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400" dirty="0"/>
              <a:t>* CR from SA6#66 taken into account</a:t>
            </a:r>
          </a:p>
        </p:txBody>
      </p:sp>
    </p:spTree>
    <p:extLst>
      <p:ext uri="{BB962C8B-B14F-4D97-AF65-F5344CB8AC3E}">
        <p14:creationId xmlns:p14="http://schemas.microsoft.com/office/powerpoint/2010/main" val="196835597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3/4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863012"/>
              </p:ext>
            </p:extLst>
          </p:nvPr>
        </p:nvGraphicFramePr>
        <p:xfrm>
          <a:off x="321617" y="1682543"/>
          <a:ext cx="11458378" cy="40555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2954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254935">
                  <a:extLst>
                    <a:ext uri="{9D8B030D-6E8A-4147-A177-3AD203B41FA5}">
                      <a16:colId xmlns:a16="http://schemas.microsoft.com/office/drawing/2014/main" val="1887565253"/>
                    </a:ext>
                  </a:extLst>
                </a:gridCol>
                <a:gridCol w="6539537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248629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42323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23.434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Pattan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Service Enabler Architecture Layer for Verticals (SEAL); Functional architecture and information flows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7963"/>
                  </a:ext>
                </a:extLst>
              </a:tr>
              <a:tr h="370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Shaowen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Procedures for Network Slice Capability Exposure for Application Layer Enablement Service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736275"/>
                  </a:ext>
                </a:extLst>
              </a:tr>
              <a:tr h="2166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Emmanouil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Pateromichelakis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Functional architecture and information flows for Application Data Analytics Enablement Service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996213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23.437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Sapan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Shah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Spatial map and Spatial anchors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 *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859907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23.438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Niranth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Amogh</a:t>
                      </a:r>
                      <a:endParaRPr lang="en-US" sz="1400" u="non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Digital assets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851566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23.479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Ling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Zhang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Technical Specification Group Services and System Aspects; UE MBMS APIs for Mission Critical Services;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6590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E638A4B-EFE7-6BC6-44EF-31928B2F20A8}"/>
              </a:ext>
            </a:extLst>
          </p:cNvPr>
          <p:cNvSpPr txBox="1">
            <a:spLocks/>
          </p:cNvSpPr>
          <p:nvPr/>
        </p:nvSpPr>
        <p:spPr bwMode="auto">
          <a:xfrm>
            <a:off x="94593" y="5908625"/>
            <a:ext cx="3471211" cy="51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400" dirty="0"/>
              <a:t>* CR from SA6#66 taken into account</a:t>
            </a:r>
          </a:p>
        </p:txBody>
      </p:sp>
    </p:spTree>
    <p:extLst>
      <p:ext uri="{BB962C8B-B14F-4D97-AF65-F5344CB8AC3E}">
        <p14:creationId xmlns:p14="http://schemas.microsoft.com/office/powerpoint/2010/main" val="12356491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DEA06-5F63-8C35-0BCF-2660EF2B8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4FDE-0ABA-2A2B-9D4C-9BF47F9C1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4/4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4C00221-33EC-24C3-1249-3EB95718F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663120"/>
              </p:ext>
            </p:extLst>
          </p:nvPr>
        </p:nvGraphicFramePr>
        <p:xfrm>
          <a:off x="288142" y="1682543"/>
          <a:ext cx="11460321" cy="38746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3264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287212">
                  <a:extLst>
                    <a:ext uri="{9D8B030D-6E8A-4147-A177-3AD203B41FA5}">
                      <a16:colId xmlns:a16="http://schemas.microsoft.com/office/drawing/2014/main" val="708822350"/>
                    </a:ext>
                  </a:extLst>
                </a:gridCol>
                <a:gridCol w="6590607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294368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84870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TS 23.482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Emmanouil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Pateromichelakis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Functional architecture and information flows for AIML Enablement Service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 *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97859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23.542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Huazhang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Lyu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Personal IoT Network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252012"/>
                  </a:ext>
                </a:extLst>
              </a:tr>
              <a:tr h="2690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23.554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Yue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Application architecture for MSGin5G Service;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20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539374"/>
                  </a:ext>
                </a:extLst>
              </a:tr>
              <a:tr h="174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23.558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Pattan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Architecture for enabling Edge Applications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 *</a:t>
                      </a: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846690"/>
                  </a:ext>
                </a:extLst>
              </a:tr>
              <a:tr h="3480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</a:rPr>
                        <a:t>23.946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Junpei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Uoshima</a:t>
                      </a:r>
                      <a:endParaRPr lang="en-US" sz="1400" u="non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44017"/>
                  </a:ext>
                </a:extLst>
              </a:tr>
              <a:tr h="174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</a:rPr>
                        <a:t>23.958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Meghashree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Kedalagudde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Edge Application Standards in 3GPP and alignment with External Organizations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 *</a:t>
                      </a: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08818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8BB78DB-68DE-3005-145D-7AFBAB421C17}"/>
              </a:ext>
            </a:extLst>
          </p:cNvPr>
          <p:cNvSpPr txBox="1">
            <a:spLocks/>
          </p:cNvSpPr>
          <p:nvPr/>
        </p:nvSpPr>
        <p:spPr bwMode="auto">
          <a:xfrm>
            <a:off x="88287" y="5889710"/>
            <a:ext cx="3436867" cy="48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400" dirty="0"/>
              <a:t>* CR from SA6#66 taken into account</a:t>
            </a:r>
          </a:p>
        </p:txBody>
      </p:sp>
    </p:spTree>
    <p:extLst>
      <p:ext uri="{BB962C8B-B14F-4D97-AF65-F5344CB8AC3E}">
        <p14:creationId xmlns:p14="http://schemas.microsoft.com/office/powerpoint/2010/main" val="376543860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33899</TotalTime>
  <Words>763</Words>
  <Application>Microsoft Office PowerPoint</Application>
  <PresentationFormat>Widescreen</PresentationFormat>
  <Paragraphs>161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Malgun Gothic</vt:lpstr>
      <vt:lpstr>Aptos</vt:lpstr>
      <vt:lpstr>Arial</vt:lpstr>
      <vt:lpstr>Calibri</vt:lpstr>
      <vt:lpstr>Calibri Light</vt:lpstr>
      <vt:lpstr>Times New Roman</vt:lpstr>
      <vt:lpstr>Office Theme</vt:lpstr>
      <vt:lpstr>Status of Editor’s Notes in SA6 specifications</vt:lpstr>
      <vt:lpstr>Editor’s Notes in frozen specifications</vt:lpstr>
      <vt:lpstr>Overview of specs with Editor’s Notes 1/4</vt:lpstr>
      <vt:lpstr>Overview of specs with Editor’s Notes 2/4</vt:lpstr>
      <vt:lpstr>Overview of specs with Editor’s Notes 3/4</vt:lpstr>
      <vt:lpstr>Overview of specs with Editor’s Notes 4/4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2319</cp:revision>
  <dcterms:created xsi:type="dcterms:W3CDTF">2010-02-05T13:52:04Z</dcterms:created>
  <dcterms:modified xsi:type="dcterms:W3CDTF">2025-05-12T14:24:18Z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