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1" r:id="rId6"/>
    <p:sldId id="348" r:id="rId7"/>
    <p:sldId id="368" r:id="rId8"/>
    <p:sldId id="369" r:id="rId9"/>
    <p:sldId id="370" r:id="rId10"/>
    <p:sldId id="367"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7627" autoAdjust="0"/>
    <p:restoredTop sz="94679" autoAdjust="0"/>
  </p:normalViewPr>
  <p:slideViewPr>
    <p:cSldViewPr snapToGrid="0">
      <p:cViewPr varScale="1">
        <p:scale>
          <a:sx n="87" d="100"/>
          <a:sy n="87" d="100"/>
        </p:scale>
        <p:origin x="408"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67</a:t>
            </a:r>
            <a:endParaRPr lang="sv-SE" altLang="en-US" sz="1200" b="1" dirty="0">
              <a:latin typeface="Arial "/>
            </a:endParaRPr>
          </a:p>
          <a:p>
            <a:pPr eaLnBrk="1" hangingPunct="1">
              <a:defRPr/>
            </a:pPr>
            <a:r>
              <a:rPr lang="en-GB" altLang="en-US" sz="1200" b="1" dirty="0" smtClean="0">
                <a:latin typeface="Arial "/>
              </a:rPr>
              <a:t>Fukuoka, Japan 19</a:t>
            </a:r>
            <a:r>
              <a:rPr lang="en-GB" altLang="en-US" sz="1200" b="1" baseline="30000" dirty="0" smtClean="0">
                <a:latin typeface="Arial "/>
              </a:rPr>
              <a:t>th</a:t>
            </a:r>
            <a:r>
              <a:rPr lang="en-GB" altLang="en-US" sz="1200" b="1" dirty="0" smtClean="0">
                <a:latin typeface="Arial "/>
              </a:rPr>
              <a:t> </a:t>
            </a:r>
            <a:r>
              <a:rPr lang="en-GB" altLang="en-US" sz="1200" b="1" dirty="0">
                <a:latin typeface="Arial "/>
              </a:rPr>
              <a:t>– </a:t>
            </a:r>
            <a:r>
              <a:rPr lang="en-GB" altLang="en-US" sz="1200" b="1" dirty="0" smtClean="0">
                <a:latin typeface="Arial "/>
              </a:rPr>
              <a:t>23</a:t>
            </a:r>
            <a:r>
              <a:rPr lang="en-GB" altLang="en-US" sz="1200" b="1" baseline="30000" dirty="0" smtClean="0">
                <a:latin typeface="Arial "/>
              </a:rPr>
              <a:t>rd</a:t>
            </a:r>
            <a:r>
              <a:rPr lang="en-GB" altLang="en-US" sz="1200" b="1" dirty="0" smtClean="0">
                <a:latin typeface="Arial "/>
              </a:rPr>
              <a:t> May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553998"/>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S6-252192</a:t>
            </a:r>
          </a:p>
          <a:p>
            <a:pPr algn="r" eaLnBrk="1" hangingPunct="1">
              <a:spcBef>
                <a:spcPct val="50000"/>
              </a:spcBef>
              <a:defRPr/>
            </a:pP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79919" y="2659224"/>
            <a:ext cx="11775232" cy="1306091"/>
          </a:xfrm>
        </p:spPr>
        <p:txBody>
          <a:bodyPr/>
          <a:lstStyle/>
          <a:p>
            <a:pPr algn="ctr" eaLnBrk="1" hangingPunct="1"/>
            <a:r>
              <a:rPr lang="en-IN" altLang="en-US" sz="3600" dirty="0" smtClean="0">
                <a:latin typeface="Daytona" panose="020B0604030500040204" pitchFamily="34" charset="0"/>
              </a:rPr>
              <a:t>Spatial Anchor handling</a:t>
            </a:r>
            <a:endParaRPr lang="en-GB" altLang="en-US" sz="3600" dirty="0">
              <a:latin typeface="Daytona" panose="020B0604030500040204" pitchFamily="34" charset="0"/>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833377" y="4589463"/>
            <a:ext cx="10417215" cy="1500187"/>
          </a:xfrm>
        </p:spPr>
        <p:txBody>
          <a:bodyPr/>
          <a:lstStyle/>
          <a:p>
            <a:pPr marL="0" indent="0" eaLnBrk="1" hangingPunct="1">
              <a:buFontTx/>
              <a:buNone/>
            </a:pPr>
            <a:r>
              <a:rPr lang="en-GB" altLang="en-US" dirty="0" smtClean="0">
                <a:latin typeface="Daytona" panose="020B0604030500040204" pitchFamily="34" charset="0"/>
              </a:rPr>
              <a:t>Arunprasath R</a:t>
            </a:r>
          </a:p>
          <a:p>
            <a:pPr marL="0" indent="0" eaLnBrk="1" hangingPunct="1">
              <a:buFontTx/>
              <a:buNone/>
            </a:pPr>
            <a:r>
              <a:rPr lang="en-GB" altLang="en-US" dirty="0" smtClean="0">
                <a:latin typeface="Daytona" panose="020B0604030500040204" pitchFamily="34" charset="0"/>
              </a:rPr>
              <a:t>Samsung</a:t>
            </a:r>
            <a:endParaRPr lang="en-GB" altLang="en-US" dirty="0">
              <a:latin typeface="Daytona" panose="020B0604030500040204" pitchFamily="34" charset="0"/>
            </a:endParaRPr>
          </a:p>
          <a:p>
            <a:pPr marL="0" indent="0" eaLnBrk="1" hangingPunct="1">
              <a:buFontTx/>
              <a:buNone/>
            </a:pPr>
            <a:endParaRPr lang="en-GB" alt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BFE0B-E75B-FEFE-25D6-BD7D450A689E}"/>
              </a:ext>
            </a:extLst>
          </p:cNvPr>
          <p:cNvSpPr>
            <a:spLocks noGrp="1"/>
          </p:cNvSpPr>
          <p:nvPr>
            <p:ph type="title"/>
          </p:nvPr>
        </p:nvSpPr>
        <p:spPr>
          <a:xfrm>
            <a:off x="317241" y="625151"/>
            <a:ext cx="11036559" cy="798535"/>
          </a:xfrm>
        </p:spPr>
        <p:txBody>
          <a:bodyPr/>
          <a:lstStyle/>
          <a:p>
            <a:r>
              <a:rPr lang="en-GB" dirty="0" smtClean="0">
                <a:latin typeface="Daytona" panose="020B0604030500040204" pitchFamily="34" charset="0"/>
              </a:rPr>
              <a:t>Spatial Anchor Service</a:t>
            </a:r>
            <a:endParaRPr lang="en-GB" dirty="0"/>
          </a:p>
        </p:txBody>
      </p:sp>
      <p:sp>
        <p:nvSpPr>
          <p:cNvPr id="4" name="TextBox 3"/>
          <p:cNvSpPr txBox="1"/>
          <p:nvPr/>
        </p:nvSpPr>
        <p:spPr>
          <a:xfrm>
            <a:off x="317241" y="1978086"/>
            <a:ext cx="11523306" cy="4359142"/>
          </a:xfrm>
          <a:prstGeom prst="rect">
            <a:avLst/>
          </a:prstGeom>
          <a:noFill/>
        </p:spPr>
        <p:txBody>
          <a:bodyPr wrap="square" rtlCol="0">
            <a:spAutoFit/>
          </a:bodyPr>
          <a:lstStyle/>
          <a:p>
            <a:pPr marL="228600" indent="-228600">
              <a:lnSpc>
                <a:spcPct val="90000"/>
              </a:lnSpc>
              <a:spcBef>
                <a:spcPts val="1000"/>
              </a:spcBef>
              <a:buBlip>
                <a:blip r:embed="rId2"/>
              </a:buBlip>
            </a:pPr>
            <a:r>
              <a:rPr lang="en-GB" dirty="0">
                <a:solidFill>
                  <a:prstClr val="black"/>
                </a:solidFill>
                <a:latin typeface="Calibri" panose="020F0502020204030204"/>
              </a:rPr>
              <a:t> </a:t>
            </a:r>
            <a:r>
              <a:rPr lang="en-GB" dirty="0" smtClean="0">
                <a:solidFill>
                  <a:prstClr val="black"/>
                </a:solidFill>
                <a:latin typeface="Calibri" panose="020F0502020204030204"/>
              </a:rPr>
              <a:t>3GPP TS 23.437 defined Spatial Anchor Service to enable the application layers to manage the Spatial Anchors effectively</a:t>
            </a:r>
          </a:p>
          <a:p>
            <a:pPr marL="228600" indent="-228600">
              <a:lnSpc>
                <a:spcPct val="90000"/>
              </a:lnSpc>
              <a:spcBef>
                <a:spcPts val="1000"/>
              </a:spcBef>
              <a:buBlip>
                <a:blip r:embed="rId2"/>
              </a:buBlip>
            </a:pPr>
            <a:r>
              <a:rPr lang="en-GB" dirty="0" smtClean="0">
                <a:solidFill>
                  <a:prstClr val="black"/>
                </a:solidFill>
                <a:latin typeface="Calibri" panose="020F0502020204030204"/>
              </a:rPr>
              <a:t>Defined the procedures to ease the use and management of spatial anchors by the application layer(s) :</a:t>
            </a:r>
          </a:p>
          <a:p>
            <a:pPr marL="742950" lvl="1" indent="-285750">
              <a:lnSpc>
                <a:spcPct val="90000"/>
              </a:lnSpc>
              <a:spcBef>
                <a:spcPts val="1000"/>
              </a:spcBef>
              <a:buFont typeface="Arial" panose="020B0604020202020204" pitchFamily="34" charset="0"/>
              <a:buChar char="•"/>
            </a:pPr>
            <a:r>
              <a:rPr lang="en-GB" dirty="0" smtClean="0">
                <a:solidFill>
                  <a:prstClr val="black"/>
                </a:solidFill>
                <a:latin typeface="Calibri" panose="020F0502020204030204"/>
              </a:rPr>
              <a:t>Creation of Spatial Anchors</a:t>
            </a:r>
          </a:p>
          <a:p>
            <a:pPr marL="742950" lvl="1" indent="-285750">
              <a:lnSpc>
                <a:spcPct val="90000"/>
              </a:lnSpc>
              <a:spcBef>
                <a:spcPts val="1000"/>
              </a:spcBef>
              <a:buFont typeface="Arial" panose="020B0604020202020204" pitchFamily="34" charset="0"/>
              <a:buChar char="•"/>
            </a:pPr>
            <a:r>
              <a:rPr lang="en-GB" dirty="0" smtClean="0">
                <a:solidFill>
                  <a:prstClr val="black"/>
                </a:solidFill>
                <a:latin typeface="Calibri" panose="020F0502020204030204"/>
              </a:rPr>
              <a:t>Update of Spatial Anchors</a:t>
            </a:r>
          </a:p>
          <a:p>
            <a:pPr marL="742950" lvl="1" indent="-285750">
              <a:lnSpc>
                <a:spcPct val="90000"/>
              </a:lnSpc>
              <a:spcBef>
                <a:spcPts val="1000"/>
              </a:spcBef>
              <a:buFont typeface="Arial" panose="020B0604020202020204" pitchFamily="34" charset="0"/>
              <a:buChar char="•"/>
            </a:pPr>
            <a:r>
              <a:rPr lang="en-GB" dirty="0" smtClean="0">
                <a:solidFill>
                  <a:prstClr val="black"/>
                </a:solidFill>
                <a:latin typeface="Calibri" panose="020F0502020204030204"/>
              </a:rPr>
              <a:t>Deletion of Spatial Anchors</a:t>
            </a:r>
          </a:p>
          <a:p>
            <a:pPr marL="742950" lvl="1" indent="-285750">
              <a:lnSpc>
                <a:spcPct val="90000"/>
              </a:lnSpc>
              <a:spcBef>
                <a:spcPts val="1000"/>
              </a:spcBef>
              <a:buFont typeface="Arial" panose="020B0604020202020204" pitchFamily="34" charset="0"/>
              <a:buChar char="•"/>
            </a:pPr>
            <a:r>
              <a:rPr lang="en-GB" dirty="0" smtClean="0">
                <a:solidFill>
                  <a:prstClr val="black"/>
                </a:solidFill>
                <a:latin typeface="Calibri" panose="020F0502020204030204"/>
              </a:rPr>
              <a:t>Discovery of Spatial Anchors</a:t>
            </a:r>
          </a:p>
          <a:p>
            <a:pPr marL="742950" lvl="1" indent="-285750">
              <a:lnSpc>
                <a:spcPct val="90000"/>
              </a:lnSpc>
              <a:spcBef>
                <a:spcPts val="1000"/>
              </a:spcBef>
              <a:buFont typeface="Arial" panose="020B0604020202020204" pitchFamily="34" charset="0"/>
              <a:buChar char="•"/>
            </a:pPr>
            <a:r>
              <a:rPr lang="en-GB" dirty="0" smtClean="0">
                <a:solidFill>
                  <a:prstClr val="black"/>
                </a:solidFill>
                <a:latin typeface="Calibri" panose="020F0502020204030204"/>
              </a:rPr>
              <a:t>Retrieval of Spatial Anchors</a:t>
            </a:r>
          </a:p>
          <a:p>
            <a:pPr marL="228600" indent="-228600">
              <a:lnSpc>
                <a:spcPct val="90000"/>
              </a:lnSpc>
              <a:spcBef>
                <a:spcPts val="1000"/>
              </a:spcBef>
              <a:buBlip>
                <a:blip r:embed="rId2"/>
              </a:buBlip>
            </a:pPr>
            <a:r>
              <a:rPr lang="en-GB" dirty="0">
                <a:solidFill>
                  <a:prstClr val="black"/>
                </a:solidFill>
                <a:latin typeface="Calibri" panose="020F0502020204030204"/>
              </a:rPr>
              <a:t>In Rel-19 some of the information related to spatial anchors are considered as part of application information which remained Opaque to the Spatial Anchor enablement layer (e.g. State of Spatial Anchor, Expiration duration of spatial anchor, </a:t>
            </a:r>
            <a:r>
              <a:rPr lang="en-GB" dirty="0" smtClean="0">
                <a:solidFill>
                  <a:prstClr val="black"/>
                </a:solidFill>
                <a:latin typeface="Calibri" panose="020F0502020204030204"/>
              </a:rPr>
              <a:t>time period when spatial anchor are active etc.)</a:t>
            </a:r>
          </a:p>
          <a:p>
            <a:pPr marL="228600" indent="-228600">
              <a:lnSpc>
                <a:spcPct val="90000"/>
              </a:lnSpc>
              <a:spcBef>
                <a:spcPts val="1000"/>
              </a:spcBef>
              <a:buBlip>
                <a:blip r:embed="rId2"/>
              </a:buBlip>
            </a:pPr>
            <a:r>
              <a:rPr lang="en-GB" dirty="0" smtClean="0">
                <a:solidFill>
                  <a:prstClr val="black"/>
                </a:solidFill>
                <a:latin typeface="Calibri" panose="020F0502020204030204"/>
              </a:rPr>
              <a:t>This paper discusses some of the information which are considered application specific need to be handled by the Spatial Anchor service enablement layer.</a:t>
            </a:r>
            <a:endParaRPr lang="en-GB" dirty="0">
              <a:solidFill>
                <a:prstClr val="black"/>
              </a:solidFill>
              <a:latin typeface="Calibri" panose="020F0502020204030204"/>
            </a:endParaRPr>
          </a:p>
        </p:txBody>
      </p:sp>
    </p:spTree>
    <p:extLst>
      <p:ext uri="{BB962C8B-B14F-4D97-AF65-F5344CB8AC3E}">
        <p14:creationId xmlns:p14="http://schemas.microsoft.com/office/powerpoint/2010/main" val="3444188580"/>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18A37-9AF1-F9C9-9AAB-867B949B6EBB}"/>
              </a:ext>
            </a:extLst>
          </p:cNvPr>
          <p:cNvSpPr>
            <a:spLocks noGrp="1"/>
          </p:cNvSpPr>
          <p:nvPr>
            <p:ph type="title"/>
          </p:nvPr>
        </p:nvSpPr>
        <p:spPr>
          <a:xfrm>
            <a:off x="147733" y="585771"/>
            <a:ext cx="10515600" cy="1104917"/>
          </a:xfrm>
        </p:spPr>
        <p:txBody>
          <a:bodyPr/>
          <a:lstStyle/>
          <a:p>
            <a:r>
              <a:rPr lang="en-GB" dirty="0" smtClean="0">
                <a:latin typeface="Daytona" panose="020B0604030500040204" pitchFamily="34" charset="0"/>
              </a:rPr>
              <a:t>Spatial Anchor Information</a:t>
            </a:r>
            <a:endParaRPr lang="en-GB" dirty="0">
              <a:latin typeface="Daytona" panose="020B0604030500040204" pitchFamily="34" charset="0"/>
            </a:endParaRPr>
          </a:p>
        </p:txBody>
      </p:sp>
      <p:sp>
        <p:nvSpPr>
          <p:cNvPr id="4" name="TextBox 3"/>
          <p:cNvSpPr txBox="1"/>
          <p:nvPr/>
        </p:nvSpPr>
        <p:spPr>
          <a:xfrm>
            <a:off x="317241" y="1978086"/>
            <a:ext cx="11523306" cy="2727926"/>
          </a:xfrm>
          <a:prstGeom prst="rect">
            <a:avLst/>
          </a:prstGeom>
          <a:noFill/>
        </p:spPr>
        <p:txBody>
          <a:bodyPr wrap="square" rtlCol="0">
            <a:spAutoFit/>
          </a:bodyPr>
          <a:lstStyle/>
          <a:p>
            <a:pPr marL="228600" indent="-228600">
              <a:lnSpc>
                <a:spcPct val="90000"/>
              </a:lnSpc>
              <a:spcBef>
                <a:spcPts val="1000"/>
              </a:spcBef>
              <a:buBlip>
                <a:blip r:embed="rId2"/>
              </a:buBlip>
            </a:pPr>
            <a:r>
              <a:rPr lang="en-GB" dirty="0" smtClean="0">
                <a:solidFill>
                  <a:prstClr val="black"/>
                </a:solidFill>
                <a:latin typeface="Calibri" panose="020F0502020204030204"/>
              </a:rPr>
              <a:t>Considering the fact that Enablement layer purpose is to ease the use of services by application layer it is better to handle the information at the enablement if it can be handled.</a:t>
            </a:r>
          </a:p>
          <a:p>
            <a:pPr marL="228600" indent="-228600">
              <a:lnSpc>
                <a:spcPct val="90000"/>
              </a:lnSpc>
              <a:spcBef>
                <a:spcPts val="1000"/>
              </a:spcBef>
              <a:buBlip>
                <a:blip r:embed="rId2"/>
              </a:buBlip>
            </a:pPr>
            <a:r>
              <a:rPr lang="en-GB" dirty="0" smtClean="0">
                <a:solidFill>
                  <a:prstClr val="black"/>
                </a:solidFill>
                <a:latin typeface="Calibri" panose="020F0502020204030204"/>
              </a:rPr>
              <a:t>This paper proposes to make the following information as part of Spatial anchor information instead of application specific spatial anchor information :</a:t>
            </a:r>
          </a:p>
          <a:p>
            <a:pPr marL="685800" lvl="1" indent="-228600">
              <a:lnSpc>
                <a:spcPct val="90000"/>
              </a:lnSpc>
              <a:spcBef>
                <a:spcPts val="1000"/>
              </a:spcBef>
              <a:buBlip>
                <a:blip r:embed="rId2"/>
              </a:buBlip>
            </a:pPr>
            <a:r>
              <a:rPr lang="en-GB" dirty="0" smtClean="0">
                <a:solidFill>
                  <a:prstClr val="black"/>
                </a:solidFill>
                <a:latin typeface="Calibri" panose="020F0502020204030204"/>
              </a:rPr>
              <a:t>Spatial Anchor state</a:t>
            </a:r>
          </a:p>
          <a:p>
            <a:pPr marL="685800" lvl="1" indent="-228600">
              <a:lnSpc>
                <a:spcPct val="90000"/>
              </a:lnSpc>
              <a:spcBef>
                <a:spcPts val="1000"/>
              </a:spcBef>
              <a:buBlip>
                <a:blip r:embed="rId2"/>
              </a:buBlip>
            </a:pPr>
            <a:r>
              <a:rPr lang="en-GB" dirty="0" smtClean="0">
                <a:solidFill>
                  <a:prstClr val="black"/>
                </a:solidFill>
                <a:latin typeface="Calibri" panose="020F0502020204030204"/>
              </a:rPr>
              <a:t>Expiration duration of spatial anchor</a:t>
            </a:r>
          </a:p>
          <a:p>
            <a:pPr marL="685800" lvl="1" indent="-228600">
              <a:lnSpc>
                <a:spcPct val="90000"/>
              </a:lnSpc>
              <a:spcBef>
                <a:spcPts val="1000"/>
              </a:spcBef>
              <a:buBlip>
                <a:blip r:embed="rId2"/>
              </a:buBlip>
            </a:pPr>
            <a:r>
              <a:rPr lang="en-GB" dirty="0" smtClean="0">
                <a:solidFill>
                  <a:prstClr val="black"/>
                </a:solidFill>
                <a:latin typeface="Calibri" panose="020F0502020204030204"/>
              </a:rPr>
              <a:t>Spatial Anchor state scheduling information (time period of active/in-active state)</a:t>
            </a:r>
          </a:p>
          <a:p>
            <a:pPr>
              <a:lnSpc>
                <a:spcPct val="90000"/>
              </a:lnSpc>
              <a:spcBef>
                <a:spcPts val="1000"/>
              </a:spcBef>
            </a:pPr>
            <a:endParaRPr lang="en-GB" dirty="0">
              <a:solidFill>
                <a:prstClr val="black"/>
              </a:solidFill>
              <a:latin typeface="Calibri" panose="020F0502020204030204"/>
            </a:endParaRPr>
          </a:p>
        </p:txBody>
      </p:sp>
    </p:spTree>
    <p:extLst>
      <p:ext uri="{BB962C8B-B14F-4D97-AF65-F5344CB8AC3E}">
        <p14:creationId xmlns:p14="http://schemas.microsoft.com/office/powerpoint/2010/main" val="40143409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18A37-9AF1-F9C9-9AAB-867B949B6EBB}"/>
              </a:ext>
            </a:extLst>
          </p:cNvPr>
          <p:cNvSpPr>
            <a:spLocks noGrp="1"/>
          </p:cNvSpPr>
          <p:nvPr>
            <p:ph type="title"/>
          </p:nvPr>
        </p:nvSpPr>
        <p:spPr>
          <a:xfrm>
            <a:off x="147732" y="585771"/>
            <a:ext cx="11226284" cy="1104917"/>
          </a:xfrm>
        </p:spPr>
        <p:txBody>
          <a:bodyPr/>
          <a:lstStyle/>
          <a:p>
            <a:r>
              <a:rPr lang="en-GB" dirty="0" smtClean="0">
                <a:latin typeface="Daytona" panose="020B0604030500040204" pitchFamily="34" charset="0"/>
              </a:rPr>
              <a:t>Handling of Spatial Anchor Information</a:t>
            </a:r>
            <a:endParaRPr lang="en-GB" dirty="0">
              <a:latin typeface="Daytona" panose="020B0604030500040204" pitchFamily="34" charset="0"/>
            </a:endParaRPr>
          </a:p>
        </p:txBody>
      </p:sp>
      <p:sp>
        <p:nvSpPr>
          <p:cNvPr id="4" name="TextBox 3"/>
          <p:cNvSpPr txBox="1"/>
          <p:nvPr/>
        </p:nvSpPr>
        <p:spPr>
          <a:xfrm>
            <a:off x="317241" y="1978086"/>
            <a:ext cx="11523306" cy="4940840"/>
          </a:xfrm>
          <a:prstGeom prst="rect">
            <a:avLst/>
          </a:prstGeom>
          <a:noFill/>
        </p:spPr>
        <p:txBody>
          <a:bodyPr wrap="square" rtlCol="0">
            <a:spAutoFit/>
          </a:bodyPr>
          <a:lstStyle/>
          <a:p>
            <a:pPr marL="228600" indent="-228600">
              <a:lnSpc>
                <a:spcPct val="90000"/>
              </a:lnSpc>
              <a:spcBef>
                <a:spcPts val="1000"/>
              </a:spcBef>
              <a:buBlip>
                <a:blip r:embed="rId2"/>
              </a:buBlip>
            </a:pPr>
            <a:r>
              <a:rPr lang="en-GB" sz="2800" dirty="0" smtClean="0">
                <a:solidFill>
                  <a:prstClr val="black"/>
                </a:solidFill>
                <a:latin typeface="Calibri" panose="020F0502020204030204"/>
              </a:rPr>
              <a:t>Spatial Anchor State</a:t>
            </a:r>
          </a:p>
          <a:p>
            <a:pPr marL="914400" lvl="1" indent="-457200">
              <a:lnSpc>
                <a:spcPct val="90000"/>
              </a:lnSpc>
              <a:spcBef>
                <a:spcPts val="1000"/>
              </a:spcBef>
              <a:buFont typeface="Wingdings" panose="05000000000000000000" pitchFamily="2" charset="2"/>
              <a:buChar char="Ø"/>
            </a:pPr>
            <a:r>
              <a:rPr lang="en-GB" sz="2800" dirty="0" smtClean="0">
                <a:solidFill>
                  <a:prstClr val="black"/>
                </a:solidFill>
                <a:latin typeface="Calibri" panose="020F0502020204030204"/>
              </a:rPr>
              <a:t>Active and In-active</a:t>
            </a:r>
          </a:p>
          <a:p>
            <a:pPr marL="1371600" lvl="2" indent="-457200">
              <a:lnSpc>
                <a:spcPct val="90000"/>
              </a:lnSpc>
              <a:spcBef>
                <a:spcPts val="1000"/>
              </a:spcBef>
              <a:buFont typeface="Arial" panose="020B0604020202020204" pitchFamily="34" charset="0"/>
              <a:buChar char="•"/>
            </a:pPr>
            <a:r>
              <a:rPr lang="en-GB" sz="2400" dirty="0" smtClean="0">
                <a:solidFill>
                  <a:prstClr val="black"/>
                </a:solidFill>
                <a:latin typeface="Calibri" panose="020F0502020204030204"/>
              </a:rPr>
              <a:t>Active : Discoverable and the related information accessible by the consumers</a:t>
            </a:r>
          </a:p>
          <a:p>
            <a:pPr marL="1371600" lvl="2" indent="-457200">
              <a:lnSpc>
                <a:spcPct val="90000"/>
              </a:lnSpc>
              <a:spcBef>
                <a:spcPts val="1000"/>
              </a:spcBef>
              <a:buFont typeface="Arial" panose="020B0604020202020204" pitchFamily="34" charset="0"/>
              <a:buChar char="•"/>
            </a:pPr>
            <a:r>
              <a:rPr lang="en-GB" sz="2400" dirty="0" smtClean="0">
                <a:solidFill>
                  <a:prstClr val="black"/>
                </a:solidFill>
                <a:latin typeface="Calibri" panose="020F0502020204030204"/>
              </a:rPr>
              <a:t>In-active : Not discoverable and the related information not accessible by the consumers </a:t>
            </a:r>
          </a:p>
          <a:p>
            <a:pPr marL="914400" lvl="1" indent="-457200">
              <a:lnSpc>
                <a:spcPct val="90000"/>
              </a:lnSpc>
              <a:spcBef>
                <a:spcPts val="1000"/>
              </a:spcBef>
              <a:buFont typeface="Wingdings" panose="05000000000000000000" pitchFamily="2" charset="2"/>
              <a:buChar char="Ø"/>
            </a:pPr>
            <a:r>
              <a:rPr lang="en-GB" sz="2800" dirty="0">
                <a:solidFill>
                  <a:prstClr val="black"/>
                </a:solidFill>
                <a:latin typeface="Calibri" panose="020F0502020204030204"/>
              </a:rPr>
              <a:t>What enabler layer can do </a:t>
            </a:r>
            <a:r>
              <a:rPr lang="en-GB" sz="2800" dirty="0" smtClean="0">
                <a:solidFill>
                  <a:prstClr val="black"/>
                </a:solidFill>
                <a:latin typeface="Calibri" panose="020F0502020204030204"/>
              </a:rPr>
              <a:t>?</a:t>
            </a:r>
          </a:p>
          <a:p>
            <a:pPr marL="1371600" lvl="2" indent="-457200">
              <a:lnSpc>
                <a:spcPct val="90000"/>
              </a:lnSpc>
              <a:spcBef>
                <a:spcPts val="1000"/>
              </a:spcBef>
              <a:buFont typeface="Arial" panose="020B0604020202020204" pitchFamily="34" charset="0"/>
              <a:buChar char="•"/>
            </a:pPr>
            <a:r>
              <a:rPr lang="en-GB" sz="2400" dirty="0">
                <a:solidFill>
                  <a:prstClr val="black"/>
                </a:solidFill>
                <a:latin typeface="Calibri" panose="020F0502020204030204"/>
              </a:rPr>
              <a:t>Procedure to activate or de-activate the spatial anchor</a:t>
            </a:r>
          </a:p>
          <a:p>
            <a:pPr marL="1371600" lvl="2" indent="-457200">
              <a:lnSpc>
                <a:spcPct val="90000"/>
              </a:lnSpc>
              <a:spcBef>
                <a:spcPts val="1000"/>
              </a:spcBef>
              <a:buFont typeface="Arial" panose="020B0604020202020204" pitchFamily="34" charset="0"/>
              <a:buChar char="•"/>
            </a:pPr>
            <a:r>
              <a:rPr lang="en-GB" sz="2400" dirty="0">
                <a:solidFill>
                  <a:prstClr val="black"/>
                </a:solidFill>
                <a:latin typeface="Calibri" panose="020F0502020204030204"/>
              </a:rPr>
              <a:t>Changes to discovery procedure to specify if in in-active state it cannot be added as part of the discovered list</a:t>
            </a:r>
          </a:p>
          <a:p>
            <a:pPr marL="228600" indent="-228600">
              <a:lnSpc>
                <a:spcPct val="90000"/>
              </a:lnSpc>
              <a:spcBef>
                <a:spcPts val="1000"/>
              </a:spcBef>
              <a:buBlip>
                <a:blip r:embed="rId2"/>
              </a:buBlip>
            </a:pPr>
            <a:endParaRPr lang="en-GB" dirty="0" smtClean="0">
              <a:solidFill>
                <a:prstClr val="black"/>
              </a:solidFill>
              <a:latin typeface="Calibri" panose="020F0502020204030204"/>
            </a:endParaRPr>
          </a:p>
          <a:p>
            <a:pPr>
              <a:lnSpc>
                <a:spcPct val="90000"/>
              </a:lnSpc>
              <a:spcBef>
                <a:spcPts val="1000"/>
              </a:spcBef>
            </a:pPr>
            <a:endParaRPr lang="en-GB" dirty="0">
              <a:solidFill>
                <a:prstClr val="black"/>
              </a:solidFill>
              <a:latin typeface="Calibri" panose="020F0502020204030204"/>
            </a:endParaRPr>
          </a:p>
        </p:txBody>
      </p:sp>
    </p:spTree>
    <p:extLst>
      <p:ext uri="{BB962C8B-B14F-4D97-AF65-F5344CB8AC3E}">
        <p14:creationId xmlns:p14="http://schemas.microsoft.com/office/powerpoint/2010/main" val="255780619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18A37-9AF1-F9C9-9AAB-867B949B6EBB}"/>
              </a:ext>
            </a:extLst>
          </p:cNvPr>
          <p:cNvSpPr>
            <a:spLocks noGrp="1"/>
          </p:cNvSpPr>
          <p:nvPr>
            <p:ph type="title"/>
          </p:nvPr>
        </p:nvSpPr>
        <p:spPr>
          <a:xfrm>
            <a:off x="147732" y="585771"/>
            <a:ext cx="11226284" cy="1104917"/>
          </a:xfrm>
        </p:spPr>
        <p:txBody>
          <a:bodyPr/>
          <a:lstStyle/>
          <a:p>
            <a:r>
              <a:rPr lang="en-GB" dirty="0" smtClean="0">
                <a:latin typeface="Daytona" panose="020B0604030500040204" pitchFamily="34" charset="0"/>
              </a:rPr>
              <a:t>Handling of Spatial Anchor Information</a:t>
            </a:r>
            <a:endParaRPr lang="en-GB" dirty="0">
              <a:latin typeface="Daytona" panose="020B0604030500040204" pitchFamily="34" charset="0"/>
            </a:endParaRPr>
          </a:p>
        </p:txBody>
      </p:sp>
      <p:sp>
        <p:nvSpPr>
          <p:cNvPr id="4" name="TextBox 3"/>
          <p:cNvSpPr txBox="1"/>
          <p:nvPr/>
        </p:nvSpPr>
        <p:spPr>
          <a:xfrm>
            <a:off x="317241" y="1978086"/>
            <a:ext cx="11523306" cy="3815403"/>
          </a:xfrm>
          <a:prstGeom prst="rect">
            <a:avLst/>
          </a:prstGeom>
          <a:noFill/>
        </p:spPr>
        <p:txBody>
          <a:bodyPr wrap="square" rtlCol="0">
            <a:spAutoFit/>
          </a:bodyPr>
          <a:lstStyle/>
          <a:p>
            <a:pPr marL="228600" indent="-228600">
              <a:lnSpc>
                <a:spcPct val="90000"/>
              </a:lnSpc>
              <a:spcBef>
                <a:spcPts val="1000"/>
              </a:spcBef>
              <a:buBlip>
                <a:blip r:embed="rId2"/>
              </a:buBlip>
            </a:pPr>
            <a:r>
              <a:rPr lang="en-GB" sz="2800" dirty="0">
                <a:solidFill>
                  <a:prstClr val="black"/>
                </a:solidFill>
                <a:latin typeface="Calibri" panose="020F0502020204030204"/>
              </a:rPr>
              <a:t>Expiration duration of spatial </a:t>
            </a:r>
            <a:r>
              <a:rPr lang="en-GB" sz="2800" dirty="0" smtClean="0">
                <a:solidFill>
                  <a:prstClr val="black"/>
                </a:solidFill>
                <a:latin typeface="Calibri" panose="020F0502020204030204"/>
              </a:rPr>
              <a:t>anchor and state scheduling</a:t>
            </a:r>
          </a:p>
          <a:p>
            <a:pPr marL="914400" lvl="1" indent="-457200">
              <a:lnSpc>
                <a:spcPct val="90000"/>
              </a:lnSpc>
              <a:spcBef>
                <a:spcPts val="1000"/>
              </a:spcBef>
              <a:buFont typeface="Wingdings" panose="05000000000000000000" pitchFamily="2" charset="2"/>
              <a:buChar char="Ø"/>
            </a:pPr>
            <a:r>
              <a:rPr lang="en-GB" sz="2000" dirty="0" smtClean="0">
                <a:solidFill>
                  <a:prstClr val="black"/>
                </a:solidFill>
                <a:latin typeface="Calibri" panose="020F0502020204030204"/>
              </a:rPr>
              <a:t>Spatial anchor can be associated with expiry information</a:t>
            </a:r>
          </a:p>
          <a:p>
            <a:pPr marL="914400" lvl="1" indent="-457200">
              <a:lnSpc>
                <a:spcPct val="90000"/>
              </a:lnSpc>
              <a:spcBef>
                <a:spcPts val="1000"/>
              </a:spcBef>
              <a:buFont typeface="Wingdings" panose="05000000000000000000" pitchFamily="2" charset="2"/>
              <a:buChar char="Ø"/>
            </a:pPr>
            <a:r>
              <a:rPr lang="en-GB" sz="2000" dirty="0" smtClean="0">
                <a:solidFill>
                  <a:prstClr val="black"/>
                </a:solidFill>
                <a:latin typeface="Calibri" panose="020F0502020204030204"/>
              </a:rPr>
              <a:t>Enabler layer can track this information and handle it</a:t>
            </a:r>
          </a:p>
          <a:p>
            <a:pPr marL="914400" lvl="1" indent="-457200">
              <a:lnSpc>
                <a:spcPct val="90000"/>
              </a:lnSpc>
              <a:spcBef>
                <a:spcPts val="1000"/>
              </a:spcBef>
              <a:buFont typeface="Wingdings" panose="05000000000000000000" pitchFamily="2" charset="2"/>
              <a:buChar char="Ø"/>
            </a:pPr>
            <a:r>
              <a:rPr lang="en-GB" sz="2000" dirty="0" smtClean="0">
                <a:solidFill>
                  <a:prstClr val="black"/>
                </a:solidFill>
                <a:latin typeface="Calibri" panose="020F0502020204030204"/>
              </a:rPr>
              <a:t>Option to specify what enabler layer can do when SA expired</a:t>
            </a:r>
          </a:p>
          <a:p>
            <a:pPr marL="1371600" lvl="2" indent="-457200">
              <a:lnSpc>
                <a:spcPct val="90000"/>
              </a:lnSpc>
              <a:spcBef>
                <a:spcPts val="1000"/>
              </a:spcBef>
              <a:buFont typeface="Arial" panose="020B0604020202020204" pitchFamily="34" charset="0"/>
              <a:buChar char="•"/>
            </a:pPr>
            <a:r>
              <a:rPr lang="en-GB" sz="2000" dirty="0" smtClean="0">
                <a:solidFill>
                  <a:prstClr val="black"/>
                </a:solidFill>
                <a:latin typeface="Calibri" panose="020F0502020204030204"/>
              </a:rPr>
              <a:t>Delete or change to in-active state</a:t>
            </a:r>
            <a:endParaRPr lang="en-GB" sz="2000" dirty="0">
              <a:solidFill>
                <a:prstClr val="black"/>
              </a:solidFill>
              <a:latin typeface="Calibri" panose="020F0502020204030204"/>
            </a:endParaRPr>
          </a:p>
          <a:p>
            <a:pPr marL="914400" lvl="1" indent="-457200">
              <a:lnSpc>
                <a:spcPct val="90000"/>
              </a:lnSpc>
              <a:spcBef>
                <a:spcPts val="1000"/>
              </a:spcBef>
              <a:buFont typeface="Wingdings" panose="05000000000000000000" pitchFamily="2" charset="2"/>
              <a:buChar char="Ø"/>
            </a:pPr>
            <a:r>
              <a:rPr lang="en-GB" sz="2000" dirty="0" smtClean="0">
                <a:solidFill>
                  <a:prstClr val="black"/>
                </a:solidFill>
                <a:latin typeface="Calibri" panose="020F0502020204030204"/>
              </a:rPr>
              <a:t>If duration is recurring (State scheduling), enabler layer can handle the state of the SA accordingly (e.g. Active from 9 am to 5 pm, In-active from 5 pm to 9 am). Transition the state of SA based on the specified time period.</a:t>
            </a:r>
          </a:p>
          <a:p>
            <a:pPr marL="228600" indent="-228600">
              <a:lnSpc>
                <a:spcPct val="90000"/>
              </a:lnSpc>
              <a:spcBef>
                <a:spcPts val="1000"/>
              </a:spcBef>
              <a:buBlip>
                <a:blip r:embed="rId2"/>
              </a:buBlip>
            </a:pPr>
            <a:endParaRPr lang="en-GB" dirty="0" smtClean="0">
              <a:solidFill>
                <a:prstClr val="black"/>
              </a:solidFill>
              <a:latin typeface="Calibri" panose="020F0502020204030204"/>
            </a:endParaRPr>
          </a:p>
          <a:p>
            <a:pPr>
              <a:lnSpc>
                <a:spcPct val="90000"/>
              </a:lnSpc>
              <a:spcBef>
                <a:spcPts val="1000"/>
              </a:spcBef>
            </a:pPr>
            <a:endParaRPr lang="en-GB" dirty="0">
              <a:solidFill>
                <a:prstClr val="black"/>
              </a:solidFill>
              <a:latin typeface="Calibri" panose="020F0502020204030204"/>
            </a:endParaRPr>
          </a:p>
        </p:txBody>
      </p:sp>
    </p:spTree>
    <p:extLst>
      <p:ext uri="{BB962C8B-B14F-4D97-AF65-F5344CB8AC3E}">
        <p14:creationId xmlns:p14="http://schemas.microsoft.com/office/powerpoint/2010/main" val="346088757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18A37-9AF1-F9C9-9AAB-867B949B6EBB}"/>
              </a:ext>
            </a:extLst>
          </p:cNvPr>
          <p:cNvSpPr>
            <a:spLocks noGrp="1"/>
          </p:cNvSpPr>
          <p:nvPr>
            <p:ph type="title"/>
          </p:nvPr>
        </p:nvSpPr>
        <p:spPr>
          <a:xfrm>
            <a:off x="147732" y="585771"/>
            <a:ext cx="11226284" cy="1104917"/>
          </a:xfrm>
        </p:spPr>
        <p:txBody>
          <a:bodyPr/>
          <a:lstStyle/>
          <a:p>
            <a:r>
              <a:rPr lang="en-GB" dirty="0" smtClean="0">
                <a:latin typeface="Daytona" panose="020B0604030500040204" pitchFamily="34" charset="0"/>
              </a:rPr>
              <a:t>Example </a:t>
            </a:r>
            <a:r>
              <a:rPr lang="en-GB" dirty="0" err="1" smtClean="0">
                <a:latin typeface="Daytona" panose="020B0604030500040204" pitchFamily="34" charset="0"/>
              </a:rPr>
              <a:t>usecases</a:t>
            </a:r>
            <a:endParaRPr lang="en-GB" dirty="0">
              <a:latin typeface="Daytona" panose="020B0604030500040204" pitchFamily="34" charset="0"/>
            </a:endParaRPr>
          </a:p>
        </p:txBody>
      </p:sp>
      <p:sp>
        <p:nvSpPr>
          <p:cNvPr id="4" name="TextBox 3"/>
          <p:cNvSpPr txBox="1"/>
          <p:nvPr/>
        </p:nvSpPr>
        <p:spPr>
          <a:xfrm>
            <a:off x="317241" y="1978086"/>
            <a:ext cx="11523306" cy="4646400"/>
          </a:xfrm>
          <a:prstGeom prst="rect">
            <a:avLst/>
          </a:prstGeom>
          <a:noFill/>
        </p:spPr>
        <p:txBody>
          <a:bodyPr wrap="square" rtlCol="0">
            <a:spAutoFit/>
          </a:bodyPr>
          <a:lstStyle/>
          <a:p>
            <a:pPr marL="228600" indent="-228600">
              <a:lnSpc>
                <a:spcPct val="90000"/>
              </a:lnSpc>
              <a:spcBef>
                <a:spcPts val="1000"/>
              </a:spcBef>
              <a:buBlip>
                <a:blip r:embed="rId2"/>
              </a:buBlip>
            </a:pPr>
            <a:r>
              <a:rPr lang="en-GB" sz="2000" dirty="0" smtClean="0">
                <a:solidFill>
                  <a:prstClr val="black"/>
                </a:solidFill>
                <a:latin typeface="Calibri" panose="020F0502020204030204"/>
              </a:rPr>
              <a:t>Spatial anchor provider (E.g. Exhibition </a:t>
            </a:r>
            <a:r>
              <a:rPr lang="en-GB" sz="2000" dirty="0" err="1" smtClean="0">
                <a:solidFill>
                  <a:prstClr val="black"/>
                </a:solidFill>
                <a:latin typeface="Calibri" panose="020F0502020204030204"/>
              </a:rPr>
              <a:t>center</a:t>
            </a:r>
            <a:r>
              <a:rPr lang="en-GB" sz="2000" dirty="0" smtClean="0">
                <a:solidFill>
                  <a:prstClr val="black"/>
                </a:solidFill>
                <a:latin typeface="Calibri" panose="020F0502020204030204"/>
              </a:rPr>
              <a:t> or 3GPP conference host) may want to create spatial anchors which can be seen or available for discovery only till the exhibition/3GPP conference dates. Once the given time period reaches, </a:t>
            </a:r>
            <a:r>
              <a:rPr lang="en-GB" sz="2000" dirty="0" err="1" smtClean="0">
                <a:solidFill>
                  <a:prstClr val="black"/>
                </a:solidFill>
                <a:latin typeface="Calibri" panose="020F0502020204030204"/>
              </a:rPr>
              <a:t>SAn</a:t>
            </a:r>
            <a:r>
              <a:rPr lang="en-GB" sz="2000" dirty="0" smtClean="0">
                <a:solidFill>
                  <a:prstClr val="black"/>
                </a:solidFill>
                <a:latin typeface="Calibri" panose="020F0502020204030204"/>
              </a:rPr>
              <a:t> server automatically deletes the spatial anchors.</a:t>
            </a:r>
          </a:p>
          <a:p>
            <a:pPr marL="228600" indent="-228600">
              <a:lnSpc>
                <a:spcPct val="90000"/>
              </a:lnSpc>
              <a:spcBef>
                <a:spcPts val="1000"/>
              </a:spcBef>
              <a:buBlip>
                <a:blip r:embed="rId2"/>
              </a:buBlip>
            </a:pPr>
            <a:endParaRPr lang="en-GB" sz="2000" dirty="0">
              <a:solidFill>
                <a:prstClr val="black"/>
              </a:solidFill>
              <a:latin typeface="Calibri" panose="020F0502020204030204"/>
            </a:endParaRPr>
          </a:p>
          <a:p>
            <a:pPr marL="228600" indent="-228600">
              <a:lnSpc>
                <a:spcPct val="90000"/>
              </a:lnSpc>
              <a:spcBef>
                <a:spcPts val="1000"/>
              </a:spcBef>
              <a:buBlip>
                <a:blip r:embed="rId2"/>
              </a:buBlip>
            </a:pPr>
            <a:r>
              <a:rPr lang="en-GB" sz="2000" dirty="0" smtClean="0">
                <a:solidFill>
                  <a:prstClr val="black"/>
                </a:solidFill>
                <a:latin typeface="Calibri" panose="020F0502020204030204"/>
              </a:rPr>
              <a:t>Shop owners can associate expiry to a spatial anchor identifying an item in the shop which is equivalent to the expiry of the item. Once the expiry reaches, the spatial anchor related to that item will be deleted or changed to in-active state and cannot be discoverable.</a:t>
            </a:r>
          </a:p>
          <a:p>
            <a:pPr marL="228600" indent="-228600">
              <a:lnSpc>
                <a:spcPct val="90000"/>
              </a:lnSpc>
              <a:spcBef>
                <a:spcPts val="1000"/>
              </a:spcBef>
              <a:buBlip>
                <a:blip r:embed="rId2"/>
              </a:buBlip>
            </a:pPr>
            <a:endParaRPr lang="en-GB" sz="2000" dirty="0" smtClean="0">
              <a:solidFill>
                <a:prstClr val="black"/>
              </a:solidFill>
              <a:latin typeface="Calibri" panose="020F0502020204030204"/>
            </a:endParaRPr>
          </a:p>
          <a:p>
            <a:pPr marL="228600" indent="-228600">
              <a:lnSpc>
                <a:spcPct val="90000"/>
              </a:lnSpc>
              <a:spcBef>
                <a:spcPts val="1000"/>
              </a:spcBef>
              <a:buBlip>
                <a:blip r:embed="rId2"/>
              </a:buBlip>
            </a:pPr>
            <a:r>
              <a:rPr lang="en-GB" sz="2000" dirty="0" smtClean="0">
                <a:solidFill>
                  <a:prstClr val="black"/>
                </a:solidFill>
                <a:latin typeface="Calibri" panose="020F0502020204030204"/>
              </a:rPr>
              <a:t>In a shopping complex different shops may have different opening and closing time. The shop owners may want to de-activate the spatial anchors once the shop closes and re-activate once the shop opens. Here the spatial anchors are not deleted but transitioned from active to in-active and vice-versa.</a:t>
            </a:r>
          </a:p>
          <a:p>
            <a:pPr marL="228600" indent="-228600">
              <a:lnSpc>
                <a:spcPct val="90000"/>
              </a:lnSpc>
              <a:spcBef>
                <a:spcPts val="1000"/>
              </a:spcBef>
              <a:buBlip>
                <a:blip r:embed="rId2"/>
              </a:buBlip>
            </a:pPr>
            <a:endParaRPr lang="en-GB" sz="1600" dirty="0" smtClean="0">
              <a:solidFill>
                <a:prstClr val="black"/>
              </a:solidFill>
              <a:latin typeface="Calibri" panose="020F0502020204030204"/>
            </a:endParaRPr>
          </a:p>
          <a:p>
            <a:pPr marL="228600" indent="-228600">
              <a:lnSpc>
                <a:spcPct val="90000"/>
              </a:lnSpc>
              <a:spcBef>
                <a:spcPts val="1000"/>
              </a:spcBef>
              <a:buBlip>
                <a:blip r:embed="rId2"/>
              </a:buBlip>
            </a:pPr>
            <a:endParaRPr lang="en-GB" sz="1400" dirty="0" smtClean="0">
              <a:solidFill>
                <a:prstClr val="black"/>
              </a:solidFill>
              <a:latin typeface="Calibri" panose="020F0502020204030204"/>
            </a:endParaRPr>
          </a:p>
          <a:p>
            <a:pPr>
              <a:lnSpc>
                <a:spcPct val="90000"/>
              </a:lnSpc>
              <a:spcBef>
                <a:spcPts val="1000"/>
              </a:spcBef>
            </a:pPr>
            <a:endParaRPr lang="en-GB" sz="1400" dirty="0">
              <a:solidFill>
                <a:prstClr val="black"/>
              </a:solidFill>
              <a:latin typeface="Calibri" panose="020F0502020204030204"/>
            </a:endParaRPr>
          </a:p>
        </p:txBody>
      </p:sp>
    </p:spTree>
    <p:extLst>
      <p:ext uri="{BB962C8B-B14F-4D97-AF65-F5344CB8AC3E}">
        <p14:creationId xmlns:p14="http://schemas.microsoft.com/office/powerpoint/2010/main" val="324329296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65438" y="3554962"/>
            <a:ext cx="3749745" cy="830997"/>
          </a:xfrm>
          <a:prstGeom prst="rect">
            <a:avLst/>
          </a:prstGeom>
          <a:noFill/>
        </p:spPr>
        <p:txBody>
          <a:bodyPr wrap="none" rtlCol="0">
            <a:spAutoFit/>
          </a:bodyPr>
          <a:lstStyle/>
          <a:p>
            <a:pPr algn="ctr"/>
            <a:r>
              <a:rPr lang="en-IN" sz="4800" dirty="0" smtClean="0"/>
              <a:t>Thank you !!!</a:t>
            </a:r>
            <a:endParaRPr lang="en-IN" sz="4800" dirty="0"/>
          </a:p>
        </p:txBody>
      </p:sp>
    </p:spTree>
    <p:extLst>
      <p:ext uri="{BB962C8B-B14F-4D97-AF65-F5344CB8AC3E}">
        <p14:creationId xmlns:p14="http://schemas.microsoft.com/office/powerpoint/2010/main" val="338636830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purl.org/dc/terms/"/>
    <ds:schemaRef ds:uri="http://schemas.microsoft.com/office/2006/documentManagement/types"/>
    <ds:schemaRef ds:uri="280d8efa-eff2-4910-88d2-79ca146720c4"/>
    <ds:schemaRef ds:uri="http://schemas.openxmlformats.org/package/2006/metadata/core-properties"/>
    <ds:schemaRef ds:uri="http://purl.org/dc/dcmitype/"/>
    <ds:schemaRef ds:uri="679a257e-872f-4c98-9e8a-0a9c104f72cd"/>
    <ds:schemaRef ds:uri="http://schemas.microsoft.com/office/infopath/2007/PartnerControl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10042</TotalTime>
  <Words>537</Words>
  <Application>Microsoft Office PowerPoint</Application>
  <PresentationFormat>Widescreen</PresentationFormat>
  <Paragraphs>42</Paragraphs>
  <Slides>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Arial</vt:lpstr>
      <vt:lpstr>Arial </vt:lpstr>
      <vt:lpstr>Calibri</vt:lpstr>
      <vt:lpstr>Calibri Light</vt:lpstr>
      <vt:lpstr>Daytona</vt:lpstr>
      <vt:lpstr>Times New Roman</vt:lpstr>
      <vt:lpstr>Wingdings</vt:lpstr>
      <vt:lpstr>Office Theme</vt:lpstr>
      <vt:lpstr>Spatial Anchor handling</vt:lpstr>
      <vt:lpstr>Spatial Anchor Service</vt:lpstr>
      <vt:lpstr>Spatial Anchor Information</vt:lpstr>
      <vt:lpstr>Handling of Spatial Anchor Information</vt:lpstr>
      <vt:lpstr>Handling of Spatial Anchor Information</vt:lpstr>
      <vt:lpstr>Example usecases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Samsung-SA6#67</cp:lastModifiedBy>
  <cp:revision>677</cp:revision>
  <dcterms:created xsi:type="dcterms:W3CDTF">2010-02-05T13:52:04Z</dcterms:created>
  <dcterms:modified xsi:type="dcterms:W3CDTF">2025-05-12T10:15:57Z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