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theme/theme4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695" r:id="rId4"/>
    <p:sldMasterId id="2147483717" r:id="rId5"/>
    <p:sldMasterId id="2147483724" r:id="rId6"/>
  </p:sldMasterIdLst>
  <p:notesMasterIdLst>
    <p:notesMasterId r:id="rId18"/>
  </p:notesMasterIdLst>
  <p:handoutMasterIdLst>
    <p:handoutMasterId r:id="rId19"/>
  </p:handoutMasterIdLst>
  <p:sldIdLst>
    <p:sldId id="992" r:id="rId7"/>
    <p:sldId id="987" r:id="rId8"/>
    <p:sldId id="984" r:id="rId9"/>
    <p:sldId id="1003" r:id="rId10"/>
    <p:sldId id="998" r:id="rId11"/>
    <p:sldId id="997" r:id="rId12"/>
    <p:sldId id="999" r:id="rId13"/>
    <p:sldId id="1000" r:id="rId14"/>
    <p:sldId id="1002" r:id="rId15"/>
    <p:sldId id="1001" r:id="rId16"/>
    <p:sldId id="991" r:id="rId17"/>
  </p:sldIdLst>
  <p:sldSz cx="12192000" cy="6858000"/>
  <p:notesSz cx="7102475" cy="102330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临时模板" id="{F3CFECCF-58A6-4080-8890-114E57A8C678}">
          <p14:sldIdLst>
            <p14:sldId id="992"/>
            <p14:sldId id="987"/>
            <p14:sldId id="984"/>
            <p14:sldId id="1003"/>
            <p14:sldId id="998"/>
            <p14:sldId id="997"/>
            <p14:sldId id="999"/>
            <p14:sldId id="1000"/>
            <p14:sldId id="1002"/>
            <p14:sldId id="1001"/>
            <p14:sldId id="99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094" userDrawn="1">
          <p15:clr>
            <a:srgbClr val="A4A3A4"/>
          </p15:clr>
        </p15:guide>
        <p15:guide id="2" pos="4747" userDrawn="1">
          <p15:clr>
            <a:srgbClr val="A4A3A4"/>
          </p15:clr>
        </p15:guide>
        <p15:guide id="3" userDrawn="1">
          <p15:clr>
            <a:srgbClr val="A4A3A4"/>
          </p15:clr>
        </p15:guide>
        <p15:guide id="4" pos="9505" userDrawn="1">
          <p15:clr>
            <a:srgbClr val="A4A3A4"/>
          </p15:clr>
        </p15:guide>
        <p15:guide id="9" orient="horz" pos="187" userDrawn="1">
          <p15:clr>
            <a:srgbClr val="A4A3A4"/>
          </p15:clr>
        </p15:guide>
        <p15:guide id="10" pos="7378" userDrawn="1">
          <p15:clr>
            <a:srgbClr val="A4A3A4"/>
          </p15:clr>
        </p15:guide>
        <p15:guide id="11" orient="horz" pos="2115" userDrawn="1">
          <p15:clr>
            <a:srgbClr val="A4A3A4"/>
          </p15:clr>
        </p15:guide>
        <p15:guide id="12" orient="horz" pos="1502" userDrawn="1">
          <p15:clr>
            <a:srgbClr val="A4A3A4"/>
          </p15:clr>
        </p15:guide>
        <p15:guide id="13" orient="horz" pos="4156" userDrawn="1">
          <p15:clr>
            <a:srgbClr val="A4A3A4"/>
          </p15:clr>
        </p15:guide>
        <p15:guide id="14" orient="horz" pos="459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6" pos="461" userDrawn="1">
          <p15:clr>
            <a:srgbClr val="A4A3A4"/>
          </p15:clr>
        </p15:guide>
        <p15:guide id="18" pos="2933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" initials="Liping W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C98"/>
    <a:srgbClr val="F1800F"/>
    <a:srgbClr val="307FF9"/>
    <a:srgbClr val="FFFFFF"/>
    <a:srgbClr val="FF4847"/>
    <a:srgbClr val="FFFFCC"/>
    <a:srgbClr val="009DD9"/>
    <a:srgbClr val="00FFFF"/>
    <a:srgbClr val="043B90"/>
    <a:srgbClr val="10C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59" autoAdjust="0"/>
    <p:restoredTop sz="86162" autoAdjust="0"/>
  </p:normalViewPr>
  <p:slideViewPr>
    <p:cSldViewPr snapToGrid="0">
      <p:cViewPr varScale="1">
        <p:scale>
          <a:sx n="60" d="100"/>
          <a:sy n="60" d="100"/>
        </p:scale>
        <p:origin x="-288" y="-84"/>
      </p:cViewPr>
      <p:guideLst>
        <p:guide orient="horz" pos="1094"/>
        <p:guide orient="horz" pos="187"/>
        <p:guide orient="horz" pos="2115"/>
        <p:guide orient="horz" pos="1502"/>
        <p:guide orient="horz" pos="4156"/>
        <p:guide orient="horz" pos="459"/>
        <p:guide pos="4747"/>
        <p:guide/>
        <p:guide pos="9505"/>
        <p:guide pos="7378"/>
        <p:guide pos="3840"/>
        <p:guide pos="461"/>
        <p:guide pos="2933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354"/>
    </p:cViewPr>
  </p:sorterViewPr>
  <p:notesViewPr>
    <p:cSldViewPr snapToGrid="0">
      <p:cViewPr varScale="1">
        <p:scale>
          <a:sx n="48" d="100"/>
          <a:sy n="48" d="100"/>
        </p:scale>
        <p:origin x="-3030" y="-102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C4835E0C-1C2A-4EFB-8694-835BF9833073}" type="datetimeFigureOut">
              <a:rPr lang="zh-CN" altLang="en-US" smtClean="0"/>
              <a:pPr/>
              <a:t>2025/5/9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5BD914F1-5D00-4342-AF8E-91D58BD65E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2025/5/9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周期管理、数据采集、不同组管理及操作、复杂任务的管理、签约归属权的转移、终端区域数量</a:t>
            </a:r>
            <a:r>
              <a:rPr lang="en-US" altLang="zh-CN" dirty="0" smtClean="0"/>
              <a:t>TR 22840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endParaRPr lang="en-US" altLang="zh-CN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US" altLang="zh-CN" sz="1200" dirty="0" smtClean="0"/>
              <a:t>[PR 5.3.6-003] The 5G system shall support a mechanism to interface a 3rd party application </a:t>
            </a:r>
            <a:r>
              <a:rPr lang="en-US" altLang="zh-CN" sz="1200" dirty="0" smtClean="0">
                <a:solidFill>
                  <a:srgbClr val="FF0000"/>
                </a:solidFill>
              </a:rPr>
              <a:t>to manage and operate </a:t>
            </a:r>
            <a:r>
              <a:rPr lang="en-US" altLang="zh-CN" sz="1200" dirty="0" smtClean="0"/>
              <a:t>on the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devices.</a:t>
            </a:r>
            <a:endParaRPr lang="en-US" altLang="zh-CN" b="1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GB" altLang="zh-CN" sz="1200" dirty="0" smtClean="0"/>
              <a:t>[PR 5.29.6-1] Based on operator policy, the 5G system shall provide means for a trusted third party to </a:t>
            </a:r>
            <a:r>
              <a:rPr lang="en-GB" altLang="zh-CN" sz="1200" dirty="0" smtClean="0">
                <a:solidFill>
                  <a:srgbClr val="FF0000"/>
                </a:solidFill>
              </a:rPr>
              <a:t>request the permanent disabling </a:t>
            </a:r>
            <a:r>
              <a:rPr lang="en-GB" altLang="zh-CN" sz="1200" dirty="0" smtClean="0"/>
              <a:t>of an Ambient 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device to communicate with the 5G system.</a:t>
            </a:r>
            <a:endParaRPr lang="en-US" altLang="zh-CN" sz="1200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GB" altLang="zh-CN" sz="1200" dirty="0" smtClean="0"/>
              <a:t>[PR 5.29.6-2] Based on operator policy, the 5G system shall provide means for a trusted third party to </a:t>
            </a:r>
            <a:r>
              <a:rPr lang="en-GB" altLang="zh-CN" sz="1200" dirty="0" smtClean="0">
                <a:solidFill>
                  <a:srgbClr val="FF0000"/>
                </a:solidFill>
              </a:rPr>
              <a:t>request the deletion of any digitally stored information</a:t>
            </a:r>
            <a:r>
              <a:rPr lang="en-GB" altLang="zh-CN" sz="1200" dirty="0" smtClean="0"/>
              <a:t> of an Ambient 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device. </a:t>
            </a:r>
            <a:endParaRPr lang="en-US" altLang="zh-CN" sz="1200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GB" altLang="zh-CN" sz="1200" dirty="0" smtClean="0"/>
              <a:t>[PR</a:t>
            </a:r>
            <a:r>
              <a:rPr lang="en-US" altLang="zh-CN" sz="1200" dirty="0" smtClean="0"/>
              <a:t>.</a:t>
            </a:r>
            <a:r>
              <a:rPr lang="en-GB" altLang="zh-CN" sz="1200" dirty="0" smtClean="0"/>
              <a:t>5.27</a:t>
            </a:r>
            <a:r>
              <a:rPr lang="en-US" altLang="zh-CN" sz="1200" dirty="0" smtClean="0"/>
              <a:t>-00</a:t>
            </a:r>
            <a:r>
              <a:rPr lang="en-GB" altLang="zh-CN" sz="1200" dirty="0" smtClean="0"/>
              <a:t>3]</a:t>
            </a:r>
            <a:r>
              <a:rPr lang="en-US" altLang="zh-CN" sz="1200" dirty="0" smtClean="0"/>
              <a:t> The 5G network shall be able to trigger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devices. </a:t>
            </a:r>
            <a:r>
              <a:rPr lang="en-GB" altLang="zh-CN" sz="1200" dirty="0" smtClean="0"/>
              <a:t>The </a:t>
            </a:r>
            <a:r>
              <a:rPr lang="en-US" altLang="zh-CN" sz="1200" dirty="0" smtClean="0"/>
              <a:t>5G system shall enable an authorized 3</a:t>
            </a:r>
            <a:r>
              <a:rPr lang="en-US" altLang="zh-CN" sz="1200" baseline="30000" dirty="0" smtClean="0"/>
              <a:t>rd</a:t>
            </a:r>
            <a:r>
              <a:rPr lang="en-US" altLang="zh-CN" sz="1200" dirty="0" smtClean="0"/>
              <a:t> party to instruct the 5G network in </a:t>
            </a:r>
            <a:r>
              <a:rPr lang="en-US" altLang="zh-CN" sz="1200" dirty="0" smtClean="0">
                <a:solidFill>
                  <a:srgbClr val="FF0000"/>
                </a:solidFill>
              </a:rPr>
              <a:t>which area, which group of Ambient </a:t>
            </a:r>
            <a:r>
              <a:rPr lang="en-US" altLang="zh-CN" sz="1200" dirty="0" err="1" smtClean="0">
                <a:solidFill>
                  <a:srgbClr val="FF0000"/>
                </a:solidFill>
              </a:rPr>
              <a:t>IoT</a:t>
            </a:r>
            <a:r>
              <a:rPr lang="en-US" altLang="zh-CN" sz="1200" dirty="0" smtClean="0">
                <a:solidFill>
                  <a:srgbClr val="FF0000"/>
                </a:solidFill>
              </a:rPr>
              <a:t> devices needs to be triggered and which action the Ambient </a:t>
            </a:r>
            <a:r>
              <a:rPr lang="en-US" altLang="zh-CN" sz="1200" dirty="0" err="1" smtClean="0">
                <a:solidFill>
                  <a:srgbClr val="FF0000"/>
                </a:solidFill>
              </a:rPr>
              <a:t>IoT</a:t>
            </a:r>
            <a:r>
              <a:rPr lang="en-US" altLang="zh-CN" sz="1200" dirty="0" smtClean="0">
                <a:solidFill>
                  <a:srgbClr val="FF0000"/>
                </a:solidFill>
              </a:rPr>
              <a:t> devices need to perform </a:t>
            </a:r>
            <a:r>
              <a:rPr lang="en-US" altLang="zh-CN" sz="1200" dirty="0" smtClean="0"/>
              <a:t>when triggered (e.g. send ID, receive further information, send measurement value).</a:t>
            </a:r>
          </a:p>
          <a:p>
            <a:endParaRPr lang="en-US" altLang="zh-CN" dirty="0" smtClean="0"/>
          </a:p>
          <a:p>
            <a:pPr marL="0" marR="0" lvl="2" indent="0" algn="l" defTabSz="914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[P.R.5.1.6-002] The 5G system shall support to provide collected information from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devices to the trusted 3</a:t>
            </a:r>
            <a:r>
              <a:rPr lang="en-US" altLang="zh-CN" sz="1200" baseline="30000" dirty="0" smtClean="0"/>
              <a:t>rd</a:t>
            </a:r>
            <a:r>
              <a:rPr lang="en-US" altLang="zh-CN" sz="1200" dirty="0" smtClean="0"/>
              <a:t> party.</a:t>
            </a:r>
            <a:endParaRPr lang="en-GB" altLang="zh-CN" sz="1200" dirty="0" smtClean="0"/>
          </a:p>
          <a:p>
            <a:pPr marL="0" marR="0" lvl="2" indent="0" algn="l" defTabSz="914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[PR.5.21.6-004] The 5G system shall be able to expose </a:t>
            </a:r>
            <a:r>
              <a:rPr lang="en-GB" altLang="zh-CN" sz="1200" dirty="0" smtClean="0"/>
              <a:t>the identities and relative positioning results of Ambient 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devices </a:t>
            </a:r>
            <a:r>
              <a:rPr lang="en-US" altLang="zh-CN" sz="1200" dirty="0" smtClean="0"/>
              <a:t>to a trusted third party. The 5G system shall be able to provide a mechanism to expose the information collected from an Ambient-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to a trusted 3rd party.</a:t>
            </a:r>
            <a:endParaRPr lang="zh-CN" altLang="zh-CN" sz="1200" dirty="0" smtClean="0"/>
          </a:p>
          <a:p>
            <a:pPr marL="0" marR="0" lvl="2" indent="0" algn="l" defTabSz="914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NOTE: The request from 3rd party can include the requested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identity, the requested service area to find the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device, the requested information of an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includes position information.</a:t>
            </a:r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US" altLang="zh-CN" sz="1200" dirty="0" smtClean="0"/>
              <a:t>[P.R.5.12.6-003] The 5G system shall be able to provide information of a specific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to the trusted 3rd party.</a:t>
            </a:r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GB" altLang="zh-CN" sz="1200" dirty="0" smtClean="0"/>
              <a:t>[P</a:t>
            </a:r>
            <a:r>
              <a:rPr lang="en-US" altLang="zh-CN" sz="1200" dirty="0" smtClean="0"/>
              <a:t>.</a:t>
            </a:r>
            <a:r>
              <a:rPr lang="en-GB" altLang="zh-CN" sz="1200" dirty="0" smtClean="0"/>
              <a:t>R 5.13.6-</a:t>
            </a:r>
            <a:r>
              <a:rPr lang="en-US" altLang="zh-CN" sz="1200" dirty="0" smtClean="0"/>
              <a:t>005</a:t>
            </a:r>
            <a:r>
              <a:rPr lang="en-GB" altLang="zh-CN" sz="1200" dirty="0" smtClean="0"/>
              <a:t>] </a:t>
            </a:r>
            <a:r>
              <a:rPr lang="en-US" altLang="zh-CN" sz="1200" dirty="0" smtClean="0"/>
              <a:t>The 5G system shall support </a:t>
            </a:r>
            <a:r>
              <a:rPr lang="en-US" altLang="zh-CN" sz="1200" dirty="0" smtClean="0">
                <a:solidFill>
                  <a:srgbClr val="FF0000"/>
                </a:solidFill>
              </a:rPr>
              <a:t>transferring data collected </a:t>
            </a:r>
            <a:r>
              <a:rPr lang="en-US" altLang="zh-CN" sz="1200" dirty="0" smtClean="0"/>
              <a:t>from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devices to a trusted 3rd party</a:t>
            </a:r>
            <a:r>
              <a:rPr lang="en-GB" altLang="zh-CN" sz="1200" dirty="0" smtClean="0"/>
              <a:t>.</a:t>
            </a:r>
            <a:endParaRPr lang="zh-CN" altLang="zh-CN" sz="1200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US" altLang="zh-CN" sz="1200" dirty="0" smtClean="0"/>
              <a:t>[PR.5.20.6-001] The 5G system shall support communication with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with 3</a:t>
            </a:r>
            <a:r>
              <a:rPr lang="en-US" altLang="zh-CN" sz="1200" baseline="30000" dirty="0" smtClean="0"/>
              <a:t>rd</a:t>
            </a:r>
            <a:r>
              <a:rPr lang="en-US" altLang="zh-CN" sz="1200" dirty="0" smtClean="0"/>
              <a:t> party application server.</a:t>
            </a:r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x-none" altLang="zh-CN" sz="1200" dirty="0" smtClean="0"/>
              <a:t>[PR 5.22.6-</a:t>
            </a:r>
            <a:r>
              <a:rPr lang="en-US" altLang="zh-CN" sz="1200" dirty="0" smtClean="0"/>
              <a:t>2</a:t>
            </a:r>
            <a:r>
              <a:rPr lang="x-none" altLang="zh-CN" sz="1200" dirty="0" smtClean="0"/>
              <a:t>] </a:t>
            </a:r>
            <a:r>
              <a:rPr lang="en-GB" altLang="zh-CN" sz="1200" dirty="0" smtClean="0"/>
              <a:t>The 5G system shall provide a mechanism for a 3</a:t>
            </a:r>
            <a:r>
              <a:rPr lang="en-GB" altLang="zh-CN" sz="1200" baseline="30000" dirty="0" smtClean="0"/>
              <a:t>rd</a:t>
            </a:r>
            <a:r>
              <a:rPr lang="en-GB" altLang="zh-CN" sz="1200" dirty="0" smtClean="0"/>
              <a:t> party application to </a:t>
            </a:r>
            <a:r>
              <a:rPr lang="en-GB" altLang="zh-CN" sz="1200" dirty="0" smtClean="0">
                <a:solidFill>
                  <a:srgbClr val="FF0000"/>
                </a:solidFill>
              </a:rPr>
              <a:t>write user data to and to read user data</a:t>
            </a:r>
            <a:r>
              <a:rPr lang="en-GB" altLang="zh-CN" sz="1200" dirty="0" smtClean="0"/>
              <a:t> from an Ambient 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device.</a:t>
            </a:r>
            <a:endParaRPr lang="zh-CN" altLang="zh-CN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718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周期管理、数据采集、不同组管理及操作、复杂任务的管理、签约归属权的转移、终端区域数量</a:t>
            </a:r>
            <a:r>
              <a:rPr lang="en-US" altLang="zh-CN" dirty="0" smtClean="0"/>
              <a:t>TR 22840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endParaRPr lang="en-US" altLang="zh-CN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US" altLang="zh-CN" sz="1200" dirty="0" smtClean="0"/>
              <a:t>[PR 5.3.6-003] The 5G system shall support a mechanism to interface a 3rd party application </a:t>
            </a:r>
            <a:r>
              <a:rPr lang="en-US" altLang="zh-CN" sz="1200" dirty="0" smtClean="0">
                <a:solidFill>
                  <a:srgbClr val="FF0000"/>
                </a:solidFill>
              </a:rPr>
              <a:t>to manage and operate </a:t>
            </a:r>
            <a:r>
              <a:rPr lang="en-US" altLang="zh-CN" sz="1200" dirty="0" smtClean="0"/>
              <a:t>on the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devices.</a:t>
            </a:r>
            <a:endParaRPr lang="en-US" altLang="zh-CN" b="1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GB" altLang="zh-CN" sz="1200" dirty="0" smtClean="0"/>
              <a:t>[PR 5.29.6-1] Based on operator policy, the 5G system shall provide means for a trusted third party to </a:t>
            </a:r>
            <a:r>
              <a:rPr lang="en-GB" altLang="zh-CN" sz="1200" dirty="0" smtClean="0">
                <a:solidFill>
                  <a:srgbClr val="FF0000"/>
                </a:solidFill>
              </a:rPr>
              <a:t>request the permanent disabling </a:t>
            </a:r>
            <a:r>
              <a:rPr lang="en-GB" altLang="zh-CN" sz="1200" dirty="0" smtClean="0"/>
              <a:t>of an Ambient 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device to communicate with the 5G system.</a:t>
            </a:r>
            <a:endParaRPr lang="en-US" altLang="zh-CN" sz="1200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GB" altLang="zh-CN" sz="1200" dirty="0" smtClean="0"/>
              <a:t>[PR 5.29.6-2] Based on operator policy, the 5G system shall provide means for a trusted third party to </a:t>
            </a:r>
            <a:r>
              <a:rPr lang="en-GB" altLang="zh-CN" sz="1200" dirty="0" smtClean="0">
                <a:solidFill>
                  <a:srgbClr val="FF0000"/>
                </a:solidFill>
              </a:rPr>
              <a:t>request the deletion of any digitally stored information</a:t>
            </a:r>
            <a:r>
              <a:rPr lang="en-GB" altLang="zh-CN" sz="1200" dirty="0" smtClean="0"/>
              <a:t> of an Ambient 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device. </a:t>
            </a:r>
            <a:endParaRPr lang="en-US" altLang="zh-CN" sz="1200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GB" altLang="zh-CN" sz="1200" dirty="0" smtClean="0"/>
              <a:t>[PR</a:t>
            </a:r>
            <a:r>
              <a:rPr lang="en-US" altLang="zh-CN" sz="1200" dirty="0" smtClean="0"/>
              <a:t>.</a:t>
            </a:r>
            <a:r>
              <a:rPr lang="en-GB" altLang="zh-CN" sz="1200" dirty="0" smtClean="0"/>
              <a:t>5.27</a:t>
            </a:r>
            <a:r>
              <a:rPr lang="en-US" altLang="zh-CN" sz="1200" dirty="0" smtClean="0"/>
              <a:t>-00</a:t>
            </a:r>
            <a:r>
              <a:rPr lang="en-GB" altLang="zh-CN" sz="1200" dirty="0" smtClean="0"/>
              <a:t>3]</a:t>
            </a:r>
            <a:r>
              <a:rPr lang="en-US" altLang="zh-CN" sz="1200" dirty="0" smtClean="0"/>
              <a:t> The 5G network shall be able to trigger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devices. </a:t>
            </a:r>
            <a:r>
              <a:rPr lang="en-GB" altLang="zh-CN" sz="1200" dirty="0" smtClean="0"/>
              <a:t>The </a:t>
            </a:r>
            <a:r>
              <a:rPr lang="en-US" altLang="zh-CN" sz="1200" dirty="0" smtClean="0"/>
              <a:t>5G system shall enable an authorized 3</a:t>
            </a:r>
            <a:r>
              <a:rPr lang="en-US" altLang="zh-CN" sz="1200" baseline="30000" dirty="0" smtClean="0"/>
              <a:t>rd</a:t>
            </a:r>
            <a:r>
              <a:rPr lang="en-US" altLang="zh-CN" sz="1200" dirty="0" smtClean="0"/>
              <a:t> party to instruct the 5G network in </a:t>
            </a:r>
            <a:r>
              <a:rPr lang="en-US" altLang="zh-CN" sz="1200" dirty="0" smtClean="0">
                <a:solidFill>
                  <a:srgbClr val="FF0000"/>
                </a:solidFill>
              </a:rPr>
              <a:t>which area, which group of Ambient </a:t>
            </a:r>
            <a:r>
              <a:rPr lang="en-US" altLang="zh-CN" sz="1200" dirty="0" err="1" smtClean="0">
                <a:solidFill>
                  <a:srgbClr val="FF0000"/>
                </a:solidFill>
              </a:rPr>
              <a:t>IoT</a:t>
            </a:r>
            <a:r>
              <a:rPr lang="en-US" altLang="zh-CN" sz="1200" dirty="0" smtClean="0">
                <a:solidFill>
                  <a:srgbClr val="FF0000"/>
                </a:solidFill>
              </a:rPr>
              <a:t> devices needs to be triggered and which action the Ambient </a:t>
            </a:r>
            <a:r>
              <a:rPr lang="en-US" altLang="zh-CN" sz="1200" dirty="0" err="1" smtClean="0">
                <a:solidFill>
                  <a:srgbClr val="FF0000"/>
                </a:solidFill>
              </a:rPr>
              <a:t>IoT</a:t>
            </a:r>
            <a:r>
              <a:rPr lang="en-US" altLang="zh-CN" sz="1200" dirty="0" smtClean="0">
                <a:solidFill>
                  <a:srgbClr val="FF0000"/>
                </a:solidFill>
              </a:rPr>
              <a:t> devices need to perform </a:t>
            </a:r>
            <a:r>
              <a:rPr lang="en-US" altLang="zh-CN" sz="1200" dirty="0" smtClean="0"/>
              <a:t>when triggered (e.g. send ID, receive further information, send measurement value).</a:t>
            </a:r>
          </a:p>
          <a:p>
            <a:endParaRPr lang="en-US" altLang="zh-CN" dirty="0" smtClean="0"/>
          </a:p>
          <a:p>
            <a:pPr marL="0" marR="0" lvl="2" indent="0" algn="l" defTabSz="914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[P.R.5.1.6-002] The 5G system shall support to provide collected information from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devices to the trusted 3</a:t>
            </a:r>
            <a:r>
              <a:rPr lang="en-US" altLang="zh-CN" sz="1200" baseline="30000" dirty="0" smtClean="0"/>
              <a:t>rd</a:t>
            </a:r>
            <a:r>
              <a:rPr lang="en-US" altLang="zh-CN" sz="1200" dirty="0" smtClean="0"/>
              <a:t> party.</a:t>
            </a:r>
            <a:endParaRPr lang="en-GB" altLang="zh-CN" sz="1200" dirty="0" smtClean="0"/>
          </a:p>
          <a:p>
            <a:pPr marL="0" marR="0" lvl="2" indent="0" algn="l" defTabSz="914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[PR.5.21.6-004] The 5G system shall be able to expose </a:t>
            </a:r>
            <a:r>
              <a:rPr lang="en-GB" altLang="zh-CN" sz="1200" dirty="0" smtClean="0"/>
              <a:t>the identities and relative positioning results of Ambient 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devices </a:t>
            </a:r>
            <a:r>
              <a:rPr lang="en-US" altLang="zh-CN" sz="1200" dirty="0" smtClean="0"/>
              <a:t>to a trusted third party. The 5G system shall be able to provide a mechanism to expose the information collected from an Ambient-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to a trusted 3rd party.</a:t>
            </a:r>
            <a:endParaRPr lang="zh-CN" altLang="zh-CN" sz="1200" dirty="0" smtClean="0"/>
          </a:p>
          <a:p>
            <a:pPr marL="0" marR="0" lvl="2" indent="0" algn="l" defTabSz="914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NOTE: The request from 3rd party can include the requested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identity, the requested service area to find the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device, the requested information of an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includes position information.</a:t>
            </a:r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US" altLang="zh-CN" sz="1200" dirty="0" smtClean="0"/>
              <a:t>[P.R.5.12.6-003] The 5G system shall be able to provide information of a specific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to the trusted 3rd party.</a:t>
            </a:r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GB" altLang="zh-CN" sz="1200" dirty="0" smtClean="0"/>
              <a:t>[P</a:t>
            </a:r>
            <a:r>
              <a:rPr lang="en-US" altLang="zh-CN" sz="1200" dirty="0" smtClean="0"/>
              <a:t>.</a:t>
            </a:r>
            <a:r>
              <a:rPr lang="en-GB" altLang="zh-CN" sz="1200" dirty="0" smtClean="0"/>
              <a:t>R 5.13.6-</a:t>
            </a:r>
            <a:r>
              <a:rPr lang="en-US" altLang="zh-CN" sz="1200" dirty="0" smtClean="0"/>
              <a:t>005</a:t>
            </a:r>
            <a:r>
              <a:rPr lang="en-GB" altLang="zh-CN" sz="1200" dirty="0" smtClean="0"/>
              <a:t>] </a:t>
            </a:r>
            <a:r>
              <a:rPr lang="en-US" altLang="zh-CN" sz="1200" dirty="0" smtClean="0"/>
              <a:t>The 5G system shall support </a:t>
            </a:r>
            <a:r>
              <a:rPr lang="en-US" altLang="zh-CN" sz="1200" dirty="0" smtClean="0">
                <a:solidFill>
                  <a:srgbClr val="FF0000"/>
                </a:solidFill>
              </a:rPr>
              <a:t>transferring data collected </a:t>
            </a:r>
            <a:r>
              <a:rPr lang="en-US" altLang="zh-CN" sz="1200" dirty="0" smtClean="0"/>
              <a:t>from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devices to a trusted 3rd party</a:t>
            </a:r>
            <a:r>
              <a:rPr lang="en-GB" altLang="zh-CN" sz="1200" dirty="0" smtClean="0"/>
              <a:t>.</a:t>
            </a:r>
            <a:endParaRPr lang="zh-CN" altLang="zh-CN" sz="1200" dirty="0" smtClean="0"/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en-US" altLang="zh-CN" sz="1200" dirty="0" smtClean="0"/>
              <a:t>[PR.5.20.6-001] The 5G system shall support communication with Ambient </a:t>
            </a:r>
            <a:r>
              <a:rPr lang="en-US" altLang="zh-CN" sz="1200" dirty="0" err="1" smtClean="0"/>
              <a:t>IoT</a:t>
            </a:r>
            <a:r>
              <a:rPr lang="en-US" altLang="zh-CN" sz="1200" dirty="0" smtClean="0"/>
              <a:t> device with 3</a:t>
            </a:r>
            <a:r>
              <a:rPr lang="en-US" altLang="zh-CN" sz="1200" baseline="30000" dirty="0" smtClean="0"/>
              <a:t>rd</a:t>
            </a:r>
            <a:r>
              <a:rPr lang="en-US" altLang="zh-CN" sz="1200" dirty="0" smtClean="0"/>
              <a:t> party application server.</a:t>
            </a:r>
          </a:p>
          <a:p>
            <a:pPr marL="799681" lvl="2" indent="-342900">
              <a:lnSpc>
                <a:spcPct val="150000"/>
              </a:lnSpc>
              <a:buFontTx/>
              <a:buChar char="-"/>
            </a:pPr>
            <a:r>
              <a:rPr lang="x-none" altLang="zh-CN" sz="1200" dirty="0" smtClean="0"/>
              <a:t>[PR 5.22.6-</a:t>
            </a:r>
            <a:r>
              <a:rPr lang="en-US" altLang="zh-CN" sz="1200" dirty="0" smtClean="0"/>
              <a:t>2</a:t>
            </a:r>
            <a:r>
              <a:rPr lang="x-none" altLang="zh-CN" sz="1200" dirty="0" smtClean="0"/>
              <a:t>] </a:t>
            </a:r>
            <a:r>
              <a:rPr lang="en-GB" altLang="zh-CN" sz="1200" dirty="0" smtClean="0"/>
              <a:t>The 5G system shall provide a mechanism for a 3</a:t>
            </a:r>
            <a:r>
              <a:rPr lang="en-GB" altLang="zh-CN" sz="1200" baseline="30000" dirty="0" smtClean="0"/>
              <a:t>rd</a:t>
            </a:r>
            <a:r>
              <a:rPr lang="en-GB" altLang="zh-CN" sz="1200" dirty="0" smtClean="0"/>
              <a:t> party application to </a:t>
            </a:r>
            <a:r>
              <a:rPr lang="en-GB" altLang="zh-CN" sz="1200" dirty="0" smtClean="0">
                <a:solidFill>
                  <a:srgbClr val="FF0000"/>
                </a:solidFill>
              </a:rPr>
              <a:t>write user data to and to read user data</a:t>
            </a:r>
            <a:r>
              <a:rPr lang="en-GB" altLang="zh-CN" sz="1200" dirty="0" smtClean="0"/>
              <a:t> from an Ambient </a:t>
            </a:r>
            <a:r>
              <a:rPr lang="en-GB" altLang="zh-CN" sz="1200" dirty="0" err="1" smtClean="0"/>
              <a:t>IoT</a:t>
            </a:r>
            <a:r>
              <a:rPr lang="en-GB" altLang="zh-CN" sz="1200" dirty="0" smtClean="0"/>
              <a:t> device.</a:t>
            </a:r>
            <a:endParaRPr lang="zh-CN" altLang="zh-CN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718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AIOT enabler</a:t>
            </a:r>
            <a:r>
              <a:rPr lang="en-US" altLang="zh-CN" baseline="0" dirty="0" smtClean="0"/>
              <a:t> needs to clarify the goods based on different device ID then computing their numbers.</a:t>
            </a:r>
          </a:p>
          <a:p>
            <a:r>
              <a:rPr lang="en-US" altLang="zh-CN" baseline="0" dirty="0" smtClean="0"/>
              <a:t>AIOT </a:t>
            </a:r>
            <a:r>
              <a:rPr lang="en-US" altLang="zh-CN" dirty="0" smtClean="0"/>
              <a:t>enabler </a:t>
            </a:r>
            <a:r>
              <a:rPr lang="en-US" altLang="zh-CN" baseline="0" dirty="0" smtClean="0"/>
              <a:t>may receive the device data from different 5GC core, the aggregation for these device ID may be needed. </a:t>
            </a:r>
          </a:p>
          <a:p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The NEF may send multiple reports</a:t>
            </a:r>
            <a:r>
              <a:rPr lang="en-GB" altLang="zh-CN" sz="1200" kern="1200" baseline="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to AF/enablers. So </a:t>
            </a:r>
            <a:r>
              <a:rPr lang="en-US" altLang="zh-CN" baseline="0" dirty="0" smtClean="0"/>
              <a:t>AIOT </a:t>
            </a:r>
            <a:r>
              <a:rPr lang="en-US" altLang="zh-CN" dirty="0" smtClean="0"/>
              <a:t>enabler needs to aggregate the info.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3184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AIOT enabler</a:t>
            </a:r>
            <a:r>
              <a:rPr lang="en-US" altLang="zh-CN" baseline="0" dirty="0" smtClean="0"/>
              <a:t> needs to compute the device’s numbers and compare if they are above/below the </a:t>
            </a:r>
            <a:r>
              <a:rPr lang="en-US" altLang="zh-CN" sz="1200" dirty="0" smtClean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rPr>
              <a:t>threshold of notification </a:t>
            </a:r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3184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AIOT enabler</a:t>
            </a:r>
            <a:r>
              <a:rPr lang="en-US" altLang="zh-CN" baseline="0" dirty="0" smtClean="0"/>
              <a:t> needs to monitor and store the devices’ location from SA2 exposure and generate the</a:t>
            </a:r>
            <a:r>
              <a:rPr lang="en-US" altLang="zh-CN" sz="1200" dirty="0" smtClean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rPr>
              <a:t> </a:t>
            </a:r>
            <a:r>
              <a:rPr lang="en-IN" altLang="zh-CN" sz="1200" dirty="0" smtClean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rPr>
              <a:t>device’s trajectory/route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3184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And some potential SA6 work based on SA2 related normative work is as follows: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  <a:p>
            <a:pPr lvl="0"/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Exposure for </a:t>
            </a:r>
            <a:r>
              <a:rPr lang="en-GB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services to AF: How AF utilizes the exposure of </a:t>
            </a:r>
            <a:r>
              <a:rPr lang="en-GB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device information and exposes to the application server;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  <a:p>
            <a:pPr lvl="0"/>
            <a:r>
              <a:rPr lang="en-GB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Information provided by the AF: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service type, Information for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reader selection, Information about the target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AIoT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device(s) or Information to be used for resource allocation.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718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606271" y="2747001"/>
            <a:ext cx="5677076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20013" cy="686641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023200" y="1023201"/>
            <a:ext cx="6866413" cy="482001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820670C-82DF-428E-B17A-9681417C1DF2}"/>
              </a:ext>
            </a:extLst>
          </p:cNvPr>
          <p:cNvSpPr txBox="1"/>
          <p:nvPr userDrawn="1"/>
        </p:nvSpPr>
        <p:spPr>
          <a:xfrm>
            <a:off x="5610947" y="1261233"/>
            <a:ext cx="2647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860B5F2-5E67-41FA-9652-B597159B9112}"/>
              </a:ext>
            </a:extLst>
          </p:cNvPr>
          <p:cNvSpPr txBox="1"/>
          <p:nvPr userDrawn="1"/>
        </p:nvSpPr>
        <p:spPr>
          <a:xfrm>
            <a:off x="5610947" y="1838545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itchFamily="34" charset="0"/>
                <a:ea typeface="微软雅黑 Light" panose="020B0502040204020203" pitchFamily="34" charset="-122"/>
                <a:cs typeface="+mn-cs"/>
              </a:rPr>
              <a:t>CONTENTS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 pitchFamily="34" charset="0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4AB96EF-9592-4FEC-B4BB-2C9A27467A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15" y="5645962"/>
            <a:ext cx="1853345" cy="664522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5705378" y="2415819"/>
            <a:ext cx="16573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C1325B-E90A-4CC0-B81D-4FDA94AA73C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937" y="-80475"/>
            <a:ext cx="121931" cy="222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83060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134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27222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802416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712748"/>
            <a:ext cx="8238727" cy="15824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5466"/>
          <a:stretch/>
        </p:blipFill>
        <p:spPr>
          <a:xfrm>
            <a:off x="5710892" y="109173"/>
            <a:ext cx="6481108" cy="67488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B10CA16-DFCE-4BAC-96BE-211E898716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94" y="2910117"/>
            <a:ext cx="4218798" cy="48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3814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15">
          <p15:clr>
            <a:srgbClr val="FBAE40"/>
          </p15:clr>
        </p15:guide>
        <p15:guide id="2" pos="66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27222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802416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566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606271" y="2747001"/>
            <a:ext cx="5677076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20013" cy="686641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023200" y="1023201"/>
            <a:ext cx="6866413" cy="482001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  <a:latin typeface="Sitka Text"/>
              <a:ea typeface="微软雅黑 Ligh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820670C-82DF-428E-B17A-9681417C1DF2}"/>
              </a:ext>
            </a:extLst>
          </p:cNvPr>
          <p:cNvSpPr txBox="1"/>
          <p:nvPr userDrawn="1"/>
        </p:nvSpPr>
        <p:spPr>
          <a:xfrm>
            <a:off x="5610947" y="1261233"/>
            <a:ext cx="2647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zh-CN" altLang="en-U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860B5F2-5E67-41FA-9652-B597159B9112}"/>
              </a:ext>
            </a:extLst>
          </p:cNvPr>
          <p:cNvSpPr txBox="1"/>
          <p:nvPr userDrawn="1"/>
        </p:nvSpPr>
        <p:spPr>
          <a:xfrm>
            <a:off x="5610947" y="1838545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en-US" altLang="zh-CN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itchFamily="34" charset="0"/>
                <a:ea typeface="微软雅黑 Light" panose="020B0502040204020203" pitchFamily="34" charset="-122"/>
              </a:rPr>
              <a:t>CONTENTS</a:t>
            </a:r>
            <a:endParaRPr lang="zh-CN" altLang="en-US" sz="2800" b="1" dirty="0">
              <a:solidFill>
                <a:prstClr val="black">
                  <a:lumMod val="75000"/>
                  <a:lumOff val="25000"/>
                </a:prstClr>
              </a:solidFill>
              <a:latin typeface="Calibri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4AB96EF-9592-4FEC-B4BB-2C9A27467A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15" y="5645962"/>
            <a:ext cx="1853345" cy="664522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5705378" y="2415819"/>
            <a:ext cx="16573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C1325B-E90A-4CC0-B81D-4FDA94AA73C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937" y="-80475"/>
            <a:ext cx="121931" cy="222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28028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134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87668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106543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169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C0824DA-501C-42E0-9343-082E5829AE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638" y="315014"/>
            <a:ext cx="1103472" cy="3962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5BCED4D-2A5B-4F0C-B369-C869CBEAFD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3" name="文本占位符 2">
            <a:extLst>
              <a:ext uri="{FF2B5EF4-FFF2-40B4-BE49-F238E27FC236}">
                <a16:creationId xmlns="" xmlns:a16="http://schemas.microsoft.com/office/drawing/2014/main" id="{A0281685-0EBF-4A3C-B45A-73A1F524D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279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C0824DA-501C-42E0-9343-082E5829AE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638" y="315014"/>
            <a:ext cx="1103472" cy="3962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5BCED4D-2A5B-4F0C-B369-C869CBEAFD0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>
            <a:extLst>
              <a:ext uri="{FF2B5EF4-FFF2-40B4-BE49-F238E27FC236}">
                <a16:creationId xmlns="" xmlns:a16="http://schemas.microsoft.com/office/drawing/2014/main" id="{A0281685-0EBF-4A3C-B45A-73A1F524D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</p:spTree>
    <p:extLst>
      <p:ext uri="{BB962C8B-B14F-4D97-AF65-F5344CB8AC3E}">
        <p14:creationId xmlns:p14="http://schemas.microsoft.com/office/powerpoint/2010/main" val="2654481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279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altLang="en-US" sz="1400" b="1" dirty="0" smtClean="0">
                <a:solidFill>
                  <a:prstClr val="black"/>
                </a:solidFill>
                <a:latin typeface="Arial "/>
              </a:rPr>
              <a:t>3GPP TSG-SA WG6 Meeting #67</a:t>
            </a:r>
            <a:r>
              <a:rPr lang="sv-SE" altLang="en-US" sz="1400" b="1" dirty="0">
                <a:solidFill>
                  <a:prstClr val="black"/>
                </a:solidFill>
                <a:latin typeface="Arial "/>
              </a:rPr>
              <a:t>	</a:t>
            </a:r>
            <a:endParaRPr lang="sv-SE" altLang="en-US" sz="1400" b="1" dirty="0" smtClean="0">
              <a:solidFill>
                <a:prstClr val="black"/>
              </a:solidFill>
              <a:latin typeface="Arial 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dirty="0" smtClean="0">
                <a:solidFill>
                  <a:prstClr val="black"/>
                </a:solidFill>
                <a:latin typeface="Arial "/>
              </a:rPr>
              <a:t>Fukuoka, Japan, 19th – 23rd May 2025</a:t>
            </a:r>
            <a:endParaRPr lang="sv-SE" altLang="en-US" sz="14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altLang="en-US" sz="1400" b="1" dirty="0" smtClean="0">
                <a:solidFill>
                  <a:srgbClr val="0000FF"/>
                </a:solidFill>
                <a:latin typeface="Arial "/>
              </a:rPr>
              <a:t>S6-252157</a:t>
            </a: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190023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47426" y="1898026"/>
            <a:ext cx="9144000" cy="2387600"/>
          </a:xfrm>
        </p:spPr>
        <p:txBody>
          <a:bodyPr/>
          <a:lstStyle/>
          <a:p>
            <a:r>
              <a:rPr lang="en-US" altLang="zh-CN" sz="4800" dirty="0" smtClean="0"/>
              <a:t>Discussion Paper on SID proposal of </a:t>
            </a:r>
            <a:br>
              <a:rPr lang="en-US" altLang="zh-CN" sz="4800" dirty="0" smtClean="0"/>
            </a:br>
            <a:r>
              <a:rPr lang="en-US" altLang="zh-CN" sz="4800" dirty="0" smtClean="0"/>
              <a:t>application </a:t>
            </a:r>
            <a:r>
              <a:rPr lang="en-US" altLang="zh-CN" sz="4800" dirty="0"/>
              <a:t>enablement for 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en-US" altLang="zh-CN" sz="4800" dirty="0" smtClean="0"/>
              <a:t>Ambient </a:t>
            </a:r>
            <a:r>
              <a:rPr lang="en-US" altLang="zh-CN" sz="4800" dirty="0" err="1"/>
              <a:t>IoT</a:t>
            </a:r>
            <a:r>
              <a:rPr lang="en-US" altLang="zh-CN" sz="4800" dirty="0"/>
              <a:t> services</a:t>
            </a:r>
            <a:endParaRPr lang="zh-CN" altLang="en-US" sz="4800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467244" y="4787605"/>
            <a:ext cx="9144000" cy="1655762"/>
          </a:xfrm>
        </p:spPr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CATT</a:t>
            </a:r>
          </a:p>
          <a:p>
            <a:r>
              <a:rPr lang="en-US" altLang="zh-CN" dirty="0" smtClean="0"/>
              <a:t>Wu Liping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5421560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 Motivation </a:t>
            </a:r>
          </a:p>
          <a:p>
            <a:r>
              <a:rPr lang="en-US" altLang="zh-CN" dirty="0"/>
              <a:t>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Proposals 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dirty="0" smtClean="0"/>
              <a:t> </a:t>
            </a:r>
            <a:r>
              <a:rPr lang="en-US" altLang="zh-CN" b="1" dirty="0"/>
              <a:t>SA2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5716456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 bwMode="auto">
          <a:xfrm>
            <a:off x="486508" y="558066"/>
            <a:ext cx="10515600" cy="88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l" defTabSz="914400"/>
            <a:r>
              <a:rPr lang="en-US" altLang="zh-CN" sz="4000" dirty="0" smtClean="0"/>
              <a:t>SA2 latest progress since SA2#168 </a:t>
            </a:r>
            <a:endParaRPr lang="zh-CN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486507" y="3090912"/>
            <a:ext cx="5634074" cy="3303468"/>
          </a:xfrm>
          <a:prstGeom prst="rect">
            <a:avLst/>
          </a:prstGeom>
          <a:ln w="12700">
            <a:solidFill>
              <a:srgbClr val="002C98"/>
            </a:solidFill>
          </a:ln>
        </p:spPr>
        <p:txBody>
          <a:bodyPr wrap="square">
            <a:spAutoFit/>
          </a:bodyPr>
          <a:lstStyle/>
          <a:p>
            <a:pPr marL="228600" lvl="0" indent="-228600" algn="just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GB" altLang="zh-CN" dirty="0">
                <a:solidFill>
                  <a:prstClr val="black"/>
                </a:solidFill>
              </a:rPr>
              <a:t> </a:t>
            </a:r>
            <a:r>
              <a:rPr lang="en-US" altLang="zh-CN" dirty="0"/>
              <a:t>The WID for </a:t>
            </a:r>
            <a:r>
              <a:rPr lang="en-GB" altLang="zh-CN" dirty="0"/>
              <a:t>Ambient </a:t>
            </a:r>
            <a:r>
              <a:rPr lang="en-GB" altLang="zh-CN" dirty="0" err="1"/>
              <a:t>IoT</a:t>
            </a:r>
            <a:r>
              <a:rPr lang="en-GB" altLang="zh-CN" dirty="0"/>
              <a:t> in SA2 in Rel-19 has been endorsed and the progress is 65% </a:t>
            </a:r>
            <a:r>
              <a:rPr lang="en-GB" altLang="zh-CN" dirty="0" smtClean="0"/>
              <a:t>after SA2#168 </a:t>
            </a:r>
            <a:r>
              <a:rPr lang="en-GB" altLang="zh-CN" dirty="0"/>
              <a:t>(April meeting</a:t>
            </a:r>
            <a:r>
              <a:rPr lang="en-GB" altLang="zh-CN" dirty="0" smtClean="0"/>
              <a:t>)</a:t>
            </a:r>
            <a:r>
              <a:rPr lang="en-US" altLang="zh-CN" dirty="0" smtClean="0"/>
              <a:t>.</a:t>
            </a:r>
          </a:p>
          <a:p>
            <a:pPr marL="228600" lvl="0" indent="-228600" algn="just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altLang="zh-CN" dirty="0"/>
              <a:t> </a:t>
            </a:r>
            <a:r>
              <a:rPr lang="en-US" altLang="zh-CN" dirty="0" smtClean="0"/>
              <a:t>The normative work includes:</a:t>
            </a:r>
          </a:p>
          <a:p>
            <a:pPr marL="742950" lvl="1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Architectures </a:t>
            </a:r>
            <a:r>
              <a:rPr lang="en-GB" altLang="zh-CN" sz="1400" dirty="0"/>
              <a:t>to support Ambient </a:t>
            </a:r>
            <a:r>
              <a:rPr lang="en-GB" altLang="zh-CN" sz="1400" dirty="0" err="1" smtClean="0"/>
              <a:t>IoT</a:t>
            </a:r>
            <a:r>
              <a:rPr lang="en-GB" altLang="zh-CN" sz="1400" dirty="0" smtClean="0"/>
              <a:t>;</a:t>
            </a:r>
          </a:p>
          <a:p>
            <a:pPr marL="742950" lvl="1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Identification</a:t>
            </a:r>
            <a:r>
              <a:rPr lang="en-GB" altLang="zh-CN" sz="1400" dirty="0"/>
              <a:t>, Subscription, Registration and Connection </a:t>
            </a:r>
            <a:r>
              <a:rPr lang="en-GB" altLang="zh-CN" sz="1400" dirty="0" smtClean="0"/>
              <a:t>management;</a:t>
            </a:r>
          </a:p>
          <a:p>
            <a:pPr marL="742950" lvl="1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400" dirty="0" smtClean="0"/>
              <a:t>Support </a:t>
            </a:r>
            <a:r>
              <a:rPr lang="en-GB" altLang="zh-CN" sz="1400" dirty="0"/>
              <a:t>of Ambient </a:t>
            </a:r>
            <a:r>
              <a:rPr lang="en-GB" altLang="zh-CN" sz="1400" dirty="0" err="1"/>
              <a:t>IoT</a:t>
            </a:r>
            <a:r>
              <a:rPr lang="en-GB" altLang="zh-CN" sz="1400" dirty="0"/>
              <a:t> </a:t>
            </a:r>
            <a:r>
              <a:rPr lang="en-GB" altLang="zh-CN" sz="1400" dirty="0" smtClean="0"/>
              <a:t>Services (inventory and command)</a:t>
            </a:r>
          </a:p>
          <a:p>
            <a:pPr marL="228600" lvl="0" indent="-228600" algn="just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altLang="zh-CN" dirty="0">
                <a:solidFill>
                  <a:prstClr val="black"/>
                </a:solidFill>
              </a:rPr>
              <a:t> The normative work </a:t>
            </a:r>
            <a:r>
              <a:rPr lang="en-US" altLang="zh-CN" dirty="0" smtClean="0">
                <a:solidFill>
                  <a:prstClr val="black"/>
                </a:solidFill>
              </a:rPr>
              <a:t>in Rel-19 will </a:t>
            </a:r>
            <a:r>
              <a:rPr lang="en-US" altLang="zh-CN" dirty="0" smtClean="0">
                <a:solidFill>
                  <a:srgbClr val="FF0000"/>
                </a:solidFill>
              </a:rPr>
              <a:t>be finalized in May </a:t>
            </a:r>
            <a:r>
              <a:rPr lang="en-US" altLang="zh-CN" dirty="0" smtClean="0">
                <a:solidFill>
                  <a:prstClr val="black"/>
                </a:solidFill>
              </a:rPr>
              <a:t>meeting as planned.</a:t>
            </a:r>
            <a:endParaRPr lang="en-GB" altLang="zh-CN" sz="1400" dirty="0" smtClean="0"/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 altLang="zh-CN" sz="1400" dirty="0" smtClean="0"/>
          </a:p>
        </p:txBody>
      </p:sp>
      <p:pic>
        <p:nvPicPr>
          <p:cNvPr id="6" name="tabl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508" y="1807494"/>
            <a:ext cx="9542395" cy="1081004"/>
          </a:xfrm>
          <a:prstGeom prst="rect">
            <a:avLst/>
          </a:prstGeom>
        </p:spPr>
      </p:pic>
      <p:graphicFrame>
        <p:nvGraphicFramePr>
          <p:cNvPr id="9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259123"/>
              </p:ext>
            </p:extLst>
          </p:nvPr>
        </p:nvGraphicFramePr>
        <p:xfrm>
          <a:off x="6666271" y="3059229"/>
          <a:ext cx="5225169" cy="34490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88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84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193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323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461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13196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Date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TU’s</a:t>
                      </a:r>
                      <a:endParaRPr lang="en-US" sz="1200" b="1" dirty="0"/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Actual TU’s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Action plan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37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/>
                        <a:t>SA2#166-Ad Hoc-e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/>
                        <a:t>Jan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the normative work.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Meeting agreed TS skeleton, Scope, Definition,  Architecture model and concepts, and Functional description.</a:t>
                      </a: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83422515"/>
                  </a:ext>
                </a:extLst>
              </a:tr>
              <a:tr h="893746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SA2#167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/>
                        <a:t>Feb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1.5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with the normative work.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Meeting agreed additional Functional description, inventory and command procedures, and NF services.</a:t>
                      </a:r>
                    </a:p>
                  </a:txBody>
                  <a:tcPr marL="36000" marR="36000" marT="18000" marB="1800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1664905"/>
                  </a:ext>
                </a:extLst>
              </a:tr>
              <a:tr h="675153">
                <a:tc>
                  <a:txBody>
                    <a:bodyPr/>
                    <a:lstStyle/>
                    <a:p>
                      <a:r>
                        <a:rPr lang="en-US" sz="1200" dirty="0"/>
                        <a:t>SA2#168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2025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/>
                        <a:t>2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with the normative work, addressing several</a:t>
                      </a:r>
                      <a:r>
                        <a:rPr lang="en-US" altLang="ko-KR" sz="12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FFS for AIoT features, AIoT procedures and NF descriptions.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12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</a:rPr>
                        <a:t>SA2#169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May 2025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and finalize the normative work.</a:t>
                      </a:r>
                    </a:p>
                  </a:txBody>
                  <a:tcPr marL="36000" marR="36000" marT="18000" marB="1800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150066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15548" y="6105830"/>
            <a:ext cx="5663381" cy="369332"/>
          </a:xfrm>
          <a:prstGeom prst="rect">
            <a:avLst/>
          </a:prstGeom>
          <a:noFill/>
          <a:ln w="25400">
            <a:solidFill>
              <a:srgbClr val="F1800F"/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957368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r>
              <a:rPr lang="en-US" altLang="zh-CN" b="1" dirty="0" smtClean="0"/>
              <a:t>Motivation </a:t>
            </a:r>
          </a:p>
          <a:p>
            <a:r>
              <a:rPr lang="en-US" altLang="zh-CN" dirty="0"/>
              <a:t>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Proposals 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zh-CN" dirty="0" smtClean="0"/>
              <a:t>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SA2 progress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8835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393" y="1712028"/>
            <a:ext cx="11045742" cy="4656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 algn="just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US" altLang="zh-CN" b="1" dirty="0" smtClean="0"/>
              <a:t> </a:t>
            </a:r>
            <a:r>
              <a:rPr lang="en-IN" altLang="zh-CN" sz="2800" b="1" dirty="0">
                <a:solidFill>
                  <a:prstClr val="black"/>
                </a:solidFill>
              </a:rPr>
              <a:t> </a:t>
            </a:r>
            <a:r>
              <a:rPr lang="en-IN" altLang="zh-CN" sz="2000" b="1" dirty="0"/>
              <a:t>SA1(TS 22.369) has identified the </a:t>
            </a:r>
            <a:r>
              <a:rPr lang="en-GB" altLang="zh-CN" sz="2000" b="1" dirty="0" smtClean="0"/>
              <a:t>service </a:t>
            </a:r>
            <a:r>
              <a:rPr lang="en-GB" altLang="zh-CN" sz="2000" b="1" dirty="0"/>
              <a:t>requirements of Ambient </a:t>
            </a:r>
            <a:r>
              <a:rPr lang="en-GB" altLang="zh-CN" sz="2000" b="1" dirty="0" err="1" smtClean="0"/>
              <a:t>IoT</a:t>
            </a:r>
            <a:r>
              <a:rPr lang="en-GB" altLang="zh-CN" sz="2000" b="1" dirty="0" smtClean="0"/>
              <a:t> , includes 6 aspects</a:t>
            </a:r>
            <a:r>
              <a:rPr lang="en-GB" altLang="zh-CN" sz="2000" dirty="0" smtClean="0"/>
              <a:t>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Communication</a:t>
            </a:r>
            <a:r>
              <a:rPr lang="en-GB" altLang="zh-CN" sz="1600" dirty="0"/>
              <a:t>;</a:t>
            </a:r>
            <a:endParaRPr lang="zh-CN" altLang="zh-CN" sz="16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Positioning/location</a:t>
            </a:r>
            <a:r>
              <a:rPr lang="en-GB" altLang="zh-CN" sz="1600" dirty="0"/>
              <a:t>;</a:t>
            </a:r>
            <a:endParaRPr lang="zh-CN" altLang="zh-CN" sz="16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Management</a:t>
            </a:r>
            <a:r>
              <a:rPr lang="en-GB" altLang="zh-CN" sz="1600" dirty="0"/>
              <a:t>;</a:t>
            </a:r>
            <a:endParaRPr lang="zh-CN" altLang="zh-CN" sz="16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Collected </a:t>
            </a:r>
            <a:r>
              <a:rPr lang="en-GB" altLang="zh-CN" sz="1600" dirty="0"/>
              <a:t>information and</a:t>
            </a:r>
            <a:r>
              <a:rPr lang="en-GB" altLang="zh-CN" sz="1600" dirty="0">
                <a:solidFill>
                  <a:srgbClr val="002C98"/>
                </a:solidFill>
              </a:rPr>
              <a:t> network capability exposure</a:t>
            </a:r>
            <a:r>
              <a:rPr lang="en-GB" altLang="zh-CN" sz="1600" dirty="0"/>
              <a:t>;</a:t>
            </a:r>
            <a:endParaRPr lang="zh-CN" altLang="zh-CN" sz="16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Charging</a:t>
            </a:r>
            <a:r>
              <a:rPr lang="en-GB" altLang="zh-CN" sz="1600" dirty="0"/>
              <a:t>;</a:t>
            </a:r>
            <a:endParaRPr lang="zh-CN" altLang="zh-CN" sz="16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Security </a:t>
            </a:r>
            <a:r>
              <a:rPr lang="en-GB" altLang="zh-CN" sz="1600" dirty="0"/>
              <a:t>and </a:t>
            </a:r>
            <a:r>
              <a:rPr lang="en-GB" altLang="zh-CN" sz="1600" dirty="0" smtClean="0"/>
              <a:t>privacy</a:t>
            </a:r>
          </a:p>
          <a:p>
            <a:pPr lvl="1" algn="just"/>
            <a:endParaRPr kumimoji="1" lang="en-US" altLang="zh-CN" sz="1100" dirty="0" smtClean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228600" lvl="0" indent="-228600" algn="just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GB" altLang="zh-CN" sz="2000" dirty="0">
                <a:solidFill>
                  <a:prstClr val="black"/>
                </a:solidFill>
              </a:rPr>
              <a:t> </a:t>
            </a:r>
            <a:r>
              <a:rPr lang="en-US" altLang="zh-CN" sz="2000" b="1" dirty="0"/>
              <a:t>Potential SA6 </a:t>
            </a:r>
            <a:r>
              <a:rPr lang="en-US" altLang="zh-CN" sz="2000" b="1" dirty="0" smtClean="0"/>
              <a:t>impacts </a:t>
            </a:r>
            <a:r>
              <a:rPr lang="en-US" altLang="zh-CN" sz="2000" b="1" dirty="0"/>
              <a:t>based on above SA1 </a:t>
            </a:r>
            <a:r>
              <a:rPr lang="en-US" altLang="zh-CN" sz="2000" b="1" dirty="0" smtClean="0"/>
              <a:t>service</a:t>
            </a:r>
            <a:r>
              <a:rPr lang="en-GB" altLang="zh-CN" sz="2000" b="1" dirty="0" smtClean="0"/>
              <a:t> requirements</a:t>
            </a:r>
            <a:r>
              <a:rPr lang="zh-CN" altLang="en-US" sz="2000" dirty="0" smtClean="0"/>
              <a:t>：</a:t>
            </a:r>
            <a:endParaRPr lang="en-US" altLang="zh-CN" sz="2000" dirty="0"/>
          </a:p>
          <a:p>
            <a:pPr marL="742950" lvl="1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altLang="zh-CN" sz="1400" b="1" dirty="0" smtClean="0"/>
              <a:t>Collected </a:t>
            </a:r>
            <a:r>
              <a:rPr lang="en-GB" altLang="zh-CN" sz="1400" b="1" dirty="0"/>
              <a:t>information and network capability </a:t>
            </a:r>
            <a:r>
              <a:rPr lang="en-GB" altLang="zh-CN" sz="1400" b="1" dirty="0" smtClean="0"/>
              <a:t>exposure</a:t>
            </a:r>
            <a:r>
              <a:rPr lang="en-US" altLang="zh-CN" sz="1400" dirty="0" smtClean="0"/>
              <a:t>: </a:t>
            </a:r>
          </a:p>
          <a:p>
            <a:pPr marL="1200150" lvl="2" indent="-285750" algn="just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GB" altLang="zh-CN" sz="1400" dirty="0" smtClean="0"/>
              <a:t>Subject </a:t>
            </a:r>
            <a:r>
              <a:rPr lang="en-GB" altLang="zh-CN" sz="1400" dirty="0"/>
              <a:t>to user consent, operator policy and 3rd party request, the 5G system shall be able to </a:t>
            </a:r>
            <a:r>
              <a:rPr lang="en-GB" altLang="zh-CN" sz="1400" dirty="0">
                <a:solidFill>
                  <a:srgbClr val="002C98"/>
                </a:solidFill>
              </a:rPr>
              <a:t>obtain data from Ambient </a:t>
            </a:r>
            <a:r>
              <a:rPr lang="en-GB" altLang="zh-CN" sz="1400" dirty="0" err="1">
                <a:solidFill>
                  <a:srgbClr val="002C98"/>
                </a:solidFill>
              </a:rPr>
              <a:t>IoT</a:t>
            </a:r>
            <a:r>
              <a:rPr lang="en-GB" altLang="zh-CN" sz="1400" dirty="0">
                <a:solidFill>
                  <a:srgbClr val="002C98"/>
                </a:solidFill>
              </a:rPr>
              <a:t> devices (e.g. sensor data) and provide it to a trusted 3rd party </a:t>
            </a:r>
            <a:r>
              <a:rPr lang="en-GB" altLang="zh-CN" sz="1400" dirty="0"/>
              <a:t>via the 5G network.</a:t>
            </a:r>
            <a:endParaRPr lang="zh-CN" altLang="zh-CN" sz="1400" dirty="0"/>
          </a:p>
          <a:p>
            <a:pPr marL="1200150" lvl="2" indent="-285750" algn="just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Subject </a:t>
            </a:r>
            <a:r>
              <a:rPr lang="en-US" altLang="zh-CN" sz="1400" dirty="0"/>
              <a:t>to user consent, operator’s policy</a:t>
            </a:r>
            <a:r>
              <a:rPr lang="en-GB" altLang="zh-CN" sz="1400" dirty="0"/>
              <a:t> and 3rd party request, the 5G system shall </a:t>
            </a:r>
            <a:r>
              <a:rPr lang="en-GB" altLang="zh-CN" sz="1400" dirty="0">
                <a:solidFill>
                  <a:srgbClr val="002C98"/>
                </a:solidFill>
              </a:rPr>
              <a:t>provide information about an Ambient </a:t>
            </a:r>
            <a:r>
              <a:rPr lang="en-GB" altLang="zh-CN" sz="1400" dirty="0" err="1">
                <a:solidFill>
                  <a:srgbClr val="002C98"/>
                </a:solidFill>
              </a:rPr>
              <a:t>IoT</a:t>
            </a:r>
            <a:r>
              <a:rPr lang="en-GB" altLang="zh-CN" sz="1400" dirty="0">
                <a:solidFill>
                  <a:srgbClr val="002C98"/>
                </a:solidFill>
              </a:rPr>
              <a:t> device or a group of Ambient </a:t>
            </a:r>
            <a:r>
              <a:rPr lang="en-GB" altLang="zh-CN" sz="1400" dirty="0" err="1">
                <a:solidFill>
                  <a:srgbClr val="002C98"/>
                </a:solidFill>
              </a:rPr>
              <a:t>IoT</a:t>
            </a:r>
            <a:r>
              <a:rPr lang="en-GB" altLang="zh-CN" sz="1400" dirty="0">
                <a:solidFill>
                  <a:srgbClr val="002C98"/>
                </a:solidFill>
              </a:rPr>
              <a:t> devices (e.g. position) to the trusted 3rd party</a:t>
            </a:r>
            <a:r>
              <a:rPr lang="en-US" altLang="zh-CN" sz="1400" dirty="0">
                <a:solidFill>
                  <a:srgbClr val="C00000"/>
                </a:solidFill>
              </a:rPr>
              <a:t> </a:t>
            </a:r>
            <a:r>
              <a:rPr lang="en-US" altLang="zh-CN" sz="1400" dirty="0"/>
              <a:t>via the 5G </a:t>
            </a:r>
            <a:r>
              <a:rPr lang="en-US" altLang="zh-CN" sz="1400" dirty="0" smtClean="0"/>
              <a:t>network.</a:t>
            </a:r>
            <a:endParaRPr lang="en-US" altLang="zh-CN" sz="1400" dirty="0"/>
          </a:p>
          <a:p>
            <a:pPr marL="1200150" lvl="2" indent="-285750" algn="just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GB" altLang="zh-CN" sz="1400" dirty="0" smtClean="0"/>
              <a:t>The </a:t>
            </a:r>
            <a:r>
              <a:rPr lang="en-GB" altLang="zh-CN" sz="1400" dirty="0"/>
              <a:t>5G system shall </a:t>
            </a:r>
            <a:r>
              <a:rPr lang="en-GB" altLang="zh-CN" sz="1400" dirty="0">
                <a:solidFill>
                  <a:srgbClr val="002C98"/>
                </a:solidFill>
              </a:rPr>
              <a:t>enable an authorized 3rd party to instruct the 5G network to trigger a group of Ambient </a:t>
            </a:r>
            <a:r>
              <a:rPr lang="en-GB" altLang="zh-CN" sz="1400" dirty="0" err="1">
                <a:solidFill>
                  <a:srgbClr val="002C98"/>
                </a:solidFill>
              </a:rPr>
              <a:t>IoT</a:t>
            </a:r>
            <a:r>
              <a:rPr lang="en-GB" altLang="zh-CN" sz="1400" dirty="0">
                <a:solidFill>
                  <a:srgbClr val="002C98"/>
                </a:solidFill>
              </a:rPr>
              <a:t> devices in an specific area and which action the Ambient </a:t>
            </a:r>
            <a:r>
              <a:rPr lang="en-GB" altLang="zh-CN" sz="1400" dirty="0" err="1">
                <a:solidFill>
                  <a:srgbClr val="002C98"/>
                </a:solidFill>
              </a:rPr>
              <a:t>IoT</a:t>
            </a:r>
            <a:r>
              <a:rPr lang="en-GB" altLang="zh-CN" sz="1400" dirty="0">
                <a:solidFill>
                  <a:srgbClr val="002C98"/>
                </a:solidFill>
              </a:rPr>
              <a:t> devices need to perform when triggered </a:t>
            </a:r>
            <a:r>
              <a:rPr lang="en-GB" altLang="zh-CN" sz="1400" dirty="0"/>
              <a:t>(e.g. send ID, receive further information, send measurement value).</a:t>
            </a:r>
            <a:endParaRPr lang="zh-CN" altLang="zh-CN" sz="1400" dirty="0"/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486508" y="558066"/>
            <a:ext cx="10515600" cy="88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l" defTabSz="914400"/>
            <a:r>
              <a:rPr lang="en-US" altLang="zh-CN" sz="4000" dirty="0"/>
              <a:t>Potential SA6 </a:t>
            </a:r>
            <a:r>
              <a:rPr lang="en-US" altLang="zh-CN" sz="4000" dirty="0" smtClean="0"/>
              <a:t>impacts based on SA1 requirements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74490306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395" y="1759523"/>
            <a:ext cx="5362797" cy="4038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kumimoji="1" lang="en-US" altLang="zh-CN" sz="1050" dirty="0" smtClean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228600" lvl="0" indent="-228600" algn="just" defTabSz="914400" eaLnBrk="0" fontAlgn="base" hangingPunct="0"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</a:pPr>
            <a:r>
              <a:rPr lang="en-GB" altLang="zh-CN" dirty="0">
                <a:solidFill>
                  <a:prstClr val="black"/>
                </a:solidFill>
              </a:rPr>
              <a:t> </a:t>
            </a:r>
            <a:r>
              <a:rPr lang="en-US" altLang="zh-CN" b="1" dirty="0"/>
              <a:t>Potential SA6 </a:t>
            </a:r>
            <a:r>
              <a:rPr lang="en-US" altLang="zh-CN" b="1" dirty="0" smtClean="0"/>
              <a:t>impacts </a:t>
            </a:r>
            <a:r>
              <a:rPr lang="en-US" altLang="zh-CN" b="1" dirty="0"/>
              <a:t>based on </a:t>
            </a:r>
            <a:r>
              <a:rPr lang="en-US" altLang="zh-CN" b="1" dirty="0" smtClean="0"/>
              <a:t>the market needs and the operator’s view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Based on some operators’ view, the  </a:t>
            </a:r>
            <a:r>
              <a:rPr lang="en-US" altLang="zh-CN" sz="1400" dirty="0" err="1" smtClean="0"/>
              <a:t>AIoT</a:t>
            </a:r>
            <a:r>
              <a:rPr lang="en-US" altLang="zh-CN" sz="1400" dirty="0" smtClean="0"/>
              <a:t> enabler layer could be an </a:t>
            </a:r>
            <a:r>
              <a:rPr lang="en-US" altLang="zh-CN" sz="1400" b="1" dirty="0" err="1" smtClean="0">
                <a:solidFill>
                  <a:srgbClr val="002C98"/>
                </a:solidFill>
              </a:rPr>
              <a:t>AIoT</a:t>
            </a:r>
            <a:r>
              <a:rPr lang="en-US" altLang="zh-CN" sz="1400" b="1" dirty="0" smtClean="0">
                <a:solidFill>
                  <a:srgbClr val="002C98"/>
                </a:solidFill>
              </a:rPr>
              <a:t> management platform </a:t>
            </a:r>
            <a:r>
              <a:rPr lang="en-US" altLang="zh-CN" sz="1400" dirty="0" smtClean="0"/>
              <a:t>to support the application server’s complex requirements. </a:t>
            </a: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The </a:t>
            </a:r>
            <a:r>
              <a:rPr lang="en-US" altLang="zh-CN" sz="1400" dirty="0" err="1"/>
              <a:t>AIoT</a:t>
            </a:r>
            <a:r>
              <a:rPr lang="en-US" altLang="zh-CN" sz="1400" dirty="0"/>
              <a:t> management platform </a:t>
            </a:r>
            <a:r>
              <a:rPr lang="en-US" altLang="zh-CN" sz="1400" dirty="0" smtClean="0"/>
              <a:t>is </a:t>
            </a:r>
            <a:r>
              <a:rPr lang="en-US" altLang="zh-CN" sz="1400" dirty="0"/>
              <a:t>mainly responsible for the </a:t>
            </a:r>
            <a:r>
              <a:rPr lang="en-US" altLang="zh-CN" sz="1400" dirty="0">
                <a:solidFill>
                  <a:srgbClr val="002C98"/>
                </a:solidFill>
              </a:rPr>
              <a:t>management of </a:t>
            </a:r>
            <a:r>
              <a:rPr lang="en-US" altLang="zh-CN" sz="1400" dirty="0" err="1" smtClean="0">
                <a:solidFill>
                  <a:srgbClr val="002C98"/>
                </a:solidFill>
              </a:rPr>
              <a:t>AIoT</a:t>
            </a:r>
            <a:r>
              <a:rPr lang="en-US" altLang="zh-CN" sz="1400" dirty="0" smtClean="0">
                <a:solidFill>
                  <a:srgbClr val="002C98"/>
                </a:solidFill>
              </a:rPr>
              <a:t> devices </a:t>
            </a:r>
            <a:r>
              <a:rPr lang="en-US" altLang="zh-CN" sz="1400" dirty="0"/>
              <a:t>and the </a:t>
            </a:r>
            <a:r>
              <a:rPr lang="en-US" altLang="zh-CN" sz="1400" dirty="0">
                <a:solidFill>
                  <a:srgbClr val="002C98"/>
                </a:solidFill>
              </a:rPr>
              <a:t>aggregation </a:t>
            </a:r>
            <a:r>
              <a:rPr lang="en-US" altLang="zh-CN" sz="1400" dirty="0" smtClean="0">
                <a:solidFill>
                  <a:srgbClr val="002C98"/>
                </a:solidFill>
              </a:rPr>
              <a:t>/processing </a:t>
            </a:r>
            <a:r>
              <a:rPr lang="en-US" altLang="zh-CN" sz="1400" dirty="0">
                <a:solidFill>
                  <a:srgbClr val="002C98"/>
                </a:solidFill>
              </a:rPr>
              <a:t>of </a:t>
            </a:r>
            <a:r>
              <a:rPr lang="en-US" altLang="zh-CN" sz="1400" dirty="0" err="1">
                <a:solidFill>
                  <a:srgbClr val="002C98"/>
                </a:solidFill>
              </a:rPr>
              <a:t>AIoT</a:t>
            </a:r>
            <a:r>
              <a:rPr lang="en-US" altLang="zh-CN" sz="1400" dirty="0">
                <a:solidFill>
                  <a:srgbClr val="002C98"/>
                </a:solidFill>
              </a:rPr>
              <a:t> devices </a:t>
            </a:r>
            <a:r>
              <a:rPr lang="en-US" altLang="zh-CN" sz="1400" dirty="0" smtClean="0">
                <a:solidFill>
                  <a:srgbClr val="002C98"/>
                </a:solidFill>
              </a:rPr>
              <a:t>data</a:t>
            </a:r>
            <a:r>
              <a:rPr lang="en-US" altLang="zh-CN" sz="1400" dirty="0"/>
              <a:t>. </a:t>
            </a:r>
            <a:r>
              <a:rPr lang="en-US" altLang="zh-CN" sz="1400" dirty="0" smtClean="0"/>
              <a:t>It may include </a:t>
            </a:r>
            <a:r>
              <a:rPr lang="en-US" altLang="zh-CN" sz="1400" dirty="0"/>
              <a:t>the registration, configuration, status monitoring and maintenance management of various types of </a:t>
            </a:r>
            <a:r>
              <a:rPr lang="en-US" altLang="zh-CN" sz="1400" dirty="0" smtClean="0"/>
              <a:t>devices. And also contain </a:t>
            </a:r>
            <a:r>
              <a:rPr lang="en-US" altLang="zh-CN" sz="1400" dirty="0"/>
              <a:t>data cleaning, format unification and standardization </a:t>
            </a:r>
            <a:r>
              <a:rPr lang="en-US" altLang="zh-CN" sz="1400" dirty="0" smtClean="0"/>
              <a:t>processing which providing </a:t>
            </a:r>
            <a:r>
              <a:rPr lang="en-US" altLang="zh-CN" sz="1400" dirty="0"/>
              <a:t>a reliable foundation for the data analysis of the subsequent application </a:t>
            </a:r>
            <a:r>
              <a:rPr lang="en-US" altLang="zh-CN" sz="1400" dirty="0" smtClean="0"/>
              <a:t>layer.</a:t>
            </a:r>
            <a:r>
              <a:rPr lang="en-US" altLang="zh-CN" sz="1400" dirty="0" smtClean="0">
                <a:solidFill>
                  <a:srgbClr val="C00000"/>
                </a:solidFill>
              </a:rPr>
              <a:t>*</a:t>
            </a:r>
            <a:endParaRPr lang="en-GB" altLang="zh-CN" sz="1400" dirty="0" smtClean="0"/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418393" y="754758"/>
            <a:ext cx="10515600" cy="725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l" defTabSz="914400"/>
            <a:r>
              <a:rPr lang="en-US" altLang="zh-CN" sz="4000" dirty="0" smtClean="0"/>
              <a:t>Potential SA6 impacts based on market needs</a:t>
            </a:r>
            <a:endParaRPr lang="zh-CN" altLang="en-US" sz="4000" dirty="0"/>
          </a:p>
        </p:txBody>
      </p:sp>
      <p:grpSp>
        <p:nvGrpSpPr>
          <p:cNvPr id="5" name="组合 4"/>
          <p:cNvGrpSpPr/>
          <p:nvPr/>
        </p:nvGrpSpPr>
        <p:grpSpPr>
          <a:xfrm>
            <a:off x="6106370" y="2070319"/>
            <a:ext cx="5618597" cy="4595951"/>
            <a:chOff x="1021" y="2918"/>
            <a:chExt cx="17288" cy="6936"/>
          </a:xfrm>
        </p:grpSpPr>
        <p:sp>
          <p:nvSpPr>
            <p:cNvPr id="6" name="矩形 5"/>
            <p:cNvSpPr/>
            <p:nvPr/>
          </p:nvSpPr>
          <p:spPr>
            <a:xfrm>
              <a:off x="1021" y="2938"/>
              <a:ext cx="17288" cy="2447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" name="矩形 7"/>
            <p:cNvSpPr/>
            <p:nvPr/>
          </p:nvSpPr>
          <p:spPr>
            <a:xfrm>
              <a:off x="1021" y="7818"/>
              <a:ext cx="17288" cy="2036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矩形 8"/>
            <p:cNvSpPr/>
            <p:nvPr/>
          </p:nvSpPr>
          <p:spPr>
            <a:xfrm>
              <a:off x="1021" y="5378"/>
              <a:ext cx="17288" cy="2447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" name="矩形 9"/>
            <p:cNvSpPr/>
            <p:nvPr/>
          </p:nvSpPr>
          <p:spPr>
            <a:xfrm>
              <a:off x="7948" y="3795"/>
              <a:ext cx="3052" cy="864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VAL services</a:t>
              </a:r>
            </a:p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(</a:t>
              </a:r>
              <a:r>
                <a:rPr lang="en-US" altLang="zh-CN" sz="1200" b="1" dirty="0" smtClean="0">
                  <a:solidFill>
                    <a:schemeClr val="tx1"/>
                  </a:solidFill>
                </a:rPr>
                <a:t>Logistics, Factory) </a:t>
              </a:r>
              <a:endParaRPr lang="en-US" altLang="zh-CN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996" y="6250"/>
              <a:ext cx="5913" cy="864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 err="1" smtClean="0">
                  <a:solidFill>
                    <a:srgbClr val="FF0000"/>
                  </a:solidFill>
                </a:rPr>
                <a:t>AIoT</a:t>
              </a:r>
              <a:r>
                <a:rPr lang="en-US" altLang="zh-CN" sz="1400" b="1" dirty="0" smtClean="0">
                  <a:solidFill>
                    <a:srgbClr val="FF0000"/>
                  </a:solidFill>
                </a:rPr>
                <a:t> Enabler/</a:t>
              </a:r>
            </a:p>
            <a:p>
              <a:pPr algn="ctr"/>
              <a:r>
                <a:rPr lang="en-US" altLang="zh-CN" sz="1400" b="1" dirty="0" err="1" smtClean="0">
                  <a:solidFill>
                    <a:srgbClr val="FF0000"/>
                  </a:solidFill>
                </a:rPr>
                <a:t>AIoT</a:t>
              </a:r>
              <a:r>
                <a:rPr lang="en-US" altLang="zh-CN" sz="1400" b="1" dirty="0" smtClean="0">
                  <a:solidFill>
                    <a:srgbClr val="FF0000"/>
                  </a:solidFill>
                </a:rPr>
                <a:t> management platform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127" y="8527"/>
              <a:ext cx="3052" cy="864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SA2 </a:t>
              </a:r>
              <a:r>
                <a:rPr lang="en-US" altLang="zh-CN" sz="1200" b="1" dirty="0" smtClean="0">
                  <a:solidFill>
                    <a:schemeClr val="tx1"/>
                  </a:solidFill>
                </a:rPr>
                <a:t> </a:t>
              </a:r>
              <a:r>
                <a:rPr lang="en-US" altLang="zh-CN" sz="1200" b="1" dirty="0">
                  <a:solidFill>
                    <a:schemeClr val="tx1"/>
                  </a:solidFill>
                </a:rPr>
                <a:t>capabilities</a:t>
              </a:r>
            </a:p>
          </p:txBody>
        </p:sp>
        <p:sp>
          <p:nvSpPr>
            <p:cNvPr id="18" name="文本框 11"/>
            <p:cNvSpPr txBox="1"/>
            <p:nvPr/>
          </p:nvSpPr>
          <p:spPr>
            <a:xfrm>
              <a:off x="6696" y="8042"/>
              <a:ext cx="2466" cy="4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1200" dirty="0" smtClean="0">
                  <a:sym typeface="+mn-ea"/>
                </a:rPr>
                <a:t>Exposure</a:t>
              </a:r>
              <a:endParaRPr lang="en-US" altLang="zh-CN" sz="1200" dirty="0">
                <a:sym typeface="+mn-ea"/>
              </a:endParaRPr>
            </a:p>
          </p:txBody>
        </p:sp>
        <p:sp>
          <p:nvSpPr>
            <p:cNvPr id="24" name="文本框 21"/>
            <p:cNvSpPr txBox="1"/>
            <p:nvPr/>
          </p:nvSpPr>
          <p:spPr>
            <a:xfrm>
              <a:off x="9953" y="4781"/>
              <a:ext cx="4522" cy="4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1200" dirty="0" smtClean="0">
                  <a:sym typeface="+mn-ea"/>
                </a:rPr>
                <a:t>Service requests</a:t>
              </a:r>
              <a:endParaRPr lang="en-US" altLang="zh-CN" sz="1200" dirty="0">
                <a:sym typeface="+mn-ea"/>
              </a:endParaRPr>
            </a:p>
          </p:txBody>
        </p:sp>
        <p:sp>
          <p:nvSpPr>
            <p:cNvPr id="25" name="文本框 23"/>
            <p:cNvSpPr txBox="1"/>
            <p:nvPr/>
          </p:nvSpPr>
          <p:spPr>
            <a:xfrm>
              <a:off x="1021" y="5378"/>
              <a:ext cx="3714" cy="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1400" b="1" dirty="0">
                  <a:sym typeface="+mn-ea"/>
                </a:rPr>
                <a:t>Enabler Layer 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41" y="7838"/>
              <a:ext cx="4380" cy="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1400" b="1" dirty="0" smtClean="0">
                  <a:sym typeface="+mn-ea"/>
                </a:rPr>
                <a:t>Network layer</a:t>
              </a:r>
              <a:endParaRPr lang="en-US" altLang="zh-CN" sz="1400" b="1" dirty="0">
                <a:sym typeface="+mn-ea"/>
              </a:endParaRPr>
            </a:p>
          </p:txBody>
        </p:sp>
        <p:sp>
          <p:nvSpPr>
            <p:cNvPr id="27" name="文本框 27"/>
            <p:cNvSpPr txBox="1"/>
            <p:nvPr/>
          </p:nvSpPr>
          <p:spPr>
            <a:xfrm>
              <a:off x="1041" y="2918"/>
              <a:ext cx="4698" cy="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1400" b="1" dirty="0">
                  <a:sym typeface="+mn-ea"/>
                </a:rPr>
                <a:t>Application Layer </a:t>
              </a:r>
            </a:p>
          </p:txBody>
        </p:sp>
        <p:sp>
          <p:nvSpPr>
            <p:cNvPr id="34" name="文本框 11"/>
            <p:cNvSpPr txBox="1"/>
            <p:nvPr/>
          </p:nvSpPr>
          <p:spPr>
            <a:xfrm>
              <a:off x="6696" y="5441"/>
              <a:ext cx="2466" cy="4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1200" dirty="0" smtClean="0">
                  <a:sym typeface="+mn-ea"/>
                </a:rPr>
                <a:t>Exposure</a:t>
              </a:r>
              <a:endParaRPr lang="en-US" altLang="zh-CN" sz="1200" dirty="0">
                <a:sym typeface="+mn-ea"/>
              </a:endParaRPr>
            </a:p>
          </p:txBody>
        </p:sp>
      </p:grpSp>
      <p:sp>
        <p:nvSpPr>
          <p:cNvPr id="32" name="上下箭头 31"/>
          <p:cNvSpPr/>
          <p:nvPr/>
        </p:nvSpPr>
        <p:spPr>
          <a:xfrm>
            <a:off x="8766161" y="4908995"/>
            <a:ext cx="221693" cy="861358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3" name="上下箭头 32"/>
          <p:cNvSpPr/>
          <p:nvPr/>
        </p:nvSpPr>
        <p:spPr>
          <a:xfrm>
            <a:off x="8752116" y="3310591"/>
            <a:ext cx="221693" cy="861358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5" name="TextBox 34"/>
          <p:cNvSpPr txBox="1"/>
          <p:nvPr/>
        </p:nvSpPr>
        <p:spPr>
          <a:xfrm>
            <a:off x="719351" y="5982010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</a:rPr>
              <a:t>(*): </a:t>
            </a:r>
            <a:r>
              <a:rPr lang="en-US" altLang="zh-CN" sz="1200" i="1" dirty="0" smtClean="0">
                <a:solidFill>
                  <a:srgbClr val="C00000"/>
                </a:solidFill>
              </a:rPr>
              <a:t>The sentences come from CMCC, “white </a:t>
            </a:r>
            <a:r>
              <a:rPr lang="en-US" altLang="zh-CN" sz="1200" i="1" dirty="0">
                <a:solidFill>
                  <a:srgbClr val="C00000"/>
                </a:solidFill>
              </a:rPr>
              <a:t>paper </a:t>
            </a:r>
            <a:r>
              <a:rPr lang="en-US" altLang="zh-CN" sz="1200" i="1" dirty="0" smtClean="0">
                <a:solidFill>
                  <a:srgbClr val="C00000"/>
                </a:solidFill>
              </a:rPr>
              <a:t>on typical </a:t>
            </a:r>
            <a:r>
              <a:rPr lang="en-US" altLang="zh-CN" sz="1200" i="1" dirty="0">
                <a:solidFill>
                  <a:srgbClr val="C00000"/>
                </a:solidFill>
              </a:rPr>
              <a:t>scenarios </a:t>
            </a:r>
            <a:r>
              <a:rPr lang="en-US" altLang="zh-CN" sz="1200" i="1" dirty="0" smtClean="0">
                <a:solidFill>
                  <a:srgbClr val="C00000"/>
                </a:solidFill>
              </a:rPr>
              <a:t>and technical solutions</a:t>
            </a:r>
            <a:r>
              <a:rPr lang="en-US" altLang="zh-CN" sz="1200" i="1" dirty="0">
                <a:solidFill>
                  <a:srgbClr val="C00000"/>
                </a:solidFill>
              </a:rPr>
              <a:t> </a:t>
            </a:r>
            <a:r>
              <a:rPr lang="en-US" altLang="zh-CN" sz="1200" i="1" dirty="0" smtClean="0">
                <a:solidFill>
                  <a:srgbClr val="C00000"/>
                </a:solidFill>
              </a:rPr>
              <a:t>of </a:t>
            </a:r>
            <a:r>
              <a:rPr lang="en-US" altLang="zh-CN" sz="1200" i="1" dirty="0">
                <a:solidFill>
                  <a:srgbClr val="C00000"/>
                </a:solidFill>
              </a:rPr>
              <a:t>5G-A </a:t>
            </a:r>
            <a:r>
              <a:rPr lang="en-US" altLang="zh-CN" sz="1200" i="1" dirty="0" smtClean="0">
                <a:solidFill>
                  <a:srgbClr val="C00000"/>
                </a:solidFill>
              </a:rPr>
              <a:t>Ambient Internet of Thing”.</a:t>
            </a:r>
            <a:endParaRPr lang="zh-CN" altLang="en-US" sz="12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85141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43" y="554241"/>
            <a:ext cx="11107057" cy="1001291"/>
          </a:xfrm>
        </p:spPr>
        <p:txBody>
          <a:bodyPr/>
          <a:lstStyle/>
          <a:p>
            <a:r>
              <a:rPr lang="en-IN" sz="3200" dirty="0" smtClean="0">
                <a:solidFill>
                  <a:srgbClr val="0000FF"/>
                </a:solidFill>
              </a:rPr>
              <a:t>Use case 1: AS asks for different types of devices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497" y="1802274"/>
            <a:ext cx="11152238" cy="778694"/>
          </a:xfrm>
        </p:spPr>
        <p:txBody>
          <a:bodyPr/>
          <a:lstStyle/>
          <a:p>
            <a:r>
              <a:rPr lang="en-IN" altLang="zh-CN" sz="1800" dirty="0"/>
              <a:t>Use Case 1</a:t>
            </a:r>
            <a:r>
              <a:rPr lang="en-IN" altLang="zh-CN" sz="1800" dirty="0" smtClean="0"/>
              <a:t>:</a:t>
            </a:r>
            <a:endParaRPr lang="en-IN" altLang="zh-CN" sz="1800" dirty="0"/>
          </a:p>
          <a:p>
            <a:pPr lvl="1"/>
            <a:r>
              <a:rPr lang="en-IN" altLang="zh-CN" sz="1600" dirty="0"/>
              <a:t>Application server(retail store app) triggers the inventory request which </a:t>
            </a:r>
            <a:r>
              <a:rPr lang="en-IN" altLang="zh-CN" sz="1600" dirty="0" smtClean="0"/>
              <a:t>expects </a:t>
            </a:r>
            <a:r>
              <a:rPr lang="en-IN" altLang="zh-CN" sz="1600" dirty="0"/>
              <a:t>to receive the notification about </a:t>
            </a:r>
            <a:r>
              <a:rPr lang="en-IN" altLang="zh-CN" sz="1600" dirty="0" smtClean="0"/>
              <a:t>the number of different types of goods in a specific area. </a:t>
            </a:r>
            <a:endParaRPr lang="en-IN" altLang="zh-CN" sz="1600" dirty="0"/>
          </a:p>
          <a:p>
            <a:pPr marL="0" indent="0">
              <a:buNone/>
            </a:pPr>
            <a:endParaRPr lang="en-IN" altLang="zh-CN" sz="1400" dirty="0" smtClean="0">
              <a:solidFill>
                <a:srgbClr val="0000FF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47064" y="2883868"/>
            <a:ext cx="10301267" cy="4054173"/>
            <a:chOff x="659772" y="2275498"/>
            <a:chExt cx="11352674" cy="4225437"/>
          </a:xfrm>
        </p:grpSpPr>
        <p:sp>
          <p:nvSpPr>
            <p:cNvPr id="5" name="矩形 4"/>
            <p:cNvSpPr/>
            <p:nvPr/>
          </p:nvSpPr>
          <p:spPr>
            <a:xfrm>
              <a:off x="8239564" y="2840332"/>
              <a:ext cx="1658620" cy="832016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</a:rPr>
                <a:t>Retail store </a:t>
              </a:r>
              <a:r>
                <a:rPr lang="en-US" altLang="zh-CN" b="1" dirty="0">
                  <a:solidFill>
                    <a:schemeClr val="tx1"/>
                  </a:solidFill>
                </a:rPr>
                <a:t>APP</a:t>
              </a:r>
            </a:p>
          </p:txBody>
        </p:sp>
        <p:pic>
          <p:nvPicPr>
            <p:cNvPr id="6" name="图片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601104" y="4884419"/>
              <a:ext cx="1324610" cy="872490"/>
            </a:xfrm>
            <a:prstGeom prst="rect">
              <a:avLst/>
            </a:prstGeom>
          </p:spPr>
        </p:pic>
        <p:sp>
          <p:nvSpPr>
            <p:cNvPr id="8" name="文本框 8"/>
            <p:cNvSpPr txBox="1"/>
            <p:nvPr/>
          </p:nvSpPr>
          <p:spPr>
            <a:xfrm>
              <a:off x="2575623" y="5744210"/>
              <a:ext cx="1295400" cy="3067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1400" b="1" dirty="0" err="1" smtClean="0">
                  <a:sym typeface="+mn-ea"/>
                </a:rPr>
                <a:t>gNB</a:t>
              </a:r>
              <a:endParaRPr lang="en-US" altLang="zh-CN" sz="1400" b="1" dirty="0">
                <a:sym typeface="+mn-ea"/>
              </a:endParaRPr>
            </a:p>
          </p:txBody>
        </p:sp>
        <p:sp>
          <p:nvSpPr>
            <p:cNvPr id="9" name="文本框 9"/>
            <p:cNvSpPr txBox="1"/>
            <p:nvPr/>
          </p:nvSpPr>
          <p:spPr>
            <a:xfrm>
              <a:off x="659772" y="5955612"/>
              <a:ext cx="1941332" cy="54532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1400" b="1" dirty="0" err="1" smtClean="0">
                  <a:sym typeface="+mn-ea"/>
                </a:rPr>
                <a:t>AIoT</a:t>
              </a:r>
              <a:r>
                <a:rPr lang="en-US" altLang="zh-CN" sz="1400" b="1" dirty="0" smtClean="0">
                  <a:sym typeface="+mn-ea"/>
                </a:rPr>
                <a:t> Devices</a:t>
              </a:r>
            </a:p>
            <a:p>
              <a:pPr algn="ctr"/>
              <a:r>
                <a:rPr lang="en-US" altLang="zh-CN" sz="1400" b="1" dirty="0" smtClean="0">
                  <a:sym typeface="+mn-ea"/>
                </a:rPr>
                <a:t>(e.g. foods, fruits)</a:t>
              </a:r>
              <a:endParaRPr lang="en-US" altLang="zh-CN" sz="1400" b="1" dirty="0"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065587" y="3048635"/>
              <a:ext cx="1658620" cy="481647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err="1" smtClean="0">
                  <a:solidFill>
                    <a:schemeClr val="tx1"/>
                  </a:solidFill>
                </a:rPr>
                <a:t>AIoT</a:t>
              </a:r>
              <a:r>
                <a:rPr lang="en-US" altLang="zh-CN" b="1" dirty="0" smtClean="0">
                  <a:solidFill>
                    <a:schemeClr val="tx1"/>
                  </a:solidFill>
                </a:rPr>
                <a:t> </a:t>
              </a:r>
              <a:r>
                <a:rPr lang="en-US" altLang="zh-CN" b="1" dirty="0">
                  <a:solidFill>
                    <a:schemeClr val="tx1"/>
                  </a:solidFill>
                </a:rPr>
                <a:t>Enabler</a:t>
              </a:r>
            </a:p>
          </p:txBody>
        </p:sp>
        <p:cxnSp>
          <p:nvCxnSpPr>
            <p:cNvPr id="12" name="直接箭头连接符 11"/>
            <p:cNvCxnSpPr>
              <a:stCxn id="19" idx="0"/>
              <a:endCxn id="11" idx="2"/>
            </p:cNvCxnSpPr>
            <p:nvPr/>
          </p:nvCxnSpPr>
          <p:spPr>
            <a:xfrm flipV="1">
              <a:off x="4894897" y="3530282"/>
              <a:ext cx="0" cy="677462"/>
            </a:xfrm>
            <a:prstGeom prst="straightConnector1">
              <a:avLst/>
            </a:prstGeom>
            <a:ln w="31750" cmpd="sng">
              <a:solidFill>
                <a:schemeClr val="accent1">
                  <a:shade val="50000"/>
                </a:schemeClr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>
              <a:endCxn id="19" idx="2"/>
            </p:cNvCxnSpPr>
            <p:nvPr/>
          </p:nvCxnSpPr>
          <p:spPr>
            <a:xfrm flipV="1">
              <a:off x="3510116" y="4689391"/>
              <a:ext cx="1384781" cy="631273"/>
            </a:xfrm>
            <a:prstGeom prst="straightConnector1">
              <a:avLst/>
            </a:prstGeom>
            <a:ln w="31750" cmpd="sng">
              <a:solidFill>
                <a:schemeClr val="accent1">
                  <a:shade val="50000"/>
                </a:schemeClr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文本框 22"/>
            <p:cNvSpPr txBox="1"/>
            <p:nvPr/>
          </p:nvSpPr>
          <p:spPr>
            <a:xfrm>
              <a:off x="4894896" y="4789303"/>
              <a:ext cx="3491458" cy="665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266700">
                <a:spcAft>
                  <a:spcPts val="900"/>
                </a:spcAft>
                <a:buClrTx/>
                <a:buSzTx/>
                <a:buFontTx/>
              </a:pPr>
              <a:r>
                <a:rPr lang="en-US" altLang="zh-CN" sz="1400" b="1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Expose: </a:t>
              </a:r>
            </a:p>
            <a:p>
              <a:pPr algn="l" defTabSz="266700">
                <a:spcAft>
                  <a:spcPts val="900"/>
                </a:spcAft>
                <a:buClrTx/>
                <a:buSzTx/>
                <a:buFontTx/>
              </a:pP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- List of </a:t>
              </a:r>
              <a:r>
                <a:rPr lang="en-US" altLang="zh-CN" sz="1400" dirty="0" err="1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AIoT</a:t>
              </a: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 devices ID for all of goods.</a:t>
              </a:r>
              <a:endParaRPr lang="en-US" altLang="zh-CN" sz="1400" dirty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065587" y="4207744"/>
              <a:ext cx="1658620" cy="481647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</a:rPr>
                <a:t>5GC Core</a:t>
              </a:r>
              <a:endParaRPr lang="en-US" altLang="zh-CN" b="1" dirty="0">
                <a:solidFill>
                  <a:schemeClr val="tx1"/>
                </a:solidFill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142" y="5027180"/>
              <a:ext cx="1246408" cy="9125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任意多边形 31"/>
            <p:cNvSpPr/>
            <p:nvPr/>
          </p:nvSpPr>
          <p:spPr bwMode="auto">
            <a:xfrm rot="921661">
              <a:off x="2279535" y="5190880"/>
              <a:ext cx="643137" cy="660072"/>
            </a:xfrm>
            <a:custGeom>
              <a:avLst/>
              <a:gdLst>
                <a:gd name="connsiteX0" fmla="*/ 237392 w 237392"/>
                <a:gd name="connsiteY0" fmla="*/ 0 h 571500"/>
                <a:gd name="connsiteX1" fmla="*/ 61546 w 237392"/>
                <a:gd name="connsiteY1" fmla="*/ 290146 h 571500"/>
                <a:gd name="connsiteX2" fmla="*/ 167053 w 237392"/>
                <a:gd name="connsiteY2" fmla="*/ 307731 h 571500"/>
                <a:gd name="connsiteX3" fmla="*/ 0 w 237392"/>
                <a:gd name="connsiteY3" fmla="*/ 571500 h 571500"/>
                <a:gd name="connsiteX4" fmla="*/ 211015 w 237392"/>
                <a:gd name="connsiteY4" fmla="*/ 281354 h 571500"/>
                <a:gd name="connsiteX5" fmla="*/ 149469 w 237392"/>
                <a:gd name="connsiteY5" fmla="*/ 254977 h 571500"/>
                <a:gd name="connsiteX6" fmla="*/ 237392 w 237392"/>
                <a:gd name="connsiteY6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392" h="571500">
                  <a:moveTo>
                    <a:pt x="237392" y="0"/>
                  </a:moveTo>
                  <a:lnTo>
                    <a:pt x="61546" y="290146"/>
                  </a:lnTo>
                  <a:lnTo>
                    <a:pt x="167053" y="307731"/>
                  </a:lnTo>
                  <a:lnTo>
                    <a:pt x="0" y="571500"/>
                  </a:lnTo>
                  <a:lnTo>
                    <a:pt x="211015" y="281354"/>
                  </a:lnTo>
                  <a:lnTo>
                    <a:pt x="149469" y="254977"/>
                  </a:lnTo>
                  <a:lnTo>
                    <a:pt x="237392" y="0"/>
                  </a:lnTo>
                  <a:close/>
                </a:path>
              </a:pathLst>
            </a:custGeom>
            <a:noFill/>
            <a:ln w="15875" cap="flat" cmpd="sng" algn="ctr">
              <a:solidFill>
                <a:srgbClr val="44546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 kern="0">
                <a:solidFill>
                  <a:sysClr val="window" lastClr="FFFFFF"/>
                </a:solidFill>
                <a:latin typeface="Calibri"/>
                <a:ea typeface="等线"/>
              </a:endParaRPr>
            </a:p>
          </p:txBody>
        </p:sp>
        <p:cxnSp>
          <p:nvCxnSpPr>
            <p:cNvPr id="33" name="直接箭头连接符 32"/>
            <p:cNvCxnSpPr>
              <a:stCxn id="11" idx="3"/>
              <a:endCxn id="5" idx="1"/>
            </p:cNvCxnSpPr>
            <p:nvPr/>
          </p:nvCxnSpPr>
          <p:spPr>
            <a:xfrm flipV="1">
              <a:off x="5724207" y="3256340"/>
              <a:ext cx="2515357" cy="33119"/>
            </a:xfrm>
            <a:prstGeom prst="straightConnector1">
              <a:avLst/>
            </a:prstGeom>
            <a:ln w="31750" cmpd="sng">
              <a:solidFill>
                <a:schemeClr val="accent1">
                  <a:shade val="50000"/>
                </a:schemeClr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>
              <a:stCxn id="19" idx="3"/>
            </p:cNvCxnSpPr>
            <p:nvPr/>
          </p:nvCxnSpPr>
          <p:spPr>
            <a:xfrm flipV="1">
              <a:off x="5724207" y="3672348"/>
              <a:ext cx="2515357" cy="776220"/>
            </a:xfrm>
            <a:prstGeom prst="straightConnector1">
              <a:avLst/>
            </a:prstGeom>
            <a:ln w="31750" cmpd="sng">
              <a:solidFill>
                <a:schemeClr val="accent1">
                  <a:shade val="50000"/>
                </a:schemeClr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49" name="文本框 22"/>
            <p:cNvSpPr txBox="1"/>
            <p:nvPr/>
          </p:nvSpPr>
          <p:spPr>
            <a:xfrm>
              <a:off x="4202506" y="2275498"/>
              <a:ext cx="4183848" cy="7698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266700">
                <a:buClrTx/>
                <a:buSzTx/>
                <a:buFontTx/>
              </a:pPr>
              <a:r>
                <a:rPr lang="en-US" altLang="zh-CN" sz="1400" b="1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Expose: </a:t>
              </a:r>
            </a:p>
            <a:p>
              <a:pPr marL="285750" indent="-285750" defTabSz="266700">
                <a:buFontTx/>
                <a:buChar char="-"/>
              </a:pP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List of </a:t>
              </a:r>
              <a:r>
                <a:rPr lang="en-US" altLang="zh-CN" sz="1400" dirty="0" err="1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AIoT</a:t>
              </a:r>
              <a:r>
                <a:rPr lang="en-US" altLang="zh-CN" sz="1400" dirty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 </a:t>
              </a: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devices ID and numbers for different type of goods (foods, fruits)</a:t>
              </a:r>
            </a:p>
          </p:txBody>
        </p:sp>
        <p:sp>
          <p:nvSpPr>
            <p:cNvPr id="50" name="文本框 22"/>
            <p:cNvSpPr txBox="1"/>
            <p:nvPr/>
          </p:nvSpPr>
          <p:spPr>
            <a:xfrm>
              <a:off x="10003941" y="2928387"/>
              <a:ext cx="2008505" cy="890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266700">
                <a:spcAft>
                  <a:spcPts val="900"/>
                </a:spcAft>
                <a:buClrTx/>
                <a:buSzTx/>
                <a:buFontTx/>
              </a:pPr>
              <a:r>
                <a:rPr lang="en-US" altLang="zh-CN" sz="1400" b="1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Inventory Request</a:t>
              </a:r>
            </a:p>
            <a:p>
              <a:pPr algn="l" defTabSz="266700">
                <a:spcAft>
                  <a:spcPts val="900"/>
                </a:spcAft>
                <a:buClrTx/>
                <a:buSzTx/>
                <a:buFontTx/>
              </a:pP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- Including only the target area</a:t>
              </a:r>
              <a:endParaRPr lang="en-US" altLang="zh-CN" sz="1400" dirty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endParaRPr>
            </a:p>
          </p:txBody>
        </p:sp>
      </p:grpSp>
      <p:sp>
        <p:nvSpPr>
          <p:cNvPr id="51" name="任意多边形 50"/>
          <p:cNvSpPr/>
          <p:nvPr/>
        </p:nvSpPr>
        <p:spPr>
          <a:xfrm>
            <a:off x="2384333" y="3648115"/>
            <a:ext cx="4840534" cy="2576064"/>
          </a:xfrm>
          <a:custGeom>
            <a:avLst/>
            <a:gdLst>
              <a:gd name="connsiteX0" fmla="*/ 5530645 w 5530645"/>
              <a:gd name="connsiteY0" fmla="*/ 0 h 2669458"/>
              <a:gd name="connsiteX1" fmla="*/ 1504335 w 5530645"/>
              <a:gd name="connsiteY1" fmla="*/ 294968 h 2669458"/>
              <a:gd name="connsiteX2" fmla="*/ 1386348 w 5530645"/>
              <a:gd name="connsiteY2" fmla="*/ 1622323 h 2669458"/>
              <a:gd name="connsiteX3" fmla="*/ 0 w 5530645"/>
              <a:gd name="connsiteY3" fmla="*/ 2669458 h 2669458"/>
              <a:gd name="connsiteX4" fmla="*/ 0 w 5530645"/>
              <a:gd name="connsiteY4" fmla="*/ 2669458 h 2669458"/>
              <a:gd name="connsiteX5" fmla="*/ 44245 w 5530645"/>
              <a:gd name="connsiteY5" fmla="*/ 2625213 h 266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30645" h="2669458">
                <a:moveTo>
                  <a:pt x="5530645" y="0"/>
                </a:moveTo>
                <a:cubicBezTo>
                  <a:pt x="3862848" y="12290"/>
                  <a:pt x="2195051" y="24581"/>
                  <a:pt x="1504335" y="294968"/>
                </a:cubicBezTo>
                <a:cubicBezTo>
                  <a:pt x="813619" y="565355"/>
                  <a:pt x="1637070" y="1226575"/>
                  <a:pt x="1386348" y="1622323"/>
                </a:cubicBezTo>
                <a:cubicBezTo>
                  <a:pt x="1135625" y="2018071"/>
                  <a:pt x="0" y="2669458"/>
                  <a:pt x="0" y="2669458"/>
                </a:cubicBezTo>
                <a:lnTo>
                  <a:pt x="0" y="2669458"/>
                </a:lnTo>
                <a:lnTo>
                  <a:pt x="44245" y="2625213"/>
                </a:lnTo>
              </a:path>
            </a:pathLst>
          </a:cu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645021" y="4412801"/>
            <a:ext cx="8084856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2"/>
          <p:cNvSpPr txBox="1"/>
          <p:nvPr/>
        </p:nvSpPr>
        <p:spPr>
          <a:xfrm>
            <a:off x="571982" y="4087799"/>
            <a:ext cx="18224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266700">
              <a:spcAft>
                <a:spcPts val="900"/>
              </a:spcAft>
              <a:buClrTx/>
              <a:buSzTx/>
              <a:buFontTx/>
            </a:pPr>
            <a:r>
              <a:rPr lang="en-US" altLang="zh-CN" sz="1200" dirty="0" smtClean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rPr>
              <a:t>Application enabled layer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81924" y="4506900"/>
            <a:ext cx="18224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266700">
              <a:spcAft>
                <a:spcPts val="900"/>
              </a:spcAft>
              <a:buClrTx/>
              <a:buSzTx/>
              <a:buFontTx/>
            </a:pPr>
            <a:r>
              <a:rPr lang="en-US" altLang="zh-CN" sz="1200" dirty="0" smtClean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rPr>
              <a:t>Network layer</a:t>
            </a:r>
          </a:p>
        </p:txBody>
      </p:sp>
    </p:spTree>
    <p:extLst>
      <p:ext uri="{BB962C8B-B14F-4D97-AF65-F5344CB8AC3E}">
        <p14:creationId xmlns:p14="http://schemas.microsoft.com/office/powerpoint/2010/main" val="20534674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43" y="554241"/>
            <a:ext cx="11107057" cy="1001291"/>
          </a:xfrm>
        </p:spPr>
        <p:txBody>
          <a:bodyPr/>
          <a:lstStyle/>
          <a:p>
            <a:r>
              <a:rPr lang="en-IN" sz="3200" dirty="0" smtClean="0">
                <a:solidFill>
                  <a:srgbClr val="0000FF"/>
                </a:solidFill>
              </a:rPr>
              <a:t>Use case 2: </a:t>
            </a:r>
            <a:r>
              <a:rPr lang="en-IN" altLang="zh-CN" sz="3200" dirty="0">
                <a:solidFill>
                  <a:srgbClr val="0000FF"/>
                </a:solidFill>
              </a:rPr>
              <a:t>AS asks for </a:t>
            </a:r>
            <a:r>
              <a:rPr lang="en-IN" altLang="zh-CN" sz="3200" dirty="0" smtClean="0">
                <a:solidFill>
                  <a:srgbClr val="0000FF"/>
                </a:solidFill>
              </a:rPr>
              <a:t>the notification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497" y="1802274"/>
            <a:ext cx="11152238" cy="778694"/>
          </a:xfrm>
        </p:spPr>
        <p:txBody>
          <a:bodyPr/>
          <a:lstStyle/>
          <a:p>
            <a:r>
              <a:rPr lang="en-IN" altLang="zh-CN" sz="1800" dirty="0"/>
              <a:t>Use Case </a:t>
            </a:r>
            <a:r>
              <a:rPr lang="en-IN" altLang="zh-CN" sz="1800" dirty="0" smtClean="0"/>
              <a:t>2:</a:t>
            </a:r>
            <a:endParaRPr lang="en-IN" altLang="zh-CN" sz="1800" dirty="0"/>
          </a:p>
          <a:p>
            <a:pPr lvl="1"/>
            <a:r>
              <a:rPr lang="en-IN" altLang="zh-CN" sz="1600" dirty="0"/>
              <a:t>Application server(retail store app) triggers the inventory request which </a:t>
            </a:r>
            <a:r>
              <a:rPr lang="en-IN" altLang="zh-CN" sz="1600" dirty="0" smtClean="0"/>
              <a:t>expects </a:t>
            </a:r>
            <a:r>
              <a:rPr lang="en-IN" altLang="zh-CN" sz="1600" dirty="0"/>
              <a:t>to receive the notification about when </a:t>
            </a:r>
            <a:r>
              <a:rPr lang="en-IN" altLang="zh-CN" sz="1600" dirty="0" smtClean="0"/>
              <a:t>the </a:t>
            </a:r>
            <a:r>
              <a:rPr lang="en-IN" altLang="zh-CN" sz="1600" dirty="0"/>
              <a:t>goods </a:t>
            </a:r>
            <a:r>
              <a:rPr lang="en-IN" altLang="zh-CN" sz="1600" dirty="0" smtClean="0"/>
              <a:t>need to </a:t>
            </a:r>
            <a:r>
              <a:rPr lang="en-IN" altLang="zh-CN" sz="1600" dirty="0"/>
              <a:t>be </a:t>
            </a:r>
            <a:r>
              <a:rPr lang="en-IN" altLang="zh-CN" sz="1600" dirty="0" smtClean="0"/>
              <a:t>increased/decreased.</a:t>
            </a:r>
            <a:endParaRPr lang="en-IN" altLang="zh-CN" sz="1400" dirty="0" smtClean="0">
              <a:solidFill>
                <a:srgbClr val="0000FF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71982" y="2671567"/>
            <a:ext cx="10076349" cy="3987290"/>
            <a:chOff x="907647" y="2054224"/>
            <a:chExt cx="11104799" cy="4309614"/>
          </a:xfrm>
        </p:grpSpPr>
        <p:sp>
          <p:nvSpPr>
            <p:cNvPr id="5" name="矩形 4"/>
            <p:cNvSpPr/>
            <p:nvPr/>
          </p:nvSpPr>
          <p:spPr>
            <a:xfrm>
              <a:off x="8239564" y="2928387"/>
              <a:ext cx="1658620" cy="676352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</a:rPr>
                <a:t>Retail store </a:t>
              </a:r>
              <a:r>
                <a:rPr lang="en-US" altLang="zh-CN" b="1" dirty="0">
                  <a:solidFill>
                    <a:schemeClr val="tx1"/>
                  </a:solidFill>
                </a:rPr>
                <a:t>APP</a:t>
              </a:r>
            </a:p>
          </p:txBody>
        </p:sp>
        <p:pic>
          <p:nvPicPr>
            <p:cNvPr id="6" name="图片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601104" y="4884419"/>
              <a:ext cx="1324610" cy="872490"/>
            </a:xfrm>
            <a:prstGeom prst="rect">
              <a:avLst/>
            </a:prstGeom>
          </p:spPr>
        </p:pic>
        <p:sp>
          <p:nvSpPr>
            <p:cNvPr id="8" name="文本框 8"/>
            <p:cNvSpPr txBox="1"/>
            <p:nvPr/>
          </p:nvSpPr>
          <p:spPr>
            <a:xfrm>
              <a:off x="2575623" y="5744210"/>
              <a:ext cx="1295400" cy="3067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1400" b="1" dirty="0" err="1" smtClean="0">
                  <a:sym typeface="+mn-ea"/>
                </a:rPr>
                <a:t>gNB</a:t>
              </a:r>
              <a:endParaRPr lang="en-US" altLang="zh-CN" sz="1400" b="1" dirty="0">
                <a:sym typeface="+mn-ea"/>
              </a:endParaRPr>
            </a:p>
          </p:txBody>
        </p:sp>
        <p:sp>
          <p:nvSpPr>
            <p:cNvPr id="9" name="文本框 9"/>
            <p:cNvSpPr txBox="1"/>
            <p:nvPr/>
          </p:nvSpPr>
          <p:spPr>
            <a:xfrm>
              <a:off x="988141" y="6056061"/>
              <a:ext cx="1295400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1400" b="1" dirty="0" err="1" smtClean="0">
                  <a:sym typeface="+mn-ea"/>
                </a:rPr>
                <a:t>AIoT</a:t>
              </a:r>
              <a:r>
                <a:rPr lang="en-US" altLang="zh-CN" sz="1400" b="1" dirty="0" smtClean="0">
                  <a:sym typeface="+mn-ea"/>
                </a:rPr>
                <a:t> Devices</a:t>
              </a:r>
              <a:endParaRPr lang="en-US" altLang="zh-CN" sz="1400" b="1" dirty="0"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065587" y="3048635"/>
              <a:ext cx="1658620" cy="481647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err="1" smtClean="0">
                  <a:solidFill>
                    <a:schemeClr val="tx1"/>
                  </a:solidFill>
                </a:rPr>
                <a:t>AIoT</a:t>
              </a:r>
              <a:r>
                <a:rPr lang="en-US" altLang="zh-CN" b="1" dirty="0" smtClean="0">
                  <a:solidFill>
                    <a:schemeClr val="tx1"/>
                  </a:solidFill>
                </a:rPr>
                <a:t> </a:t>
              </a:r>
              <a:r>
                <a:rPr lang="en-US" altLang="zh-CN" b="1" dirty="0">
                  <a:solidFill>
                    <a:schemeClr val="tx1"/>
                  </a:solidFill>
                </a:rPr>
                <a:t>Enabler</a:t>
              </a:r>
            </a:p>
          </p:txBody>
        </p:sp>
        <p:cxnSp>
          <p:nvCxnSpPr>
            <p:cNvPr id="12" name="直接箭头连接符 11"/>
            <p:cNvCxnSpPr>
              <a:stCxn id="19" idx="0"/>
              <a:endCxn id="11" idx="2"/>
            </p:cNvCxnSpPr>
            <p:nvPr/>
          </p:nvCxnSpPr>
          <p:spPr>
            <a:xfrm flipV="1">
              <a:off x="4894897" y="3530282"/>
              <a:ext cx="0" cy="677462"/>
            </a:xfrm>
            <a:prstGeom prst="straightConnector1">
              <a:avLst/>
            </a:prstGeom>
            <a:ln w="31750" cmpd="sng">
              <a:solidFill>
                <a:schemeClr val="accent1">
                  <a:shade val="50000"/>
                </a:schemeClr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>
              <a:endCxn id="19" idx="2"/>
            </p:cNvCxnSpPr>
            <p:nvPr/>
          </p:nvCxnSpPr>
          <p:spPr>
            <a:xfrm flipV="1">
              <a:off x="3510116" y="4689391"/>
              <a:ext cx="1384781" cy="631273"/>
            </a:xfrm>
            <a:prstGeom prst="straightConnector1">
              <a:avLst/>
            </a:prstGeom>
            <a:ln w="31750" cmpd="sng">
              <a:solidFill>
                <a:schemeClr val="accent1">
                  <a:shade val="50000"/>
                </a:schemeClr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文本框 22"/>
            <p:cNvSpPr txBox="1"/>
            <p:nvPr/>
          </p:nvSpPr>
          <p:spPr>
            <a:xfrm>
              <a:off x="4894897" y="4695287"/>
              <a:ext cx="2837815" cy="665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266700">
                <a:spcAft>
                  <a:spcPts val="900"/>
                </a:spcAft>
                <a:buClrTx/>
                <a:buSzTx/>
                <a:buFontTx/>
              </a:pPr>
              <a:r>
                <a:rPr lang="en-US" altLang="zh-CN" sz="1400" b="1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Expose: </a:t>
              </a:r>
            </a:p>
            <a:p>
              <a:pPr algn="l" defTabSz="266700">
                <a:spcAft>
                  <a:spcPts val="900"/>
                </a:spcAft>
                <a:buClrTx/>
                <a:buSzTx/>
                <a:buFontTx/>
              </a:pP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- List of devices ID</a:t>
              </a:r>
              <a:endParaRPr lang="en-US" altLang="zh-CN" sz="1400" dirty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065587" y="4207744"/>
              <a:ext cx="1658620" cy="481647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</a:rPr>
                <a:t>5GC Core</a:t>
              </a:r>
              <a:endParaRPr lang="en-US" altLang="zh-CN" b="1" dirty="0">
                <a:solidFill>
                  <a:schemeClr val="tx1"/>
                </a:solidFill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142" y="5138367"/>
              <a:ext cx="1246408" cy="9125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任意多边形 31"/>
            <p:cNvSpPr/>
            <p:nvPr/>
          </p:nvSpPr>
          <p:spPr bwMode="auto">
            <a:xfrm rot="921661">
              <a:off x="2279535" y="5190880"/>
              <a:ext cx="643137" cy="660072"/>
            </a:xfrm>
            <a:custGeom>
              <a:avLst/>
              <a:gdLst>
                <a:gd name="connsiteX0" fmla="*/ 237392 w 237392"/>
                <a:gd name="connsiteY0" fmla="*/ 0 h 571500"/>
                <a:gd name="connsiteX1" fmla="*/ 61546 w 237392"/>
                <a:gd name="connsiteY1" fmla="*/ 290146 h 571500"/>
                <a:gd name="connsiteX2" fmla="*/ 167053 w 237392"/>
                <a:gd name="connsiteY2" fmla="*/ 307731 h 571500"/>
                <a:gd name="connsiteX3" fmla="*/ 0 w 237392"/>
                <a:gd name="connsiteY3" fmla="*/ 571500 h 571500"/>
                <a:gd name="connsiteX4" fmla="*/ 211015 w 237392"/>
                <a:gd name="connsiteY4" fmla="*/ 281354 h 571500"/>
                <a:gd name="connsiteX5" fmla="*/ 149469 w 237392"/>
                <a:gd name="connsiteY5" fmla="*/ 254977 h 571500"/>
                <a:gd name="connsiteX6" fmla="*/ 237392 w 237392"/>
                <a:gd name="connsiteY6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392" h="571500">
                  <a:moveTo>
                    <a:pt x="237392" y="0"/>
                  </a:moveTo>
                  <a:lnTo>
                    <a:pt x="61546" y="290146"/>
                  </a:lnTo>
                  <a:lnTo>
                    <a:pt x="167053" y="307731"/>
                  </a:lnTo>
                  <a:lnTo>
                    <a:pt x="0" y="571500"/>
                  </a:lnTo>
                  <a:lnTo>
                    <a:pt x="211015" y="281354"/>
                  </a:lnTo>
                  <a:lnTo>
                    <a:pt x="149469" y="254977"/>
                  </a:lnTo>
                  <a:lnTo>
                    <a:pt x="237392" y="0"/>
                  </a:lnTo>
                  <a:close/>
                </a:path>
              </a:pathLst>
            </a:custGeom>
            <a:noFill/>
            <a:ln w="15875" cap="flat" cmpd="sng" algn="ctr">
              <a:solidFill>
                <a:srgbClr val="44546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 kern="0">
                <a:solidFill>
                  <a:sysClr val="window" lastClr="FFFFFF"/>
                </a:solidFill>
                <a:latin typeface="Calibri"/>
                <a:ea typeface="等线"/>
              </a:endParaRPr>
            </a:p>
          </p:txBody>
        </p:sp>
        <p:cxnSp>
          <p:nvCxnSpPr>
            <p:cNvPr id="33" name="直接箭头连接符 32"/>
            <p:cNvCxnSpPr>
              <a:stCxn id="11" idx="3"/>
              <a:endCxn id="5" idx="1"/>
            </p:cNvCxnSpPr>
            <p:nvPr/>
          </p:nvCxnSpPr>
          <p:spPr>
            <a:xfrm flipV="1">
              <a:off x="5724207" y="3266563"/>
              <a:ext cx="2515357" cy="22895"/>
            </a:xfrm>
            <a:prstGeom prst="straightConnector1">
              <a:avLst/>
            </a:prstGeom>
            <a:ln w="31750" cmpd="sng">
              <a:solidFill>
                <a:schemeClr val="accent1">
                  <a:shade val="50000"/>
                </a:schemeClr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>
              <a:stCxn id="19" idx="3"/>
            </p:cNvCxnSpPr>
            <p:nvPr/>
          </p:nvCxnSpPr>
          <p:spPr>
            <a:xfrm flipV="1">
              <a:off x="5724207" y="3604739"/>
              <a:ext cx="2515357" cy="843828"/>
            </a:xfrm>
            <a:prstGeom prst="straightConnector1">
              <a:avLst/>
            </a:prstGeom>
            <a:ln w="31750" cmpd="sng">
              <a:solidFill>
                <a:schemeClr val="accent1">
                  <a:shade val="50000"/>
                </a:schemeClr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49" name="文本框 22"/>
            <p:cNvSpPr txBox="1"/>
            <p:nvPr/>
          </p:nvSpPr>
          <p:spPr>
            <a:xfrm>
              <a:off x="4065586" y="2054224"/>
              <a:ext cx="5003287" cy="1031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266700">
                <a:buClrTx/>
                <a:buSzTx/>
                <a:buFontTx/>
              </a:pPr>
              <a:r>
                <a:rPr lang="en-US" altLang="zh-CN" sz="1400" b="1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Expose: </a:t>
              </a:r>
            </a:p>
            <a:p>
              <a:pPr marL="285750" indent="-285750" algn="l" defTabSz="266700">
                <a:buClrTx/>
                <a:buSzTx/>
                <a:buFontTx/>
                <a:buChar char="-"/>
              </a:pP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Delta change of devices</a:t>
              </a:r>
            </a:p>
            <a:p>
              <a:pPr marL="285750" indent="-285750" algn="l" defTabSz="266700">
                <a:buClrTx/>
                <a:buSzTx/>
                <a:buFontTx/>
                <a:buChar char="-"/>
              </a:pP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Notification: The number of goods are above/below the threshold and the goods need to be increased/decreased.</a:t>
              </a:r>
              <a:endParaRPr lang="en-US" altLang="zh-CN" sz="1400" dirty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endParaRPr>
            </a:p>
          </p:txBody>
        </p:sp>
        <p:sp>
          <p:nvSpPr>
            <p:cNvPr id="50" name="文本框 22"/>
            <p:cNvSpPr txBox="1"/>
            <p:nvPr/>
          </p:nvSpPr>
          <p:spPr>
            <a:xfrm>
              <a:off x="10003941" y="2928387"/>
              <a:ext cx="2008505" cy="22121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266700">
                <a:spcAft>
                  <a:spcPts val="900"/>
                </a:spcAft>
                <a:buClrTx/>
                <a:buSzTx/>
                <a:buFontTx/>
              </a:pPr>
              <a:r>
                <a:rPr lang="en-US" altLang="zh-CN" sz="1400" b="1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Inventory Request</a:t>
              </a:r>
            </a:p>
            <a:p>
              <a:pPr marL="285750" indent="-285750" algn="l" defTabSz="266700">
                <a:spcAft>
                  <a:spcPts val="900"/>
                </a:spcAft>
                <a:buClrTx/>
                <a:buSzTx/>
                <a:buFontTx/>
                <a:buChar char="-"/>
              </a:pP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Including the threshold of notification (e.g., the minimum number of goods)</a:t>
              </a:r>
            </a:p>
            <a:p>
              <a:pPr marL="285750" indent="-285750" algn="l" defTabSz="266700">
                <a:spcAft>
                  <a:spcPts val="900"/>
                </a:spcAft>
                <a:buClrTx/>
                <a:buSzTx/>
                <a:buFontTx/>
                <a:buChar char="-"/>
              </a:pP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Periodical reporting triggers</a:t>
              </a:r>
            </a:p>
          </p:txBody>
        </p:sp>
        <p:sp>
          <p:nvSpPr>
            <p:cNvPr id="26" name="文本框 22"/>
            <p:cNvSpPr txBox="1"/>
            <p:nvPr/>
          </p:nvSpPr>
          <p:spPr>
            <a:xfrm>
              <a:off x="918604" y="3967087"/>
              <a:ext cx="2008505" cy="288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266700">
                <a:spcAft>
                  <a:spcPts val="900"/>
                </a:spcAft>
                <a:buClrTx/>
                <a:buSzTx/>
                <a:buFontTx/>
              </a:pPr>
              <a:r>
                <a:rPr lang="en-US" altLang="zh-CN" sz="12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Network layer</a:t>
              </a:r>
            </a:p>
          </p:txBody>
        </p:sp>
        <p:sp>
          <p:nvSpPr>
            <p:cNvPr id="27" name="文本框 22"/>
            <p:cNvSpPr txBox="1"/>
            <p:nvPr/>
          </p:nvSpPr>
          <p:spPr>
            <a:xfrm>
              <a:off x="907647" y="3530282"/>
              <a:ext cx="2008505" cy="288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266700">
                <a:spcAft>
                  <a:spcPts val="900"/>
                </a:spcAft>
                <a:buClrTx/>
                <a:buSzTx/>
                <a:buFontTx/>
              </a:pPr>
              <a:r>
                <a:rPr lang="en-US" altLang="zh-CN" sz="12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Application enabled layer</a:t>
              </a:r>
            </a:p>
          </p:txBody>
        </p:sp>
      </p:grpSp>
      <p:sp>
        <p:nvSpPr>
          <p:cNvPr id="51" name="任意多边形 50"/>
          <p:cNvSpPr/>
          <p:nvPr/>
        </p:nvSpPr>
        <p:spPr>
          <a:xfrm>
            <a:off x="2404415" y="3725742"/>
            <a:ext cx="4820451" cy="2349636"/>
          </a:xfrm>
          <a:custGeom>
            <a:avLst/>
            <a:gdLst>
              <a:gd name="connsiteX0" fmla="*/ 5530645 w 5530645"/>
              <a:gd name="connsiteY0" fmla="*/ 0 h 2669458"/>
              <a:gd name="connsiteX1" fmla="*/ 1504335 w 5530645"/>
              <a:gd name="connsiteY1" fmla="*/ 294968 h 2669458"/>
              <a:gd name="connsiteX2" fmla="*/ 1386348 w 5530645"/>
              <a:gd name="connsiteY2" fmla="*/ 1622323 h 2669458"/>
              <a:gd name="connsiteX3" fmla="*/ 0 w 5530645"/>
              <a:gd name="connsiteY3" fmla="*/ 2669458 h 2669458"/>
              <a:gd name="connsiteX4" fmla="*/ 0 w 5530645"/>
              <a:gd name="connsiteY4" fmla="*/ 2669458 h 2669458"/>
              <a:gd name="connsiteX5" fmla="*/ 44245 w 5530645"/>
              <a:gd name="connsiteY5" fmla="*/ 2625213 h 266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30645" h="2669458">
                <a:moveTo>
                  <a:pt x="5530645" y="0"/>
                </a:moveTo>
                <a:cubicBezTo>
                  <a:pt x="3862848" y="12290"/>
                  <a:pt x="2195051" y="24581"/>
                  <a:pt x="1504335" y="294968"/>
                </a:cubicBezTo>
                <a:cubicBezTo>
                  <a:pt x="813619" y="565355"/>
                  <a:pt x="1637070" y="1226575"/>
                  <a:pt x="1386348" y="1622323"/>
                </a:cubicBezTo>
                <a:cubicBezTo>
                  <a:pt x="1135625" y="2018071"/>
                  <a:pt x="0" y="2669458"/>
                  <a:pt x="0" y="2669458"/>
                </a:cubicBezTo>
                <a:lnTo>
                  <a:pt x="0" y="2669458"/>
                </a:lnTo>
                <a:lnTo>
                  <a:pt x="44245" y="2625213"/>
                </a:lnTo>
              </a:path>
            </a:pathLst>
          </a:cu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645021" y="4412801"/>
            <a:ext cx="8084856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94855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43" y="554241"/>
            <a:ext cx="11107057" cy="1001291"/>
          </a:xfrm>
        </p:spPr>
        <p:txBody>
          <a:bodyPr/>
          <a:lstStyle/>
          <a:p>
            <a:r>
              <a:rPr lang="en-IN" sz="3200" dirty="0" smtClean="0">
                <a:solidFill>
                  <a:srgbClr val="0000FF"/>
                </a:solidFill>
              </a:rPr>
              <a:t>Use case 3: Monitoring the status of </a:t>
            </a:r>
            <a:r>
              <a:rPr lang="en-IN" sz="3200" dirty="0" err="1" smtClean="0">
                <a:solidFill>
                  <a:srgbClr val="0000FF"/>
                </a:solidFill>
              </a:rPr>
              <a:t>AIoT</a:t>
            </a:r>
            <a:r>
              <a:rPr lang="en-IN" sz="3200" dirty="0" smtClean="0">
                <a:solidFill>
                  <a:srgbClr val="0000FF"/>
                </a:solidFill>
              </a:rPr>
              <a:t> devices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497" y="1802274"/>
            <a:ext cx="11152238" cy="778694"/>
          </a:xfrm>
        </p:spPr>
        <p:txBody>
          <a:bodyPr/>
          <a:lstStyle/>
          <a:p>
            <a:r>
              <a:rPr lang="en-IN" altLang="zh-CN" sz="1800" dirty="0"/>
              <a:t>Use Case </a:t>
            </a:r>
            <a:r>
              <a:rPr lang="en-IN" altLang="zh-CN" sz="1800" dirty="0" smtClean="0"/>
              <a:t>3:</a:t>
            </a:r>
            <a:endParaRPr lang="en-IN" altLang="zh-CN" sz="1800" dirty="0"/>
          </a:p>
          <a:p>
            <a:pPr lvl="1"/>
            <a:r>
              <a:rPr lang="en-IN" altLang="zh-CN" sz="1600" dirty="0"/>
              <a:t>Application server(Logistics app) triggers the inventory request which </a:t>
            </a:r>
            <a:r>
              <a:rPr lang="en-IN" altLang="zh-CN" sz="1600" dirty="0" smtClean="0"/>
              <a:t>expects </a:t>
            </a:r>
            <a:r>
              <a:rPr lang="en-IN" altLang="zh-CN" sz="1600" dirty="0"/>
              <a:t>to receive the </a:t>
            </a:r>
            <a:r>
              <a:rPr lang="en-IN" altLang="zh-CN" sz="1600" dirty="0" err="1" smtClean="0"/>
              <a:t>AIoT</a:t>
            </a:r>
            <a:r>
              <a:rPr lang="en-IN" altLang="zh-CN" sz="1600" dirty="0" smtClean="0"/>
              <a:t> device’s trajectory/route in a period. </a:t>
            </a:r>
            <a:endParaRPr lang="en-IN" altLang="zh-CN" sz="1600" dirty="0"/>
          </a:p>
          <a:p>
            <a:pPr marL="0" indent="0">
              <a:buNone/>
            </a:pPr>
            <a:endParaRPr lang="en-IN" altLang="zh-CN" sz="1400" dirty="0" smtClean="0">
              <a:solidFill>
                <a:srgbClr val="0000FF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45021" y="2796030"/>
            <a:ext cx="9965172" cy="4022952"/>
            <a:chOff x="988141" y="2183945"/>
            <a:chExt cx="10982274" cy="4192894"/>
          </a:xfrm>
        </p:grpSpPr>
        <p:sp>
          <p:nvSpPr>
            <p:cNvPr id="5" name="矩形 4"/>
            <p:cNvSpPr/>
            <p:nvPr/>
          </p:nvSpPr>
          <p:spPr>
            <a:xfrm>
              <a:off x="8239565" y="2928387"/>
              <a:ext cx="1658620" cy="743960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</a:rPr>
                <a:t>Logistics </a:t>
              </a:r>
              <a:r>
                <a:rPr lang="en-US" altLang="zh-CN" b="1" dirty="0">
                  <a:solidFill>
                    <a:schemeClr val="tx1"/>
                  </a:solidFill>
                </a:rPr>
                <a:t>APP</a:t>
              </a:r>
            </a:p>
          </p:txBody>
        </p:sp>
        <p:pic>
          <p:nvPicPr>
            <p:cNvPr id="6" name="图片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601104" y="4884419"/>
              <a:ext cx="1324610" cy="872490"/>
            </a:xfrm>
            <a:prstGeom prst="rect">
              <a:avLst/>
            </a:prstGeom>
          </p:spPr>
        </p:pic>
        <p:sp>
          <p:nvSpPr>
            <p:cNvPr id="8" name="文本框 8"/>
            <p:cNvSpPr txBox="1"/>
            <p:nvPr/>
          </p:nvSpPr>
          <p:spPr>
            <a:xfrm>
              <a:off x="2575623" y="5744210"/>
              <a:ext cx="1295400" cy="3067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1400" b="1" dirty="0" err="1" smtClean="0">
                  <a:sym typeface="+mn-ea"/>
                </a:rPr>
                <a:t>gNB</a:t>
              </a:r>
              <a:endParaRPr lang="en-US" altLang="zh-CN" sz="1400" b="1" dirty="0">
                <a:sym typeface="+mn-ea"/>
              </a:endParaRPr>
            </a:p>
          </p:txBody>
        </p:sp>
        <p:sp>
          <p:nvSpPr>
            <p:cNvPr id="9" name="文本框 9"/>
            <p:cNvSpPr txBox="1"/>
            <p:nvPr/>
          </p:nvSpPr>
          <p:spPr>
            <a:xfrm>
              <a:off x="988141" y="6056061"/>
              <a:ext cx="2015489" cy="32077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1400" b="1" dirty="0" err="1" smtClean="0">
                  <a:sym typeface="+mn-ea"/>
                </a:rPr>
                <a:t>AIoT</a:t>
              </a:r>
              <a:r>
                <a:rPr lang="en-US" altLang="zh-CN" sz="1400" b="1" dirty="0" smtClean="0">
                  <a:sym typeface="+mn-ea"/>
                </a:rPr>
                <a:t> Devices (</a:t>
              </a:r>
              <a:r>
                <a:rPr lang="en-US" altLang="zh-CN" sz="1400" b="1" dirty="0">
                  <a:sym typeface="+mn-ea"/>
                </a:rPr>
                <a:t>e</a:t>
              </a:r>
              <a:r>
                <a:rPr lang="en-US" altLang="zh-CN" sz="1400" b="1" dirty="0" smtClean="0">
                  <a:sym typeface="+mn-ea"/>
                </a:rPr>
                <a:t>.g. TV)</a:t>
              </a:r>
              <a:endParaRPr lang="en-US" altLang="zh-CN" sz="1400" b="1" dirty="0"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065587" y="3048635"/>
              <a:ext cx="1658620" cy="481647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err="1" smtClean="0">
                  <a:solidFill>
                    <a:schemeClr val="tx1"/>
                  </a:solidFill>
                </a:rPr>
                <a:t>AIoT</a:t>
              </a:r>
              <a:r>
                <a:rPr lang="en-US" altLang="zh-CN" b="1" dirty="0" smtClean="0">
                  <a:solidFill>
                    <a:schemeClr val="tx1"/>
                  </a:solidFill>
                </a:rPr>
                <a:t> </a:t>
              </a:r>
              <a:r>
                <a:rPr lang="en-US" altLang="zh-CN" b="1" dirty="0">
                  <a:solidFill>
                    <a:schemeClr val="tx1"/>
                  </a:solidFill>
                </a:rPr>
                <a:t>Enabler</a:t>
              </a:r>
            </a:p>
          </p:txBody>
        </p:sp>
        <p:cxnSp>
          <p:nvCxnSpPr>
            <p:cNvPr id="12" name="直接箭头连接符 11"/>
            <p:cNvCxnSpPr>
              <a:stCxn id="19" idx="0"/>
              <a:endCxn id="11" idx="2"/>
            </p:cNvCxnSpPr>
            <p:nvPr/>
          </p:nvCxnSpPr>
          <p:spPr>
            <a:xfrm flipV="1">
              <a:off x="4894897" y="3530282"/>
              <a:ext cx="0" cy="677462"/>
            </a:xfrm>
            <a:prstGeom prst="straightConnector1">
              <a:avLst/>
            </a:prstGeom>
            <a:ln w="31750" cmpd="sng">
              <a:solidFill>
                <a:schemeClr val="accent1">
                  <a:shade val="50000"/>
                </a:schemeClr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>
              <a:endCxn id="19" idx="2"/>
            </p:cNvCxnSpPr>
            <p:nvPr/>
          </p:nvCxnSpPr>
          <p:spPr>
            <a:xfrm flipV="1">
              <a:off x="3510116" y="4689391"/>
              <a:ext cx="1384781" cy="631273"/>
            </a:xfrm>
            <a:prstGeom prst="straightConnector1">
              <a:avLst/>
            </a:prstGeom>
            <a:ln w="31750" cmpd="sng">
              <a:solidFill>
                <a:schemeClr val="accent1">
                  <a:shade val="50000"/>
                </a:schemeClr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文本框 22"/>
            <p:cNvSpPr txBox="1"/>
            <p:nvPr/>
          </p:nvSpPr>
          <p:spPr>
            <a:xfrm>
              <a:off x="4894895" y="4831345"/>
              <a:ext cx="3165881" cy="11147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266700">
                <a:spcAft>
                  <a:spcPts val="900"/>
                </a:spcAft>
                <a:buClrTx/>
                <a:buSzTx/>
                <a:buFontTx/>
              </a:pPr>
              <a:r>
                <a:rPr lang="en-US" altLang="zh-CN" sz="1400" b="1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Expose: </a:t>
              </a:r>
            </a:p>
            <a:p>
              <a:pPr algn="l" defTabSz="266700">
                <a:spcAft>
                  <a:spcPts val="900"/>
                </a:spcAft>
                <a:buClrTx/>
                <a:buSzTx/>
                <a:buFontTx/>
              </a:pP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- List of devices ID and the related location (reader location instead in Rel-19)</a:t>
              </a:r>
              <a:endParaRPr lang="en-US" altLang="zh-CN" sz="1400" dirty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065587" y="4207744"/>
              <a:ext cx="1658620" cy="481647"/>
            </a:xfrm>
            <a:prstGeom prst="rect">
              <a:avLst/>
            </a:prstGeom>
            <a:no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</a:rPr>
                <a:t>5GC Core</a:t>
              </a:r>
              <a:endParaRPr lang="en-US" altLang="zh-CN" b="1" dirty="0">
                <a:solidFill>
                  <a:schemeClr val="tx1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 bwMode="auto">
            <a:xfrm rot="921661">
              <a:off x="2279535" y="5190880"/>
              <a:ext cx="643137" cy="660072"/>
            </a:xfrm>
            <a:custGeom>
              <a:avLst/>
              <a:gdLst>
                <a:gd name="connsiteX0" fmla="*/ 237392 w 237392"/>
                <a:gd name="connsiteY0" fmla="*/ 0 h 571500"/>
                <a:gd name="connsiteX1" fmla="*/ 61546 w 237392"/>
                <a:gd name="connsiteY1" fmla="*/ 290146 h 571500"/>
                <a:gd name="connsiteX2" fmla="*/ 167053 w 237392"/>
                <a:gd name="connsiteY2" fmla="*/ 307731 h 571500"/>
                <a:gd name="connsiteX3" fmla="*/ 0 w 237392"/>
                <a:gd name="connsiteY3" fmla="*/ 571500 h 571500"/>
                <a:gd name="connsiteX4" fmla="*/ 211015 w 237392"/>
                <a:gd name="connsiteY4" fmla="*/ 281354 h 571500"/>
                <a:gd name="connsiteX5" fmla="*/ 149469 w 237392"/>
                <a:gd name="connsiteY5" fmla="*/ 254977 h 571500"/>
                <a:gd name="connsiteX6" fmla="*/ 237392 w 237392"/>
                <a:gd name="connsiteY6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392" h="571500">
                  <a:moveTo>
                    <a:pt x="237392" y="0"/>
                  </a:moveTo>
                  <a:lnTo>
                    <a:pt x="61546" y="290146"/>
                  </a:lnTo>
                  <a:lnTo>
                    <a:pt x="167053" y="307731"/>
                  </a:lnTo>
                  <a:lnTo>
                    <a:pt x="0" y="571500"/>
                  </a:lnTo>
                  <a:lnTo>
                    <a:pt x="211015" y="281354"/>
                  </a:lnTo>
                  <a:lnTo>
                    <a:pt x="149469" y="254977"/>
                  </a:lnTo>
                  <a:lnTo>
                    <a:pt x="237392" y="0"/>
                  </a:lnTo>
                  <a:close/>
                </a:path>
              </a:pathLst>
            </a:custGeom>
            <a:noFill/>
            <a:ln w="15875" cap="flat" cmpd="sng" algn="ctr">
              <a:solidFill>
                <a:srgbClr val="44546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 kern="0">
                <a:solidFill>
                  <a:sysClr val="window" lastClr="FFFFFF"/>
                </a:solidFill>
                <a:latin typeface="Calibri"/>
                <a:ea typeface="等线"/>
              </a:endParaRPr>
            </a:p>
          </p:txBody>
        </p:sp>
        <p:cxnSp>
          <p:nvCxnSpPr>
            <p:cNvPr id="33" name="直接箭头连接符 32"/>
            <p:cNvCxnSpPr>
              <a:stCxn id="11" idx="3"/>
              <a:endCxn id="5" idx="1"/>
            </p:cNvCxnSpPr>
            <p:nvPr/>
          </p:nvCxnSpPr>
          <p:spPr>
            <a:xfrm>
              <a:off x="5724207" y="3289459"/>
              <a:ext cx="2515358" cy="10909"/>
            </a:xfrm>
            <a:prstGeom prst="straightConnector1">
              <a:avLst/>
            </a:prstGeom>
            <a:ln w="31750" cmpd="sng">
              <a:solidFill>
                <a:schemeClr val="accent1">
                  <a:shade val="50000"/>
                </a:schemeClr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>
              <a:stCxn id="19" idx="3"/>
            </p:cNvCxnSpPr>
            <p:nvPr/>
          </p:nvCxnSpPr>
          <p:spPr>
            <a:xfrm flipV="1">
              <a:off x="5724207" y="3672348"/>
              <a:ext cx="2515357" cy="776220"/>
            </a:xfrm>
            <a:prstGeom prst="straightConnector1">
              <a:avLst/>
            </a:prstGeom>
            <a:ln w="31750" cmpd="sng">
              <a:solidFill>
                <a:schemeClr val="accent1">
                  <a:shade val="50000"/>
                </a:schemeClr>
              </a:solidFill>
              <a:prstDash val="solid"/>
              <a:tailEnd type="triangl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49" name="文本框 22"/>
            <p:cNvSpPr txBox="1"/>
            <p:nvPr/>
          </p:nvSpPr>
          <p:spPr>
            <a:xfrm>
              <a:off x="4202505" y="2183945"/>
              <a:ext cx="6464812" cy="7698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266700">
                <a:buClrTx/>
                <a:buSzTx/>
                <a:buFontTx/>
              </a:pPr>
              <a:r>
                <a:rPr lang="en-US" altLang="zh-CN" sz="1400" b="1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Expose: </a:t>
              </a:r>
            </a:p>
            <a:p>
              <a:pPr marL="285750" indent="-285750" defTabSz="266700">
                <a:buFontTx/>
                <a:buChar char="-"/>
              </a:pP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List of devices ID, the </a:t>
              </a:r>
              <a:r>
                <a:rPr lang="en-IN" altLang="zh-CN" sz="1400" dirty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device’s </a:t>
              </a:r>
              <a:r>
                <a:rPr lang="en-IN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trajectory/route, </a:t>
              </a:r>
              <a:r>
                <a:rPr lang="en-IN" altLang="zh-CN" sz="1400" dirty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the predicted location</a:t>
              </a:r>
              <a:endParaRPr lang="en-IN" altLang="zh-CN" sz="1400" dirty="0" smtClean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endParaRPr>
            </a:p>
            <a:p>
              <a:pPr marL="285750" indent="-285750" defTabSz="266700">
                <a:buFontTx/>
                <a:buChar char="-"/>
              </a:pPr>
              <a:r>
                <a:rPr lang="en-IN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Warning if the device location is inconsistent with its </a:t>
              </a:r>
              <a:r>
                <a:rPr lang="en-IN" altLang="zh-CN" sz="1400" dirty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trajectory/route</a:t>
              </a:r>
              <a:endParaRPr lang="en-US" altLang="zh-CN" sz="1400" dirty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endParaRPr>
            </a:p>
          </p:txBody>
        </p:sp>
        <p:sp>
          <p:nvSpPr>
            <p:cNvPr id="50" name="文本框 22"/>
            <p:cNvSpPr txBox="1"/>
            <p:nvPr/>
          </p:nvSpPr>
          <p:spPr>
            <a:xfrm>
              <a:off x="10003941" y="2928388"/>
              <a:ext cx="1966474" cy="2012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266700">
                <a:spcAft>
                  <a:spcPts val="900"/>
                </a:spcAft>
                <a:buClrTx/>
                <a:buSzTx/>
                <a:buFontTx/>
              </a:pPr>
              <a:r>
                <a:rPr lang="en-US" altLang="zh-CN" sz="1400" b="1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Inventory Request</a:t>
              </a:r>
            </a:p>
            <a:p>
              <a:pPr marL="285750" indent="-285750" defTabSz="266700">
                <a:buClrTx/>
                <a:buSzTx/>
                <a:buFontTx/>
                <a:buChar char="-"/>
              </a:pP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Including the specific </a:t>
              </a:r>
              <a:r>
                <a:rPr lang="en-US" altLang="zh-CN" sz="1400" dirty="0" err="1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AIoT</a:t>
              </a: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 device’s ID</a:t>
              </a:r>
            </a:p>
            <a:p>
              <a:pPr marL="285750" indent="-285750" defTabSz="266700">
                <a:buClrTx/>
                <a:buSzTx/>
                <a:buFontTx/>
                <a:buChar char="-"/>
              </a:pPr>
              <a:r>
                <a:rPr lang="en-US" altLang="zh-CN" sz="1400" dirty="0" smtClean="0">
                  <a:solidFill>
                    <a:srgbClr val="0C0C0C"/>
                  </a:solidFill>
                  <a:latin typeface="Times New Roman" panose="02020603050405020304"/>
                  <a:ea typeface="MS Mincho" panose="02020609040205080304" charset="-128"/>
                </a:rPr>
                <a:t>the optional trajectory/route request for the target device </a:t>
              </a:r>
              <a:endParaRPr lang="en-US" altLang="zh-CN" sz="1400" dirty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endParaRPr>
            </a:p>
          </p:txBody>
        </p:sp>
      </p:grpSp>
      <p:sp>
        <p:nvSpPr>
          <p:cNvPr id="51" name="任意多边形 50"/>
          <p:cNvSpPr/>
          <p:nvPr/>
        </p:nvSpPr>
        <p:spPr>
          <a:xfrm>
            <a:off x="2473849" y="3632382"/>
            <a:ext cx="4790926" cy="2349636"/>
          </a:xfrm>
          <a:custGeom>
            <a:avLst/>
            <a:gdLst>
              <a:gd name="connsiteX0" fmla="*/ 5530645 w 5530645"/>
              <a:gd name="connsiteY0" fmla="*/ 0 h 2669458"/>
              <a:gd name="connsiteX1" fmla="*/ 1504335 w 5530645"/>
              <a:gd name="connsiteY1" fmla="*/ 294968 h 2669458"/>
              <a:gd name="connsiteX2" fmla="*/ 1386348 w 5530645"/>
              <a:gd name="connsiteY2" fmla="*/ 1622323 h 2669458"/>
              <a:gd name="connsiteX3" fmla="*/ 0 w 5530645"/>
              <a:gd name="connsiteY3" fmla="*/ 2669458 h 2669458"/>
              <a:gd name="connsiteX4" fmla="*/ 0 w 5530645"/>
              <a:gd name="connsiteY4" fmla="*/ 2669458 h 2669458"/>
              <a:gd name="connsiteX5" fmla="*/ 44245 w 5530645"/>
              <a:gd name="connsiteY5" fmla="*/ 2625213 h 266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30645" h="2669458">
                <a:moveTo>
                  <a:pt x="5530645" y="0"/>
                </a:moveTo>
                <a:cubicBezTo>
                  <a:pt x="3862848" y="12290"/>
                  <a:pt x="2195051" y="24581"/>
                  <a:pt x="1504335" y="294968"/>
                </a:cubicBezTo>
                <a:cubicBezTo>
                  <a:pt x="813619" y="565355"/>
                  <a:pt x="1637070" y="1226575"/>
                  <a:pt x="1386348" y="1622323"/>
                </a:cubicBezTo>
                <a:cubicBezTo>
                  <a:pt x="1135625" y="2018071"/>
                  <a:pt x="0" y="2669458"/>
                  <a:pt x="0" y="2669458"/>
                </a:cubicBezTo>
                <a:lnTo>
                  <a:pt x="0" y="2669458"/>
                </a:lnTo>
                <a:lnTo>
                  <a:pt x="44245" y="2625213"/>
                </a:lnTo>
              </a:path>
            </a:pathLst>
          </a:cu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36" y="5494774"/>
            <a:ext cx="1082519" cy="1082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文本框 22"/>
          <p:cNvSpPr txBox="1"/>
          <p:nvPr/>
        </p:nvSpPr>
        <p:spPr>
          <a:xfrm>
            <a:off x="581924" y="4506900"/>
            <a:ext cx="18224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266700">
              <a:spcAft>
                <a:spcPts val="900"/>
              </a:spcAft>
              <a:buClrTx/>
              <a:buSzTx/>
              <a:buFontTx/>
            </a:pPr>
            <a:r>
              <a:rPr lang="en-US" altLang="zh-CN" sz="1200" dirty="0" smtClean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rPr>
              <a:t>Network layer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645021" y="4412801"/>
            <a:ext cx="8084856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71982" y="4087799"/>
            <a:ext cx="18224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266700">
              <a:spcAft>
                <a:spcPts val="900"/>
              </a:spcAft>
              <a:buClrTx/>
              <a:buSzTx/>
              <a:buFontTx/>
            </a:pPr>
            <a:r>
              <a:rPr lang="en-US" altLang="zh-CN" sz="1200" dirty="0" smtClean="0">
                <a:solidFill>
                  <a:srgbClr val="0C0C0C"/>
                </a:solidFill>
                <a:latin typeface="Times New Roman" panose="02020603050405020304"/>
                <a:ea typeface="MS Mincho" panose="02020609040205080304" charset="-128"/>
              </a:rPr>
              <a:t>Application enabled layer</a:t>
            </a:r>
          </a:p>
        </p:txBody>
      </p:sp>
    </p:spTree>
    <p:extLst>
      <p:ext uri="{BB962C8B-B14F-4D97-AF65-F5344CB8AC3E}">
        <p14:creationId xmlns:p14="http://schemas.microsoft.com/office/powerpoint/2010/main" val="14438429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Motivation </a:t>
            </a:r>
          </a:p>
          <a:p>
            <a:r>
              <a:rPr lang="en-US" altLang="zh-CN" dirty="0"/>
              <a:t> </a:t>
            </a:r>
            <a:r>
              <a:rPr lang="en-US" altLang="zh-CN" b="1" dirty="0"/>
              <a:t>Proposals </a:t>
            </a:r>
            <a:endParaRPr lang="zh-CN" altLang="en-US" b="1" dirty="0"/>
          </a:p>
          <a:p>
            <a:r>
              <a:rPr lang="en-US" altLang="zh-CN" dirty="0" smtClean="0"/>
              <a:t>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SA2 progress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74353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Rel-20 </a:t>
            </a:r>
            <a:r>
              <a:rPr lang="en-US" altLang="zh-CN" dirty="0" err="1" smtClean="0"/>
              <a:t>FS_AIoT_APP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5690" y="1825625"/>
            <a:ext cx="11061292" cy="4875214"/>
          </a:xfrm>
        </p:spPr>
        <p:txBody>
          <a:bodyPr/>
          <a:lstStyle/>
          <a:p>
            <a:r>
              <a:rPr lang="en-US" altLang="zh-CN" sz="2400" dirty="0" smtClean="0"/>
              <a:t> Proposed Objectives</a:t>
            </a:r>
          </a:p>
          <a:p>
            <a:pPr lvl="1"/>
            <a:r>
              <a:rPr lang="en-US" altLang="zh-CN" sz="1800" dirty="0" smtClean="0"/>
              <a:t>1. Identify </a:t>
            </a:r>
            <a:r>
              <a:rPr lang="en-US" altLang="zh-CN" sz="1800" dirty="0"/>
              <a:t>the service impacts to the application enabled layer from SA1 use cases </a:t>
            </a:r>
            <a:r>
              <a:rPr lang="en-US" altLang="zh-CN" sz="1800" dirty="0" smtClean="0"/>
              <a:t>and/or the application </a:t>
            </a:r>
            <a:r>
              <a:rPr lang="en-US" altLang="zh-CN" sz="1800" dirty="0"/>
              <a:t>server’s requirements. </a:t>
            </a:r>
          </a:p>
          <a:p>
            <a:pPr lvl="1"/>
            <a:r>
              <a:rPr lang="en-US" altLang="zh-CN" sz="1800" dirty="0" smtClean="0"/>
              <a:t>2. Study </a:t>
            </a:r>
            <a:r>
              <a:rPr lang="en-US" altLang="zh-CN" sz="1800" dirty="0"/>
              <a:t>new architecture or enhancements on existing SA6 application enablers for supporting </a:t>
            </a:r>
            <a:r>
              <a:rPr lang="en-US" altLang="zh-CN" sz="1800" dirty="0" smtClean="0"/>
              <a:t>Ambient </a:t>
            </a:r>
            <a:r>
              <a:rPr lang="en-US" altLang="zh-CN" sz="1800" dirty="0" err="1" smtClean="0"/>
              <a:t>IoT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services </a:t>
            </a:r>
            <a:r>
              <a:rPr lang="en-US" altLang="zh-CN" sz="1800" dirty="0"/>
              <a:t>in application enabled layer based on bullet 1</a:t>
            </a:r>
            <a:r>
              <a:rPr lang="en-US" altLang="zh-CN" sz="1800" dirty="0" smtClean="0"/>
              <a:t>.</a:t>
            </a:r>
          </a:p>
          <a:p>
            <a:pPr lvl="2"/>
            <a:r>
              <a:rPr lang="en-US" altLang="zh-CN" sz="1800" b="1" dirty="0" smtClean="0"/>
              <a:t>Expose</a:t>
            </a:r>
            <a:r>
              <a:rPr lang="en-GB" altLang="zh-CN" sz="1800" b="1" dirty="0" smtClean="0"/>
              <a:t> </a:t>
            </a:r>
            <a:r>
              <a:rPr lang="en-GB" altLang="zh-CN" sz="1800" b="1" dirty="0"/>
              <a:t>the value-added service/information of Ambient </a:t>
            </a:r>
            <a:r>
              <a:rPr lang="en-GB" altLang="zh-CN" sz="1800" b="1" dirty="0" err="1"/>
              <a:t>IoT</a:t>
            </a:r>
            <a:r>
              <a:rPr lang="en-GB" altLang="zh-CN" sz="1800" b="1" dirty="0"/>
              <a:t> devices to the consumer</a:t>
            </a:r>
            <a:endParaRPr lang="zh-CN" altLang="zh-CN" sz="1800" dirty="0"/>
          </a:p>
          <a:p>
            <a:pPr lvl="3"/>
            <a:r>
              <a:rPr lang="en-US" altLang="zh-CN" sz="1600" dirty="0" smtClean="0"/>
              <a:t>Study </a:t>
            </a:r>
            <a:r>
              <a:rPr lang="en-US" altLang="zh-CN" sz="1600" dirty="0"/>
              <a:t>how to enrich the processing (e.g., classification, </a:t>
            </a:r>
            <a:r>
              <a:rPr lang="en-US" altLang="zh-CN" sz="1600" dirty="0" smtClean="0"/>
              <a:t>aggregation</a:t>
            </a:r>
            <a:r>
              <a:rPr lang="en-US" altLang="zh-CN" sz="1600" dirty="0"/>
              <a:t>) of the collected Ambient </a:t>
            </a:r>
            <a:r>
              <a:rPr lang="en-US" altLang="zh-CN" sz="1600" dirty="0" err="1"/>
              <a:t>IoT</a:t>
            </a:r>
            <a:r>
              <a:rPr lang="en-US" altLang="zh-CN" sz="1600" dirty="0"/>
              <a:t> device </a:t>
            </a:r>
            <a:r>
              <a:rPr lang="en-US" altLang="zh-CN" sz="1600" dirty="0" smtClean="0"/>
              <a:t>data.</a:t>
            </a:r>
          </a:p>
          <a:p>
            <a:pPr lvl="3"/>
            <a:r>
              <a:rPr lang="en-US" altLang="zh-CN" sz="1600" dirty="0"/>
              <a:t>Study how to utilize the exposure from other working group (e.g., SA2) and provide the value-added Ambient </a:t>
            </a:r>
            <a:r>
              <a:rPr lang="en-US" altLang="zh-CN" sz="1600" dirty="0" err="1"/>
              <a:t>IoT</a:t>
            </a:r>
            <a:r>
              <a:rPr lang="en-US" altLang="zh-CN" sz="1600" dirty="0"/>
              <a:t> device information to the consumer (e.g., </a:t>
            </a:r>
            <a:r>
              <a:rPr lang="en-US" altLang="zh-CN" sz="1600" dirty="0" smtClean="0"/>
              <a:t>application </a:t>
            </a:r>
            <a:r>
              <a:rPr lang="en-US" altLang="zh-CN" sz="1600" dirty="0"/>
              <a:t>server). </a:t>
            </a:r>
            <a:endParaRPr lang="zh-CN" altLang="zh-CN" sz="1600" dirty="0"/>
          </a:p>
          <a:p>
            <a:pPr lvl="2"/>
            <a:r>
              <a:rPr lang="en-GB" altLang="zh-CN" sz="1800" b="1" dirty="0"/>
              <a:t>Management of Ambient </a:t>
            </a:r>
            <a:r>
              <a:rPr lang="en-GB" altLang="zh-CN" sz="1800" b="1" dirty="0" err="1"/>
              <a:t>IoT</a:t>
            </a:r>
            <a:r>
              <a:rPr lang="en-GB" altLang="zh-CN" sz="1800" b="1" dirty="0"/>
              <a:t> devices</a:t>
            </a:r>
            <a:endParaRPr lang="zh-CN" altLang="zh-CN" sz="1800" dirty="0"/>
          </a:p>
          <a:p>
            <a:pPr lvl="3"/>
            <a:r>
              <a:rPr lang="en-US" altLang="zh-CN" sz="1600" dirty="0"/>
              <a:t>Study how to further manage the Ambient </a:t>
            </a:r>
            <a:r>
              <a:rPr lang="en-US" altLang="zh-CN" sz="1600" dirty="0" err="1"/>
              <a:t>IoT</a:t>
            </a:r>
            <a:r>
              <a:rPr lang="en-US" altLang="zh-CN" sz="1600" dirty="0"/>
              <a:t> devices (e.g</a:t>
            </a:r>
            <a:r>
              <a:rPr lang="en-US" altLang="zh-CN" sz="1600" dirty="0" smtClean="0"/>
              <a:t>., </a:t>
            </a:r>
            <a:r>
              <a:rPr lang="en-US" altLang="zh-CN" sz="1600" dirty="0"/>
              <a:t>monitoring the status of Ambient </a:t>
            </a:r>
            <a:r>
              <a:rPr lang="en-US" altLang="zh-CN" sz="1600" dirty="0" err="1"/>
              <a:t>IoT</a:t>
            </a:r>
            <a:r>
              <a:rPr lang="en-US" altLang="zh-CN" sz="1600" dirty="0"/>
              <a:t> devices) when the application enablers acting as a management platform for the Ambient </a:t>
            </a:r>
            <a:r>
              <a:rPr lang="en-US" altLang="zh-CN" sz="1600" dirty="0" err="1"/>
              <a:t>IoT</a:t>
            </a:r>
            <a:r>
              <a:rPr lang="en-US" altLang="zh-CN" sz="1600" dirty="0"/>
              <a:t> devices. </a:t>
            </a:r>
            <a:endParaRPr lang="en-US" altLang="zh-CN" sz="1600" dirty="0" smtClean="0"/>
          </a:p>
          <a:p>
            <a:pPr lvl="1"/>
            <a:r>
              <a:rPr lang="en-US" altLang="zh-CN" sz="1800" dirty="0" smtClean="0"/>
              <a:t>3. Identify </a:t>
            </a:r>
            <a:r>
              <a:rPr lang="en-US" altLang="zh-CN" sz="1800" dirty="0"/>
              <a:t>potential key issues and related solutions, to satisfy the architectural requirements and enhancements identified in bullet 2</a:t>
            </a:r>
            <a:r>
              <a:rPr lang="en-US" altLang="zh-CN" sz="1800" dirty="0" smtClean="0"/>
              <a:t>.</a:t>
            </a:r>
          </a:p>
          <a:p>
            <a:pPr lvl="1"/>
            <a:r>
              <a:rPr lang="en-GB" altLang="zh-CN" sz="1800" dirty="0"/>
              <a:t>NOTE </a:t>
            </a:r>
            <a:r>
              <a:rPr lang="en-GB" altLang="zh-CN" sz="1800" dirty="0" smtClean="0"/>
              <a:t>:</a:t>
            </a:r>
            <a:r>
              <a:rPr lang="en-GB" altLang="zh-CN" sz="1800" dirty="0"/>
              <a:t>	The objectives 2 </a:t>
            </a:r>
            <a:r>
              <a:rPr lang="en-GB" altLang="zh-CN" sz="1800" dirty="0" smtClean="0"/>
              <a:t>depends </a:t>
            </a:r>
            <a:r>
              <a:rPr lang="en-GB" altLang="zh-CN" sz="1800" dirty="0"/>
              <a:t>on the progress </a:t>
            </a:r>
            <a:r>
              <a:rPr lang="en-GB" altLang="zh-CN" sz="1800" dirty="0" smtClean="0"/>
              <a:t>from </a:t>
            </a:r>
            <a:r>
              <a:rPr lang="en-GB" altLang="zh-CN" sz="1800" dirty="0"/>
              <a:t>SA2 in Rel-19</a:t>
            </a:r>
            <a:r>
              <a:rPr lang="en-GB" altLang="zh-CN" sz="1800" dirty="0" smtClean="0"/>
              <a:t>.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21353743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8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BD0D9"/>
      </a:accent2>
      <a:accent3>
        <a:srgbClr val="FE5B41"/>
      </a:accent3>
      <a:accent4>
        <a:srgbClr val="307FF9"/>
      </a:accent4>
      <a:accent5>
        <a:srgbClr val="10CF9B"/>
      </a:accent5>
      <a:accent6>
        <a:srgbClr val="7CCA62"/>
      </a:accent6>
      <a:hlink>
        <a:srgbClr val="F49100"/>
      </a:hlink>
      <a:folHlink>
        <a:srgbClr val="85DFD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BD0D9"/>
      </a:accent2>
      <a:accent3>
        <a:srgbClr val="FE5B41"/>
      </a:accent3>
      <a:accent4>
        <a:srgbClr val="307FF9"/>
      </a:accent4>
      <a:accent5>
        <a:srgbClr val="10CF9B"/>
      </a:accent5>
      <a:accent6>
        <a:srgbClr val="7CCA62"/>
      </a:accent6>
      <a:hlink>
        <a:srgbClr val="F49100"/>
      </a:hlink>
      <a:folHlink>
        <a:srgbClr val="85DFD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BD0D9"/>
      </a:accent2>
      <a:accent3>
        <a:srgbClr val="FE5B41"/>
      </a:accent3>
      <a:accent4>
        <a:srgbClr val="307FF9"/>
      </a:accent4>
      <a:accent5>
        <a:srgbClr val="10CF9B"/>
      </a:accent5>
      <a:accent6>
        <a:srgbClr val="7CCA62"/>
      </a:accent6>
      <a:hlink>
        <a:srgbClr val="F49100"/>
      </a:hlink>
      <a:folHlink>
        <a:srgbClr val="85DFD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9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BD0D9"/>
      </a:accent2>
      <a:accent3>
        <a:srgbClr val="FE5B41"/>
      </a:accent3>
      <a:accent4>
        <a:srgbClr val="307FF9"/>
      </a:accent4>
      <a:accent5>
        <a:srgbClr val="10CF9B"/>
      </a:accent5>
      <a:accent6>
        <a:srgbClr val="7CCA62"/>
      </a:accent6>
      <a:hlink>
        <a:srgbClr val="F49100"/>
      </a:hlink>
      <a:folHlink>
        <a:srgbClr val="85DFD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浅色内页">
  <a:themeElements>
    <a:clrScheme name="中信科移动临时模板主题色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BD0D9"/>
      </a:accent2>
      <a:accent3>
        <a:srgbClr val="FE5B41"/>
      </a:accent3>
      <a:accent4>
        <a:srgbClr val="307FF9"/>
      </a:accent4>
      <a:accent5>
        <a:srgbClr val="10CF9B"/>
      </a:accent5>
      <a:accent6>
        <a:srgbClr val="7CCA62"/>
      </a:accent6>
      <a:hlink>
        <a:srgbClr val="F49100"/>
      </a:hlink>
      <a:folHlink>
        <a:srgbClr val="85DFD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107407</TotalTime>
  <Words>1785</Words>
  <Application>Microsoft Office PowerPoint</Application>
  <PresentationFormat>自定义</PresentationFormat>
  <Paragraphs>186</Paragraphs>
  <Slides>11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18_Office 主题​​</vt:lpstr>
      <vt:lpstr>自定义设计方案</vt:lpstr>
      <vt:lpstr>浅色内页</vt:lpstr>
      <vt:lpstr>19_Office 主题​​</vt:lpstr>
      <vt:lpstr>1_浅色内页</vt:lpstr>
      <vt:lpstr>Office Theme</vt:lpstr>
      <vt:lpstr>Discussion Paper on SID proposal of  application enablement for  Ambient IoT services</vt:lpstr>
      <vt:lpstr>Outline</vt:lpstr>
      <vt:lpstr>PowerPoint 演示文稿</vt:lpstr>
      <vt:lpstr>PowerPoint 演示文稿</vt:lpstr>
      <vt:lpstr>Use case 1: AS asks for different types of devices</vt:lpstr>
      <vt:lpstr>Use case 2: AS asks for the notification</vt:lpstr>
      <vt:lpstr>Use case 3: Monitoring the status of AIoT devices</vt:lpstr>
      <vt:lpstr>Outline</vt:lpstr>
      <vt:lpstr>Proposals for Rel-20 FS_AIoT_APP</vt:lpstr>
      <vt:lpstr>Outline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CATT02</cp:lastModifiedBy>
  <cp:revision>1771</cp:revision>
  <cp:lastPrinted>2021-07-26T02:48:17Z</cp:lastPrinted>
  <dcterms:created xsi:type="dcterms:W3CDTF">2019-07-24T06:46:10Z</dcterms:created>
  <dcterms:modified xsi:type="dcterms:W3CDTF">2025-05-12T10:16:15Z</dcterms:modified>
</cp:coreProperties>
</file>