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8"/>
    <p:sldMasterId id="2147485168" r:id="rId19"/>
  </p:sldMasterIdLst>
  <p:notesMasterIdLst>
    <p:notesMasterId r:id="rId39"/>
  </p:notesMasterIdLst>
  <p:handoutMasterIdLst>
    <p:handoutMasterId r:id="rId40"/>
  </p:handoutMasterIdLst>
  <p:sldIdLst>
    <p:sldId id="341" r:id="rId20"/>
    <p:sldId id="2147479293" r:id="rId21"/>
    <p:sldId id="2147479307" r:id="rId22"/>
    <p:sldId id="2147479308" r:id="rId23"/>
    <p:sldId id="2147479278" r:id="rId24"/>
    <p:sldId id="2147479294" r:id="rId25"/>
    <p:sldId id="2147479283" r:id="rId26"/>
    <p:sldId id="2147479306" r:id="rId27"/>
    <p:sldId id="2147479305" r:id="rId28"/>
    <p:sldId id="275" r:id="rId29"/>
    <p:sldId id="276" r:id="rId30"/>
    <p:sldId id="342" r:id="rId31"/>
    <p:sldId id="343" r:id="rId32"/>
    <p:sldId id="277" r:id="rId33"/>
    <p:sldId id="257" r:id="rId34"/>
    <p:sldId id="344" r:id="rId35"/>
    <p:sldId id="278" r:id="rId36"/>
    <p:sldId id="345" r:id="rId37"/>
    <p:sldId id="279" r:id="rId3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5AD0C1F-6A07-FEAB-CA63-C93AE8427F2D}" name="Jing Yue" initials="JY" userId="Jing Yue" providerId="None"/>
  <p188:author id="{8F6D0EAE-5208-A58E-E04E-A4727FCDA351}" name="Igor Pastushok" initials="IP" userId="S::igor.pastushok@ericsson.com::573a2f02-c350-4544-a2e1-191823aaaf14" providerId="AD"/>
  <p188:author id="{8B7ECAC5-4F37-A899-7D12-13B7DCA1352A}" name="Cristina Badulescu" initials="ERI CB" userId="Cristina Badulescu" providerId="None"/>
  <p188:author id="{9AE612C9-4834-8E3F-DE11-D5F311D4C084}" name="Jing Yue" initials="" userId="S::jing.yue@ericsson.com::5ad55dac-6c7f-4ea6-ba85-4dd3e672992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737FF"/>
    <a:srgbClr val="479B9B"/>
    <a:srgbClr val="5353FF"/>
    <a:srgbClr val="0000FF"/>
    <a:srgbClr val="F9FEDE"/>
    <a:srgbClr val="E9FDD7"/>
    <a:srgbClr val="F3EBF9"/>
    <a:srgbClr val="D8FAFE"/>
    <a:srgbClr val="F6FDCF"/>
    <a:srgbClr val="ECDF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E4F3107-73EE-4500-9A76-15AEE64600A4}" v="8" dt="2025-05-12T13:56:55.63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621" autoAdjust="0"/>
    <p:restoredTop sz="94660"/>
  </p:normalViewPr>
  <p:slideViewPr>
    <p:cSldViewPr snapToGrid="0">
      <p:cViewPr varScale="1">
        <p:scale>
          <a:sx n="111" d="100"/>
          <a:sy n="111" d="100"/>
        </p:scale>
        <p:origin x="960" y="96"/>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slideMaster" Target="slideMasters/slideMaster1.xml"/><Relationship Id="rId26" Type="http://schemas.openxmlformats.org/officeDocument/2006/relationships/slide" Target="slides/slide7.xml"/><Relationship Id="rId39" Type="http://schemas.openxmlformats.org/officeDocument/2006/relationships/notesMaster" Target="notesMasters/notesMaster1.xml"/><Relationship Id="rId21" Type="http://schemas.openxmlformats.org/officeDocument/2006/relationships/slide" Target="slides/slide2.xml"/><Relationship Id="rId34" Type="http://schemas.openxmlformats.org/officeDocument/2006/relationships/slide" Target="slides/slide15.xml"/><Relationship Id="rId42" Type="http://schemas.openxmlformats.org/officeDocument/2006/relationships/viewProps" Target="viewProps.xml"/><Relationship Id="rId47" Type="http://schemas.microsoft.com/office/2018/10/relationships/authors" Target="authors.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slide" Target="slides/slide10.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slide" Target="slides/slide5.xml"/><Relationship Id="rId32" Type="http://schemas.openxmlformats.org/officeDocument/2006/relationships/slide" Target="slides/slide13.xml"/><Relationship Id="rId37" Type="http://schemas.openxmlformats.org/officeDocument/2006/relationships/slide" Target="slides/slide18.xml"/><Relationship Id="rId40" Type="http://schemas.openxmlformats.org/officeDocument/2006/relationships/handoutMaster" Target="handoutMasters/handoutMaster1.xml"/><Relationship Id="rId45" Type="http://schemas.microsoft.com/office/2016/11/relationships/changesInfo" Target="changesInfos/changesInfo1.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slide" Target="slides/slide4.xml"/><Relationship Id="rId28" Type="http://schemas.openxmlformats.org/officeDocument/2006/relationships/slide" Target="slides/slide9.xml"/><Relationship Id="rId36" Type="http://schemas.openxmlformats.org/officeDocument/2006/relationships/slide" Target="slides/slide17.xml"/><Relationship Id="rId10" Type="http://schemas.openxmlformats.org/officeDocument/2006/relationships/customXml" Target="../customXml/item10.xml"/><Relationship Id="rId19" Type="http://schemas.openxmlformats.org/officeDocument/2006/relationships/slideMaster" Target="slideMasters/slideMaster2.xml"/><Relationship Id="rId31" Type="http://schemas.openxmlformats.org/officeDocument/2006/relationships/slide" Target="slides/slide12.xml"/><Relationship Id="rId44"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slide" Target="slides/slide3.xml"/><Relationship Id="rId27" Type="http://schemas.openxmlformats.org/officeDocument/2006/relationships/slide" Target="slides/slide8.xml"/><Relationship Id="rId30" Type="http://schemas.openxmlformats.org/officeDocument/2006/relationships/slide" Target="slides/slide11.xml"/><Relationship Id="rId35" Type="http://schemas.openxmlformats.org/officeDocument/2006/relationships/slide" Target="slides/slide16.xml"/><Relationship Id="rId43" Type="http://schemas.openxmlformats.org/officeDocument/2006/relationships/theme" Target="theme/theme1.xml"/><Relationship Id="rId8" Type="http://schemas.openxmlformats.org/officeDocument/2006/relationships/customXml" Target="../customXml/item8.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slide" Target="slides/slide6.xml"/><Relationship Id="rId33" Type="http://schemas.openxmlformats.org/officeDocument/2006/relationships/slide" Target="slides/slide14.xml"/><Relationship Id="rId38" Type="http://schemas.openxmlformats.org/officeDocument/2006/relationships/slide" Target="slides/slide19.xml"/><Relationship Id="rId46" Type="http://schemas.microsoft.com/office/2015/10/relationships/revisionInfo" Target="revisionInfo.xml"/><Relationship Id="rId20" Type="http://schemas.openxmlformats.org/officeDocument/2006/relationships/slide" Target="slides/slide1.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ristina Badulescu" userId="c5d371be-b501-40df-97ce-ea2c45686895" providerId="ADAL" clId="{5E4F3107-73EE-4500-9A76-15AEE64600A4}"/>
    <pc:docChg chg="custSel delSld modSld sldOrd modMainMaster">
      <pc:chgData name="Cristina Badulescu" userId="c5d371be-b501-40df-97ce-ea2c45686895" providerId="ADAL" clId="{5E4F3107-73EE-4500-9A76-15AEE64600A4}" dt="2025-05-12T16:14:36.407" v="375" actId="20577"/>
      <pc:docMkLst>
        <pc:docMk/>
      </pc:docMkLst>
      <pc:sldChg chg="modSp mod">
        <pc:chgData name="Cristina Badulescu" userId="c5d371be-b501-40df-97ce-ea2c45686895" providerId="ADAL" clId="{5E4F3107-73EE-4500-9A76-15AEE64600A4}" dt="2025-05-12T16:13:32.010" v="337" actId="20577"/>
        <pc:sldMkLst>
          <pc:docMk/>
          <pc:sldMk cId="0" sldId="341"/>
        </pc:sldMkLst>
        <pc:spChg chg="mod">
          <ac:chgData name="Cristina Badulescu" userId="c5d371be-b501-40df-97ce-ea2c45686895" providerId="ADAL" clId="{5E4F3107-73EE-4500-9A76-15AEE64600A4}" dt="2025-05-12T16:13:32.010" v="337" actId="20577"/>
          <ac:spMkLst>
            <pc:docMk/>
            <pc:sldMk cId="0" sldId="341"/>
            <ac:spMk id="2" creationId="{C320E9EF-0B1F-C415-CD69-D55DDF0B257A}"/>
          </ac:spMkLst>
        </pc:spChg>
      </pc:sldChg>
      <pc:sldChg chg="modSp mod">
        <pc:chgData name="Cristina Badulescu" userId="c5d371be-b501-40df-97ce-ea2c45686895" providerId="ADAL" clId="{5E4F3107-73EE-4500-9A76-15AEE64600A4}" dt="2025-05-09T21:38:06.494" v="66" actId="20577"/>
        <pc:sldMkLst>
          <pc:docMk/>
          <pc:sldMk cId="1938128977" sldId="342"/>
        </pc:sldMkLst>
        <pc:spChg chg="mod">
          <ac:chgData name="Cristina Badulescu" userId="c5d371be-b501-40df-97ce-ea2c45686895" providerId="ADAL" clId="{5E4F3107-73EE-4500-9A76-15AEE64600A4}" dt="2025-05-09T21:38:06.494" v="66" actId="20577"/>
          <ac:spMkLst>
            <pc:docMk/>
            <pc:sldMk cId="1938128977" sldId="342"/>
            <ac:spMk id="2" creationId="{28DECF41-0E8F-F5D4-F0C2-11F6B81DAFC5}"/>
          </ac:spMkLst>
        </pc:spChg>
      </pc:sldChg>
      <pc:sldChg chg="modSp mod">
        <pc:chgData name="Cristina Badulescu" userId="c5d371be-b501-40df-97ce-ea2c45686895" providerId="ADAL" clId="{5E4F3107-73EE-4500-9A76-15AEE64600A4}" dt="2025-05-09T21:38:13.086" v="71" actId="20577"/>
        <pc:sldMkLst>
          <pc:docMk/>
          <pc:sldMk cId="1419810076" sldId="343"/>
        </pc:sldMkLst>
        <pc:spChg chg="mod">
          <ac:chgData name="Cristina Badulescu" userId="c5d371be-b501-40df-97ce-ea2c45686895" providerId="ADAL" clId="{5E4F3107-73EE-4500-9A76-15AEE64600A4}" dt="2025-05-09T21:38:13.086" v="71" actId="20577"/>
          <ac:spMkLst>
            <pc:docMk/>
            <pc:sldMk cId="1419810076" sldId="343"/>
            <ac:spMk id="2" creationId="{28DECF41-0E8F-F5D4-F0C2-11F6B81DAFC5}"/>
          </ac:spMkLst>
        </pc:spChg>
      </pc:sldChg>
      <pc:sldChg chg="modSp mod ord">
        <pc:chgData name="Cristina Badulescu" userId="c5d371be-b501-40df-97ce-ea2c45686895" providerId="ADAL" clId="{5E4F3107-73EE-4500-9A76-15AEE64600A4}" dt="2025-05-09T21:34:10.433" v="4" actId="20577"/>
        <pc:sldMkLst>
          <pc:docMk/>
          <pc:sldMk cId="2193335919" sldId="2147479283"/>
        </pc:sldMkLst>
        <pc:spChg chg="mod">
          <ac:chgData name="Cristina Badulescu" userId="c5d371be-b501-40df-97ce-ea2c45686895" providerId="ADAL" clId="{5E4F3107-73EE-4500-9A76-15AEE64600A4}" dt="2025-05-09T21:34:10.433" v="4" actId="20577"/>
          <ac:spMkLst>
            <pc:docMk/>
            <pc:sldMk cId="2193335919" sldId="2147479283"/>
            <ac:spMk id="4" creationId="{306D82EC-811D-454E-9DFF-2EEC63AD50B4}"/>
          </ac:spMkLst>
        </pc:spChg>
      </pc:sldChg>
      <pc:sldChg chg="del">
        <pc:chgData name="Cristina Badulescu" userId="c5d371be-b501-40df-97ce-ea2c45686895" providerId="ADAL" clId="{5E4F3107-73EE-4500-9A76-15AEE64600A4}" dt="2025-05-09T21:38:21.478" v="72" actId="2696"/>
        <pc:sldMkLst>
          <pc:docMk/>
          <pc:sldMk cId="596324285" sldId="2147479287"/>
        </pc:sldMkLst>
      </pc:sldChg>
      <pc:sldChg chg="addSp delSp modSp mod">
        <pc:chgData name="Cristina Badulescu" userId="c5d371be-b501-40df-97ce-ea2c45686895" providerId="ADAL" clId="{5E4F3107-73EE-4500-9A76-15AEE64600A4}" dt="2025-05-09T21:37:36.276" v="62" actId="1076"/>
        <pc:sldMkLst>
          <pc:docMk/>
          <pc:sldMk cId="4255451292" sldId="2147479294"/>
        </pc:sldMkLst>
        <pc:spChg chg="del">
          <ac:chgData name="Cristina Badulescu" userId="c5d371be-b501-40df-97ce-ea2c45686895" providerId="ADAL" clId="{5E4F3107-73EE-4500-9A76-15AEE64600A4}" dt="2025-05-09T21:35:56.641" v="52" actId="478"/>
          <ac:spMkLst>
            <pc:docMk/>
            <pc:sldMk cId="4255451292" sldId="2147479294"/>
            <ac:spMk id="2" creationId="{4602025C-4140-6C8A-0ADC-172BCB2D5529}"/>
          </ac:spMkLst>
        </pc:spChg>
        <pc:spChg chg="del mod">
          <ac:chgData name="Cristina Badulescu" userId="c5d371be-b501-40df-97ce-ea2c45686895" providerId="ADAL" clId="{5E4F3107-73EE-4500-9A76-15AEE64600A4}" dt="2025-05-09T21:36:00.716" v="54" actId="478"/>
          <ac:spMkLst>
            <pc:docMk/>
            <pc:sldMk cId="4255451292" sldId="2147479294"/>
            <ac:spMk id="12" creationId="{6C899BEE-8A8D-3D15-11E5-9ABB8A7EFC6D}"/>
          </ac:spMkLst>
        </pc:spChg>
        <pc:spChg chg="mod">
          <ac:chgData name="Cristina Badulescu" userId="c5d371be-b501-40df-97ce-ea2c45686895" providerId="ADAL" clId="{5E4F3107-73EE-4500-9A76-15AEE64600A4}" dt="2025-05-09T21:35:48.625" v="51" actId="1076"/>
          <ac:spMkLst>
            <pc:docMk/>
            <pc:sldMk cId="4255451292" sldId="2147479294"/>
            <ac:spMk id="19" creationId="{73ABD1A2-9B07-89C8-659C-6AC2EF0CF422}"/>
          </ac:spMkLst>
        </pc:spChg>
        <pc:spChg chg="mod">
          <ac:chgData name="Cristina Badulescu" userId="c5d371be-b501-40df-97ce-ea2c45686895" providerId="ADAL" clId="{5E4F3107-73EE-4500-9A76-15AEE64600A4}" dt="2025-05-09T21:37:36.276" v="62" actId="1076"/>
          <ac:spMkLst>
            <pc:docMk/>
            <pc:sldMk cId="4255451292" sldId="2147479294"/>
            <ac:spMk id="20" creationId="{6CB7A494-E566-CDF8-DAB1-DD55B9B95181}"/>
          </ac:spMkLst>
        </pc:spChg>
        <pc:spChg chg="mod">
          <ac:chgData name="Cristina Badulescu" userId="c5d371be-b501-40df-97ce-ea2c45686895" providerId="ADAL" clId="{5E4F3107-73EE-4500-9A76-15AEE64600A4}" dt="2025-05-09T21:37:25.921" v="60" actId="1076"/>
          <ac:spMkLst>
            <pc:docMk/>
            <pc:sldMk cId="4255451292" sldId="2147479294"/>
            <ac:spMk id="21" creationId="{A2EEF458-0EF4-5483-04C2-089ACB7F3A43}"/>
          </ac:spMkLst>
        </pc:spChg>
        <pc:spChg chg="mod">
          <ac:chgData name="Cristina Badulescu" userId="c5d371be-b501-40df-97ce-ea2c45686895" providerId="ADAL" clId="{5E4F3107-73EE-4500-9A76-15AEE64600A4}" dt="2025-05-09T21:37:32.315" v="61" actId="1076"/>
          <ac:spMkLst>
            <pc:docMk/>
            <pc:sldMk cId="4255451292" sldId="2147479294"/>
            <ac:spMk id="22" creationId="{CC7B3859-4811-8D31-D6B8-B3226EF18787}"/>
          </ac:spMkLst>
        </pc:spChg>
        <pc:spChg chg="mod">
          <ac:chgData name="Cristina Badulescu" userId="c5d371be-b501-40df-97ce-ea2c45686895" providerId="ADAL" clId="{5E4F3107-73EE-4500-9A76-15AEE64600A4}" dt="2025-05-09T21:35:45.808" v="50" actId="1076"/>
          <ac:spMkLst>
            <pc:docMk/>
            <pc:sldMk cId="4255451292" sldId="2147479294"/>
            <ac:spMk id="23" creationId="{9C19C062-2391-600B-A73C-E9B7F7592F2A}"/>
          </ac:spMkLst>
        </pc:spChg>
        <pc:spChg chg="mod">
          <ac:chgData name="Cristina Badulescu" userId="c5d371be-b501-40df-97ce-ea2c45686895" providerId="ADAL" clId="{5E4F3107-73EE-4500-9A76-15AEE64600A4}" dt="2025-05-09T21:35:45.808" v="50" actId="1076"/>
          <ac:spMkLst>
            <pc:docMk/>
            <pc:sldMk cId="4255451292" sldId="2147479294"/>
            <ac:spMk id="24" creationId="{36F26B8A-C71C-49BD-099B-8F1D5AB631A8}"/>
          </ac:spMkLst>
        </pc:spChg>
        <pc:spChg chg="mod">
          <ac:chgData name="Cristina Badulescu" userId="c5d371be-b501-40df-97ce-ea2c45686895" providerId="ADAL" clId="{5E4F3107-73EE-4500-9A76-15AEE64600A4}" dt="2025-05-09T21:35:21.455" v="42" actId="1076"/>
          <ac:spMkLst>
            <pc:docMk/>
            <pc:sldMk cId="4255451292" sldId="2147479294"/>
            <ac:spMk id="25" creationId="{5B85693C-C6F0-C635-4150-86A7A9D59237}"/>
          </ac:spMkLst>
        </pc:spChg>
        <pc:spChg chg="mod">
          <ac:chgData name="Cristina Badulescu" userId="c5d371be-b501-40df-97ce-ea2c45686895" providerId="ADAL" clId="{5E4F3107-73EE-4500-9A76-15AEE64600A4}" dt="2025-05-09T21:35:24.969" v="43" actId="1076"/>
          <ac:spMkLst>
            <pc:docMk/>
            <pc:sldMk cId="4255451292" sldId="2147479294"/>
            <ac:spMk id="26" creationId="{C8E52318-3E26-ADC4-35C6-95E2679D0324}"/>
          </ac:spMkLst>
        </pc:spChg>
        <pc:spChg chg="add mod">
          <ac:chgData name="Cristina Badulescu" userId="c5d371be-b501-40df-97ce-ea2c45686895" providerId="ADAL" clId="{5E4F3107-73EE-4500-9A76-15AEE64600A4}" dt="2025-05-09T21:36:08.506" v="55" actId="164"/>
          <ac:spMkLst>
            <pc:docMk/>
            <pc:sldMk cId="4255451292" sldId="2147479294"/>
            <ac:spMk id="27" creationId="{786C0EA0-F623-37E9-5587-CB07ED085435}"/>
          </ac:spMkLst>
        </pc:spChg>
        <pc:spChg chg="add mod">
          <ac:chgData name="Cristina Badulescu" userId="c5d371be-b501-40df-97ce-ea2c45686895" providerId="ADAL" clId="{5E4F3107-73EE-4500-9A76-15AEE64600A4}" dt="2025-05-09T21:36:19.735" v="59" actId="14100"/>
          <ac:spMkLst>
            <pc:docMk/>
            <pc:sldMk cId="4255451292" sldId="2147479294"/>
            <ac:spMk id="29" creationId="{7F22A14A-540F-EE66-C195-3DBC7B95DE6D}"/>
          </ac:spMkLst>
        </pc:spChg>
        <pc:grpChg chg="add mod">
          <ac:chgData name="Cristina Badulescu" userId="c5d371be-b501-40df-97ce-ea2c45686895" providerId="ADAL" clId="{5E4F3107-73EE-4500-9A76-15AEE64600A4}" dt="2025-05-09T21:36:08.506" v="55" actId="164"/>
          <ac:grpSpMkLst>
            <pc:docMk/>
            <pc:sldMk cId="4255451292" sldId="2147479294"/>
            <ac:grpSpMk id="3" creationId="{A2BA632E-CE6F-4E3A-994C-5559C927C880}"/>
          </ac:grpSpMkLst>
        </pc:grpChg>
        <pc:grpChg chg="mod">
          <ac:chgData name="Cristina Badulescu" userId="c5d371be-b501-40df-97ce-ea2c45686895" providerId="ADAL" clId="{5E4F3107-73EE-4500-9A76-15AEE64600A4}" dt="2025-05-09T21:35:45.808" v="50" actId="1076"/>
          <ac:grpSpMkLst>
            <pc:docMk/>
            <pc:sldMk cId="4255451292" sldId="2147479294"/>
            <ac:grpSpMk id="16" creationId="{CB7404F6-6D9A-05CD-9832-1938D528A63A}"/>
          </ac:grpSpMkLst>
        </pc:grpChg>
        <pc:grpChg chg="add mod">
          <ac:chgData name="Cristina Badulescu" userId="c5d371be-b501-40df-97ce-ea2c45686895" providerId="ADAL" clId="{5E4F3107-73EE-4500-9A76-15AEE64600A4}" dt="2025-05-09T21:36:11.542" v="56" actId="1076"/>
          <ac:grpSpMkLst>
            <pc:docMk/>
            <pc:sldMk cId="4255451292" sldId="2147479294"/>
            <ac:grpSpMk id="28" creationId="{E8ABA773-9B69-5071-5BE7-823236FB905D}"/>
          </ac:grpSpMkLst>
        </pc:grpChg>
      </pc:sldChg>
      <pc:sldChg chg="modSp mod">
        <pc:chgData name="Cristina Badulescu" userId="c5d371be-b501-40df-97ce-ea2c45686895" providerId="ADAL" clId="{5E4F3107-73EE-4500-9A76-15AEE64600A4}" dt="2025-05-12T13:56:58.822" v="258" actId="14100"/>
        <pc:sldMkLst>
          <pc:docMk/>
          <pc:sldMk cId="3789768193" sldId="2147479306"/>
        </pc:sldMkLst>
        <pc:spChg chg="mod">
          <ac:chgData name="Cristina Badulescu" userId="c5d371be-b501-40df-97ce-ea2c45686895" providerId="ADAL" clId="{5E4F3107-73EE-4500-9A76-15AEE64600A4}" dt="2025-05-12T13:56:58.822" v="258" actId="14100"/>
          <ac:spMkLst>
            <pc:docMk/>
            <pc:sldMk cId="3789768193" sldId="2147479306"/>
            <ac:spMk id="8" creationId="{0E14BAED-C56B-3665-A099-208B6045D62E}"/>
          </ac:spMkLst>
        </pc:spChg>
      </pc:sldChg>
      <pc:sldChg chg="modSp mod">
        <pc:chgData name="Cristina Badulescu" userId="c5d371be-b501-40df-97ce-ea2c45686895" providerId="ADAL" clId="{5E4F3107-73EE-4500-9A76-15AEE64600A4}" dt="2025-05-12T16:14:36.407" v="375" actId="20577"/>
        <pc:sldMkLst>
          <pc:docMk/>
          <pc:sldMk cId="82157646" sldId="2147479308"/>
        </pc:sldMkLst>
        <pc:spChg chg="mod">
          <ac:chgData name="Cristina Badulescu" userId="c5d371be-b501-40df-97ce-ea2c45686895" providerId="ADAL" clId="{5E4F3107-73EE-4500-9A76-15AEE64600A4}" dt="2025-05-12T16:14:36.407" v="375" actId="20577"/>
          <ac:spMkLst>
            <pc:docMk/>
            <pc:sldMk cId="82157646" sldId="2147479308"/>
            <ac:spMk id="8" creationId="{0E14BAED-C56B-3665-A099-208B6045D62E}"/>
          </ac:spMkLst>
        </pc:spChg>
      </pc:sldChg>
      <pc:sldMasterChg chg="modSp mod">
        <pc:chgData name="Cristina Badulescu" userId="c5d371be-b501-40df-97ce-ea2c45686895" providerId="ADAL" clId="{5E4F3107-73EE-4500-9A76-15AEE64600A4}" dt="2025-05-09T21:33:49.186" v="1" actId="20577"/>
        <pc:sldMasterMkLst>
          <pc:docMk/>
          <pc:sldMasterMk cId="0" sldId="2147485146"/>
        </pc:sldMasterMkLst>
        <pc:spChg chg="mod">
          <ac:chgData name="Cristina Badulescu" userId="c5d371be-b501-40df-97ce-ea2c45686895" providerId="ADAL" clId="{5E4F3107-73EE-4500-9A76-15AEE64600A4}" dt="2025-05-09T21:33:49.186" v="1" actId="20577"/>
          <ac:spMkLst>
            <pc:docMk/>
            <pc:sldMasterMk cId="0" sldId="2147485146"/>
            <ac:spMk id="15" creationId="{897F339D-C9FE-4694-B4EA-980A7508C12C}"/>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OPG.02 Section 4.11.1: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SimSun" panose="02010600030101010101" pitchFamily="2" charset="-122"/>
                <a:cs typeface="Times New Roman" panose="02020603050405020304" pitchFamily="18" charset="0"/>
              </a:rPr>
              <a:t>“</a:t>
            </a:r>
            <a:r>
              <a:rPr lang="en-GB" sz="1800" dirty="0">
                <a:effectLst/>
                <a:latin typeface="Arial" panose="020B0604020202020204" pitchFamily="34" charset="0"/>
                <a:ea typeface="SimSun" panose="02010600030101010101" pitchFamily="2" charset="-122"/>
                <a:cs typeface="Times New Roman" panose="02020603050405020304" pitchFamily="18" charset="0"/>
              </a:rPr>
              <a:t>If there is no associated Consent Record, </a:t>
            </a:r>
            <a:r>
              <a:rPr lang="en-GB" sz="1800" dirty="0">
                <a:solidFill>
                  <a:srgbClr val="FF0000"/>
                </a:solidFill>
                <a:effectLst/>
                <a:highlight>
                  <a:srgbClr val="FFFF00"/>
                </a:highlight>
                <a:latin typeface="Arial" panose="020B0604020202020204" pitchFamily="34" charset="0"/>
                <a:ea typeface="SimSun" panose="02010600030101010101" pitchFamily="2" charset="-122"/>
                <a:cs typeface="Times New Roman" panose="02020603050405020304" pitchFamily="18" charset="0"/>
              </a:rPr>
              <a:t>the OP signals the Consent Manager to start the capture of the Consent from the end user (Step 8). Once the Consent is requested (Step 9), the result of that operation is stored in the Consent Manager (Step 10)</a:t>
            </a:r>
            <a:r>
              <a:rPr lang="en-GB" sz="1800"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rPr>
              <a:t>. </a:t>
            </a:r>
            <a:r>
              <a:rPr lang="en-GB" sz="1800" dirty="0">
                <a:effectLst/>
                <a:latin typeface="Arial" panose="020B0604020202020204" pitchFamily="34" charset="0"/>
                <a:ea typeface="SimSun" panose="02010600030101010101" pitchFamily="2" charset="-122"/>
                <a:cs typeface="Times New Roman" panose="02020603050405020304" pitchFamily="18" charset="0"/>
              </a:rPr>
              <a:t>If the consent is not granted by the end user (for instance the user does not agree with sharing its information for the signalled Purpose of data processing) the authorization process fails and the access to the personal information resources is denied. If the consent is granted an Authorization Code sent back (Step 11,12) which can be later exchanged for an operator Access Token (Step 13). Upon reception of NBI API call carrying the operator Access Token in Step 14, the OP decrypts the Access Token and forwards the request to receive a response which is sent back.”</a:t>
            </a:r>
            <a:endParaRPr lang="en-US" dirty="0"/>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r>
              <a:rPr lang="en-US"/>
              <a:t> </a:t>
            </a:r>
          </a:p>
        </p:txBody>
      </p:sp>
      <p:sp>
        <p:nvSpPr>
          <p:cNvPr id="6" name="Footer Placeholder 5"/>
          <p:cNvSpPr>
            <a:spLocks noGrp="1"/>
          </p:cNvSpPr>
          <p:nvPr>
            <p:ph type="ftr" sz="quarter" idx="4"/>
          </p:nvPr>
        </p:nvSpPr>
        <p:spPr/>
        <p:txBody>
          <a:bodyPr/>
          <a:lstStyle/>
          <a:p>
            <a:endParaRPr lang="en-US"/>
          </a:p>
        </p:txBody>
      </p:sp>
      <p:sp>
        <p:nvSpPr>
          <p:cNvPr id="7" name="Slide Number Placeholder 6"/>
          <p:cNvSpPr>
            <a:spLocks noGrp="1"/>
          </p:cNvSpPr>
          <p:nvPr>
            <p:ph type="sldNum" sz="quarter" idx="5"/>
          </p:nvPr>
        </p:nvSpPr>
        <p:spPr/>
        <p:txBody>
          <a:bodyPr/>
          <a:lstStyle/>
          <a:p>
            <a:fld id="{F949BC75-2359-4F98-918A-7033C92AD487}" type="slidenum">
              <a:rPr lang="en-US" smtClean="0"/>
              <a:pPr/>
              <a:t>10</a:t>
            </a:fld>
            <a:endParaRPr lang="en-US"/>
          </a:p>
        </p:txBody>
      </p:sp>
    </p:spTree>
    <p:extLst>
      <p:ext uri="{BB962C8B-B14F-4D97-AF65-F5344CB8AC3E}">
        <p14:creationId xmlns:p14="http://schemas.microsoft.com/office/powerpoint/2010/main" val="36381611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OPG.02 Section 4.11.1: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SimSun" panose="02010600030101010101" pitchFamily="2" charset="-122"/>
                <a:cs typeface="Times New Roman" panose="02020603050405020304" pitchFamily="18" charset="0"/>
              </a:rPr>
              <a:t>“</a:t>
            </a:r>
            <a:r>
              <a:rPr lang="en-GB" sz="1800" dirty="0">
                <a:effectLst/>
                <a:latin typeface="Arial" panose="020B0604020202020204" pitchFamily="34" charset="0"/>
                <a:ea typeface="SimSun" panose="02010600030101010101" pitchFamily="2" charset="-122"/>
                <a:cs typeface="Times New Roman" panose="02020603050405020304" pitchFamily="18" charset="0"/>
              </a:rPr>
              <a:t>If there is no associated Consent Record, </a:t>
            </a:r>
            <a:r>
              <a:rPr lang="en-GB" sz="1800" dirty="0">
                <a:solidFill>
                  <a:srgbClr val="FF0000"/>
                </a:solidFill>
                <a:effectLst/>
                <a:highlight>
                  <a:srgbClr val="FFFF00"/>
                </a:highlight>
                <a:latin typeface="Arial" panose="020B0604020202020204" pitchFamily="34" charset="0"/>
                <a:ea typeface="SimSun" panose="02010600030101010101" pitchFamily="2" charset="-122"/>
                <a:cs typeface="Times New Roman" panose="02020603050405020304" pitchFamily="18" charset="0"/>
              </a:rPr>
              <a:t>the OP signals the Consent Manager to start the capture of the Consent from the end user (Step 8). Once the Consent is requested (Step 9), the result of that operation is stored in the Consent Manager (Step 10)</a:t>
            </a:r>
            <a:r>
              <a:rPr lang="en-GB" sz="1800"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rPr>
              <a:t>. </a:t>
            </a:r>
            <a:r>
              <a:rPr lang="en-GB" sz="1800" dirty="0">
                <a:effectLst/>
                <a:latin typeface="Arial" panose="020B0604020202020204" pitchFamily="34" charset="0"/>
                <a:ea typeface="SimSun" panose="02010600030101010101" pitchFamily="2" charset="-122"/>
                <a:cs typeface="Times New Roman" panose="02020603050405020304" pitchFamily="18" charset="0"/>
              </a:rPr>
              <a:t>If the consent is not granted by the end user (for instance the user does not agree with sharing its information for the signalled Purpose of data processing) the authorization process fails and the access to the personal information resources is denied. If the consent is granted an Authorization Code sent back (Step 11,12) which can be later exchanged for an operator Access Token (Step 13). Upon reception of NBI API call carrying the operator Access Token in Step 14, the OP decrypts the Access Token and forwards the request to receive a response which is sent back.”</a:t>
            </a:r>
            <a:endParaRPr lang="en-US" dirty="0"/>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r>
              <a:rPr lang="en-US"/>
              <a:t> </a:t>
            </a:r>
          </a:p>
        </p:txBody>
      </p:sp>
      <p:sp>
        <p:nvSpPr>
          <p:cNvPr id="6" name="Footer Placeholder 5"/>
          <p:cNvSpPr>
            <a:spLocks noGrp="1"/>
          </p:cNvSpPr>
          <p:nvPr>
            <p:ph type="ftr" sz="quarter" idx="4"/>
          </p:nvPr>
        </p:nvSpPr>
        <p:spPr/>
        <p:txBody>
          <a:bodyPr/>
          <a:lstStyle/>
          <a:p>
            <a:endParaRPr lang="en-US"/>
          </a:p>
        </p:txBody>
      </p:sp>
      <p:sp>
        <p:nvSpPr>
          <p:cNvPr id="7" name="Slide Number Placeholder 6"/>
          <p:cNvSpPr>
            <a:spLocks noGrp="1"/>
          </p:cNvSpPr>
          <p:nvPr>
            <p:ph type="sldNum" sz="quarter" idx="5"/>
          </p:nvPr>
        </p:nvSpPr>
        <p:spPr/>
        <p:txBody>
          <a:bodyPr/>
          <a:lstStyle/>
          <a:p>
            <a:fld id="{F949BC75-2359-4F98-918A-7033C92AD487}" type="slidenum">
              <a:rPr lang="en-US" smtClean="0"/>
              <a:pPr/>
              <a:t>12</a:t>
            </a:fld>
            <a:endParaRPr lang="en-US"/>
          </a:p>
        </p:txBody>
      </p:sp>
    </p:spTree>
    <p:extLst>
      <p:ext uri="{BB962C8B-B14F-4D97-AF65-F5344CB8AC3E}">
        <p14:creationId xmlns:p14="http://schemas.microsoft.com/office/powerpoint/2010/main" val="26707035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5" name="Date Placeholder 4"/>
          <p:cNvSpPr>
            <a:spLocks noGrp="1"/>
          </p:cNvSpPr>
          <p:nvPr>
            <p:ph type="dt" idx="1"/>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t> </a:t>
            </a:r>
          </a:p>
        </p:txBody>
      </p:sp>
      <p:sp>
        <p:nvSpPr>
          <p:cNvPr id="6" name="Footer Placeholder 5"/>
          <p:cNvSpPr>
            <a:spLocks noGrp="1"/>
          </p:cNvSpPr>
          <p:nvPr>
            <p:ph type="ftr" sz="quarter" idx="4"/>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7" name="Slide Number Placeholder 6"/>
          <p:cNvSpPr>
            <a:spLocks noGrp="1"/>
          </p:cNvSpPr>
          <p:nvPr>
            <p:ph type="sldNum" sz="quarter" idx="5"/>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fld id="{F949BC75-2359-4F98-918A-7033C92AD487}" type="slidenum">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pPr marL="0" marR="0" lvl="0" indent="0" algn="r" defTabSz="942289" eaLnBrk="1" fontAlgn="auto" latinLnBrk="0" hangingPunct="1">
                <a:lnSpc>
                  <a:spcPct val="100000"/>
                </a:lnSpc>
                <a:spcBef>
                  <a:spcPts val="0"/>
                </a:spcBef>
                <a:spcAft>
                  <a:spcPts val="0"/>
                </a:spcAft>
                <a:buClrTx/>
                <a:buSzTx/>
                <a:buFontTx/>
                <a:buNone/>
                <a:tabLst/>
                <a:defRPr/>
              </a:pPr>
              <a:t>15</a:t>
            </a:fld>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Tree>
    <p:extLst>
      <p:ext uri="{BB962C8B-B14F-4D97-AF65-F5344CB8AC3E}">
        <p14:creationId xmlns:p14="http://schemas.microsoft.com/office/powerpoint/2010/main" val="19433816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5" name="Date Placeholder 4"/>
          <p:cNvSpPr>
            <a:spLocks noGrp="1"/>
          </p:cNvSpPr>
          <p:nvPr>
            <p:ph type="dt" idx="1"/>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t> </a:t>
            </a:r>
          </a:p>
        </p:txBody>
      </p:sp>
      <p:sp>
        <p:nvSpPr>
          <p:cNvPr id="6" name="Footer Placeholder 5"/>
          <p:cNvSpPr>
            <a:spLocks noGrp="1"/>
          </p:cNvSpPr>
          <p:nvPr>
            <p:ph type="ftr" sz="quarter" idx="4"/>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7" name="Slide Number Placeholder 6"/>
          <p:cNvSpPr>
            <a:spLocks noGrp="1"/>
          </p:cNvSpPr>
          <p:nvPr>
            <p:ph type="sldNum" sz="quarter" idx="5"/>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fld id="{F949BC75-2359-4F98-918A-7033C92AD487}" type="slidenum">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pPr marL="0" marR="0" lvl="0" indent="0" algn="r" defTabSz="942289" eaLnBrk="1" fontAlgn="auto" latinLnBrk="0" hangingPunct="1">
                <a:lnSpc>
                  <a:spcPct val="100000"/>
                </a:lnSpc>
                <a:spcBef>
                  <a:spcPts val="0"/>
                </a:spcBef>
                <a:spcAft>
                  <a:spcPts val="0"/>
                </a:spcAft>
                <a:buClrTx/>
                <a:buSzTx/>
                <a:buFontTx/>
                <a:buNone/>
                <a:tabLst/>
                <a:defRPr/>
              </a:pPr>
              <a:t>16</a:t>
            </a:fld>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Tree>
    <p:extLst>
      <p:ext uri="{BB962C8B-B14F-4D97-AF65-F5344CB8AC3E}">
        <p14:creationId xmlns:p14="http://schemas.microsoft.com/office/powerpoint/2010/main" val="37831243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5" name="Date Placeholder 4"/>
          <p:cNvSpPr>
            <a:spLocks noGrp="1"/>
          </p:cNvSpPr>
          <p:nvPr>
            <p:ph type="dt" idx="1"/>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t> </a:t>
            </a:r>
          </a:p>
        </p:txBody>
      </p:sp>
      <p:sp>
        <p:nvSpPr>
          <p:cNvPr id="6" name="Footer Placeholder 5"/>
          <p:cNvSpPr>
            <a:spLocks noGrp="1"/>
          </p:cNvSpPr>
          <p:nvPr>
            <p:ph type="ftr" sz="quarter" idx="4"/>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7" name="Slide Number Placeholder 6"/>
          <p:cNvSpPr>
            <a:spLocks noGrp="1"/>
          </p:cNvSpPr>
          <p:nvPr>
            <p:ph type="sldNum" sz="quarter" idx="5"/>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fld id="{F949BC75-2359-4F98-918A-7033C92AD487}" type="slidenum">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pPr marL="0" marR="0" lvl="0" indent="0" algn="r" defTabSz="942289" eaLnBrk="1" fontAlgn="auto" latinLnBrk="0" hangingPunct="1">
                <a:lnSpc>
                  <a:spcPct val="100000"/>
                </a:lnSpc>
                <a:spcBef>
                  <a:spcPts val="0"/>
                </a:spcBef>
                <a:spcAft>
                  <a:spcPts val="0"/>
                </a:spcAft>
                <a:buClrTx/>
                <a:buSzTx/>
                <a:buFontTx/>
                <a:buNone/>
                <a:tabLst/>
                <a:defRPr/>
              </a:pPr>
              <a:t>17</a:t>
            </a:fld>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Tree>
    <p:extLst>
      <p:ext uri="{BB962C8B-B14F-4D97-AF65-F5344CB8AC3E}">
        <p14:creationId xmlns:p14="http://schemas.microsoft.com/office/powerpoint/2010/main" val="25513299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5" name="Date Placeholder 4"/>
          <p:cNvSpPr>
            <a:spLocks noGrp="1"/>
          </p:cNvSpPr>
          <p:nvPr>
            <p:ph type="dt" idx="1"/>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t> </a:t>
            </a:r>
          </a:p>
        </p:txBody>
      </p:sp>
      <p:sp>
        <p:nvSpPr>
          <p:cNvPr id="6" name="Footer Placeholder 5"/>
          <p:cNvSpPr>
            <a:spLocks noGrp="1"/>
          </p:cNvSpPr>
          <p:nvPr>
            <p:ph type="ftr" sz="quarter" idx="4"/>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7" name="Slide Number Placeholder 6"/>
          <p:cNvSpPr>
            <a:spLocks noGrp="1"/>
          </p:cNvSpPr>
          <p:nvPr>
            <p:ph type="sldNum" sz="quarter" idx="5"/>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fld id="{F949BC75-2359-4F98-918A-7033C92AD487}" type="slidenum">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pPr marL="0" marR="0" lvl="0" indent="0" algn="r" defTabSz="942289" eaLnBrk="1" fontAlgn="auto" latinLnBrk="0" hangingPunct="1">
                <a:lnSpc>
                  <a:spcPct val="100000"/>
                </a:lnSpc>
                <a:spcBef>
                  <a:spcPts val="0"/>
                </a:spcBef>
                <a:spcAft>
                  <a:spcPts val="0"/>
                </a:spcAft>
                <a:buClrTx/>
                <a:buSzTx/>
                <a:buFontTx/>
                <a:buNone/>
                <a:tabLst/>
                <a:defRPr/>
              </a:pPr>
              <a:t>18</a:t>
            </a:fld>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Tree>
    <p:extLst>
      <p:ext uri="{BB962C8B-B14F-4D97-AF65-F5344CB8AC3E}">
        <p14:creationId xmlns:p14="http://schemas.microsoft.com/office/powerpoint/2010/main" val="18219003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5" name="Date Placeholder 4"/>
          <p:cNvSpPr>
            <a:spLocks noGrp="1"/>
          </p:cNvSpPr>
          <p:nvPr>
            <p:ph type="dt" idx="1"/>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t> </a:t>
            </a:r>
          </a:p>
        </p:txBody>
      </p:sp>
      <p:sp>
        <p:nvSpPr>
          <p:cNvPr id="6" name="Footer Placeholder 5"/>
          <p:cNvSpPr>
            <a:spLocks noGrp="1"/>
          </p:cNvSpPr>
          <p:nvPr>
            <p:ph type="ftr" sz="quarter" idx="4"/>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7" name="Slide Number Placeholder 6"/>
          <p:cNvSpPr>
            <a:spLocks noGrp="1"/>
          </p:cNvSpPr>
          <p:nvPr>
            <p:ph type="sldNum" sz="quarter" idx="5"/>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fld id="{F949BC75-2359-4F98-918A-7033C92AD487}" type="slidenum">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pPr marL="0" marR="0" lvl="0" indent="0" algn="r" defTabSz="942289" eaLnBrk="1" fontAlgn="auto" latinLnBrk="0" hangingPunct="1">
                <a:lnSpc>
                  <a:spcPct val="100000"/>
                </a:lnSpc>
                <a:spcBef>
                  <a:spcPts val="0"/>
                </a:spcBef>
                <a:spcAft>
                  <a:spcPts val="0"/>
                </a:spcAft>
                <a:buClrTx/>
                <a:buSzTx/>
                <a:buFontTx/>
                <a:buNone/>
                <a:tabLst/>
                <a:defRPr/>
              </a:pPr>
              <a:t>19</a:t>
            </a:fld>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Tree>
    <p:extLst>
      <p:ext uri="{BB962C8B-B14F-4D97-AF65-F5344CB8AC3E}">
        <p14:creationId xmlns:p14="http://schemas.microsoft.com/office/powerpoint/2010/main" val="12303439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ck blank">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6869961-F931-4F1E-9FB3-8587EBA3F36F}"/>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pic>
        <p:nvPicPr>
          <p:cNvPr id="4" name="Graphic 3">
            <a:extLst>
              <a:ext uri="{FF2B5EF4-FFF2-40B4-BE49-F238E27FC236}">
                <a16:creationId xmlns:a16="http://schemas.microsoft.com/office/drawing/2014/main" id="{5D9DB7BA-3A2F-46BA-A617-2A049434CD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3088" y="476251"/>
            <a:ext cx="256032" cy="256032"/>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03FD5EF-20DB-46AB-B412-DF9112353719}"/>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3604641189"/>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3F208E1-A08C-10EC-97A8-28348A72D7B8}"/>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10510375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907D2EFB-7EAB-A671-73D1-4D3B0004E300}"/>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27058875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885D792-E9D9-B1F5-0A58-F8866A94E612}"/>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13173943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3E90334-5437-22A3-F7BD-02B8CBDD09B3}"/>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26252890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196F18B6-989A-3B65-B689-DD2D42F90DF5}"/>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19764763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3DE0E396-4E1B-7A03-A216-5540F1BEFBC4}"/>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14456838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1D51F563-B0F4-28D8-16B4-EDC5EE3ACFE1}"/>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7180556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marL="1028700" indent="0">
              <a:buNone/>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FC66A20-E3DE-A21E-0629-C9D67ADB0CE7}"/>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37520545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309200"/>
            <a:ext cx="6048375"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a:t>Use this space for relevant Ericsson URLs or hashtags</a:t>
            </a:r>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20654739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561215"/>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a:solidFill>
                  <a:schemeClr val="tx1"/>
                </a:solidFill>
                <a:latin typeface="+mn-lt"/>
              </a:rPr>
              <a:t>This Master Slide is to ensure that all our characters are embedded with the presentation. Should not be used in a presentation.</a:t>
            </a:r>
            <a:endParaRPr lang="en-US"/>
          </a:p>
          <a:p>
            <a:pPr marL="0" indent="0">
              <a:buClr>
                <a:schemeClr val="tx1"/>
              </a:buClr>
              <a:buFont typeface="Ericsson Hilda Light" panose="00000400000000000000" pitchFamily="2" charset="0"/>
              <a:buNone/>
            </a:pPr>
            <a:endParaRPr lang="en-US" sz="1400" b="1">
              <a:solidFill>
                <a:schemeClr val="tx1"/>
              </a:solidFill>
              <a:latin typeface="+mn-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err="1">
                <a:solidFill>
                  <a:schemeClr val="tx1"/>
                </a:solidFill>
                <a:latin typeface="Ericsson Hilda ExtraLight" panose="00000300000000000000" pitchFamily="2" charset="0"/>
              </a:rPr>
              <a:t>EricssonHilda</a:t>
            </a:r>
            <a:r>
              <a:rPr lang="en-US" sz="1200" u="sng">
                <a:solidFill>
                  <a:schemeClr val="tx1"/>
                </a:solidFill>
                <a:latin typeface="Ericsson Hilda ExtraLight" panose="00000300000000000000" pitchFamily="2" charset="0"/>
              </a:rPr>
              <a:t>(</a:t>
            </a:r>
            <a:r>
              <a:rPr lang="en-US" sz="1200" u="sng" err="1">
                <a:solidFill>
                  <a:schemeClr val="tx1"/>
                </a:solidFill>
                <a:latin typeface="Ericsson Hilda ExtraLight" panose="00000300000000000000" pitchFamily="2" charset="0"/>
              </a:rPr>
              <a:t>ExtraLight</a:t>
            </a:r>
            <a:r>
              <a:rPr lang="en-US" sz="1200" u="sng">
                <a:solidFill>
                  <a:schemeClr val="tx1"/>
                </a:solidFill>
                <a:latin typeface="Ericsson Hilda ExtraLight" panose="00000300000000000000" pitchFamily="2" charset="0"/>
              </a:rPr>
              <a:t>):</a:t>
            </a:r>
            <a:r>
              <a:rPr lang="en-US" sz="1200">
                <a:solidFill>
                  <a:schemeClr val="tx1"/>
                </a:solidFill>
                <a:latin typeface="Ericsson Hilda ExtraLight" panose="00000300000000000000" pitchFamily="2" charset="0"/>
              </a:rPr>
              <a:t>!"#$%&amp;'()*+,./0123456789:;&lt;=&gt;?@ABCDEFGHIJKLMNOPQRSTUVWXYZ[\]^_`</a:t>
            </a:r>
            <a:r>
              <a:rPr lang="en-US" sz="1200" err="1">
                <a:solidFill>
                  <a:schemeClr val="tx1"/>
                </a:solidFill>
                <a:latin typeface="Ericsson Hilda ExtraLight" panose="00000300000000000000" pitchFamily="2" charset="0"/>
              </a:rPr>
              <a:t>abcdefghijklmnopqrstuvwxyz</a:t>
            </a:r>
            <a:r>
              <a:rPr lang="en-US" sz="1200">
                <a:solidFill>
                  <a:schemeClr val="tx1"/>
                </a:solidFill>
                <a:latin typeface="Ericsson Hilda ExtraLight" panose="00000300000000000000" pitchFamily="2" charset="0"/>
              </a:rPr>
              <a:t>{|}~¡¢£¤¥¦§¨©ª«¬®¯°±²³´¶·¸¹º»¼½ÀÁÂÃÄÅÆÇÈËÌÍÎÏÐÑÒÓÔÕÖ×ØÙÚÛÜÝÞßàáâãäåæçèéêëìíîïðñòóôõö÷øùúûüýþÿĀāĂăąĆćĊċ</a:t>
            </a:r>
            <a:r>
              <a:rPr lang="en-US" sz="1200" kern="1200">
                <a:solidFill>
                  <a:schemeClr val="tx1"/>
                </a:solidFill>
                <a:latin typeface="Ericsson Hilda ExtraLight" panose="00000300000000000000" pitchFamily="2" charset="0"/>
                <a:ea typeface="+mn-ea"/>
                <a:cs typeface="+mn-cs"/>
              </a:rPr>
              <a:t>Čč</a:t>
            </a:r>
            <a:r>
              <a:rPr lang="en-US" sz="1200">
                <a:solidFill>
                  <a:schemeClr val="tx1"/>
                </a:solidFill>
                <a:latin typeface="Ericsson Hilda ExtraLight" panose="00000300000000000000" pitchFamily="2" charset="0"/>
              </a:rPr>
              <a:t>ĎďĐđĒĖėĘęĚěĞğĠġĢģĪīĮįİıĶķĹĺĻļĽľŁłŃńŅņŇňŌŐőŒœŔŕŖŗŘřŚśŞşŠšŢţŤťŪūŮůŰűŲųŴŵŶŷŸŹźŻżŽžƒȘșˆˇ˘˙˚˛˜˝</a:t>
            </a:r>
            <a:r>
              <a:rPr lang="en-US" sz="1200" err="1">
                <a:solidFill>
                  <a:schemeClr val="tx1"/>
                </a:solidFill>
                <a:latin typeface="Ericsson Hilda ExtraLight" panose="00000300000000000000" pitchFamily="2" charset="0"/>
              </a:rPr>
              <a:t>ẀẁẃẄẅỲỳ</a:t>
            </a:r>
            <a:r>
              <a:rPr lang="en-US" sz="1200">
                <a:solidFill>
                  <a:schemeClr val="tx1"/>
                </a:solidFill>
                <a:latin typeface="Ericsson Hilda ExtraLight" panose="00000300000000000000" pitchFamily="2" charset="0"/>
              </a:rPr>
              <a:t>‘’‚“”„†‡•…‰‹›⁄€™ĀĀĂĂĄĄĆĆĊĊČČĎĎĐĐĒĒĖĖĘĘĚĚĞĞĠĠĢĢĪĪĮĮİĶĶĹĹĻĻĽĽŃŃŅŅŇŇŌŌŐŐŔŔŖŖŘŘŚŚŞŞŢŢŤŤŪŪŮŮŰŰŲŲŴŴŶŶŹŹŻŻȘș−≤≥</a:t>
            </a:r>
            <a:r>
              <a:rPr lang="en-US" sz="1200" err="1">
                <a:solidFill>
                  <a:schemeClr val="tx1"/>
                </a:solidFill>
                <a:latin typeface="Ericsson Hilda ExtraLight" panose="00000300000000000000" pitchFamily="2" charset="0"/>
              </a:rPr>
              <a:t>ﬁﬂΆΈΉΊΌΎΏΐΑΒΓΕΖΗΘΙΚΛΜΝΞΟΠΡΣΤΥΦΧΨΪΫΆΈΉΊΰ</a:t>
            </a:r>
            <a:r>
              <a:rPr lang="en-US" sz="1200">
                <a:solidFill>
                  <a:schemeClr val="tx1"/>
                </a:solidFill>
                <a:latin typeface="Ericsson Hilda ExtraLight" panose="000003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err="1">
                <a:solidFill>
                  <a:schemeClr val="tx1"/>
                </a:solidFill>
                <a:latin typeface="+mj-lt"/>
              </a:rPr>
              <a:t>EricssonHilda</a:t>
            </a:r>
            <a:r>
              <a:rPr lang="en-US" sz="1200" u="sng">
                <a:solidFill>
                  <a:schemeClr val="tx1"/>
                </a:solidFill>
                <a:latin typeface="+mj-lt"/>
              </a:rPr>
              <a:t>(Light):</a:t>
            </a:r>
            <a:r>
              <a:rPr lang="en-US" sz="1200">
                <a:solidFill>
                  <a:schemeClr val="tx1"/>
                </a:solidFill>
                <a:latin typeface="+mj-lt"/>
              </a:rPr>
              <a:t>!"#$%&amp;'()*+,./0123456789:;&lt;=&gt;?@ABCDEFGHIJKLMNOPQRSTUVWXYZ[\]^_`</a:t>
            </a:r>
            <a:r>
              <a:rPr lang="en-US" sz="1200" err="1">
                <a:solidFill>
                  <a:schemeClr val="tx1"/>
                </a:solidFill>
                <a:latin typeface="+mj-lt"/>
              </a:rPr>
              <a:t>abcdefghijklmnopqrstuvwxyz</a:t>
            </a:r>
            <a:r>
              <a:rPr lang="en-US" sz="1200">
                <a:solidFill>
                  <a:schemeClr val="tx1"/>
                </a:solidFill>
                <a:latin typeface="+mj-lt"/>
              </a:rPr>
              <a:t>{|}~¡¢£¤¥¦§¨©ª«¬®¯°±²³´¶·¸¹º»¼½ÀÁÂÃÄÅÆÇÈËÌÍÎÏÐÑÒÓÔÕÖ×ØÙÚÛÜÝÞßàáâãäåæçèéêëìíîïðñòóôõö÷øùúûüýþÿĀāĂăąĆćĊċ</a:t>
            </a:r>
            <a:r>
              <a:rPr lang="en-US" sz="1200" kern="1200">
                <a:solidFill>
                  <a:schemeClr val="tx1"/>
                </a:solidFill>
                <a:latin typeface="+mn-lt"/>
                <a:ea typeface="+mn-ea"/>
                <a:cs typeface="+mn-cs"/>
              </a:rPr>
              <a:t>Čč</a:t>
            </a:r>
            <a:r>
              <a:rPr lang="en-US" sz="1200">
                <a:solidFill>
                  <a:schemeClr val="tx1"/>
                </a:solidFill>
                <a:latin typeface="+mj-lt"/>
              </a:rPr>
              <a:t>ĎďĐđĒĖėĘęĚěĞğĠġĢģĪīĮįİıĶķĹĺĻļĽľŁłŃńŅņŇňŌŐőŒœŔŕŖŗŘřŚśŞşŠšŢţŤťŪūŮůŰűŲųŴŵŶŷŸŹźŻżŽžƒȘșˆˇ˘˙˚˛˜˝</a:t>
            </a:r>
            <a:r>
              <a:rPr lang="en-US" sz="1200" err="1">
                <a:solidFill>
                  <a:schemeClr val="tx1"/>
                </a:solidFill>
                <a:latin typeface="+mj-lt"/>
              </a:rPr>
              <a:t>ẀẁẃẄẅỲỳ</a:t>
            </a:r>
            <a:r>
              <a:rPr lang="en-US" sz="1200">
                <a:solidFill>
                  <a:schemeClr val="tx1"/>
                </a:solidFill>
                <a:latin typeface="+mj-lt"/>
              </a:rPr>
              <a:t>‘’‚“”„†‡•…‰‹›⁄€™ĀĀĂĂĄĄĆĆĊĊČČĎĎĐĐĒĒĖĖĘĘĚĚĞĞĠĠĢĢĪĪĮĮİĶĶĹĹĻĻĽĽŃŃŅŅŇŇŌŌŐŐŔŔŖŖŘŘŚŚŞŞŢŢŤŤŪŪŮŮŰŰŲŲŴŴŶŶŹŹŻŻȘș−≤≥</a:t>
            </a:r>
            <a:r>
              <a:rPr lang="en-US" sz="1200" err="1">
                <a:solidFill>
                  <a:schemeClr val="tx1"/>
                </a:solidFill>
                <a:latin typeface="+mj-lt"/>
              </a:rPr>
              <a:t>ﬁﬂΆΈΉΊΌΎΏΐΑΒΓΕΖΗΘΙΚΛΜΝΞΟΠΡΣΤΥΦΧΨΪΫΆΈΉΊΰ</a:t>
            </a:r>
            <a:r>
              <a:rPr lang="en-US" sz="120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a:solidFill>
                  <a:schemeClr val="tx1"/>
                </a:solidFill>
                <a:latin typeface="Ericsson Hilda Light" panose="00000400000000000000" pitchFamily="2" charset="0"/>
              </a:rPr>
              <a:t>●</a:t>
            </a:r>
            <a:endParaRPr lang="en-US" sz="1200">
              <a:solidFill>
                <a:schemeClr val="tx1"/>
              </a:solidFill>
            </a:endParaRPr>
          </a:p>
          <a:p>
            <a:pPr marL="0" indent="0">
              <a:buClr>
                <a:schemeClr val="tx1"/>
              </a:buClr>
              <a:buFont typeface="Ericsson Hilda Light" panose="00000400000000000000" pitchFamily="2" charset="0"/>
              <a:buNone/>
            </a:pPr>
            <a:r>
              <a:rPr lang="en-US" sz="1200" u="sng" err="1">
                <a:solidFill>
                  <a:schemeClr val="tx1"/>
                </a:solidFill>
                <a:latin typeface="+mn-lt"/>
              </a:rPr>
              <a:t>EricssonHilda</a:t>
            </a:r>
            <a:r>
              <a:rPr lang="en-US" sz="1200" u="sng">
                <a:solidFill>
                  <a:schemeClr val="tx1"/>
                </a:solidFill>
                <a:latin typeface="+mn-lt"/>
              </a:rPr>
              <a:t>(Regular):</a:t>
            </a:r>
            <a:r>
              <a:rPr lang="en-US" sz="1200">
                <a:solidFill>
                  <a:schemeClr val="tx1"/>
                </a:solidFill>
                <a:latin typeface="+mn-lt"/>
              </a:rPr>
              <a:t>!"#$%&amp;'()*+,./0123456789:;&lt;=&gt;?@ABCDEFGHIJKLMNOPQRSTUVWXYZ[\]^_`</a:t>
            </a:r>
            <a:r>
              <a:rPr lang="en-US" sz="1200" err="1">
                <a:solidFill>
                  <a:schemeClr val="tx1"/>
                </a:solidFill>
                <a:latin typeface="+mn-lt"/>
              </a:rPr>
              <a:t>abcdefghijklmnopqrstuvwxyz</a:t>
            </a:r>
            <a:r>
              <a:rPr lang="en-US" sz="120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err="1">
                <a:solidFill>
                  <a:schemeClr val="tx1"/>
                </a:solidFill>
                <a:latin typeface="+mn-lt"/>
              </a:rPr>
              <a:t>ẀẁẃẄẅỲỳ</a:t>
            </a:r>
            <a:r>
              <a:rPr lang="en-US" sz="1200">
                <a:solidFill>
                  <a:schemeClr val="tx1"/>
                </a:solidFill>
                <a:latin typeface="+mn-lt"/>
              </a:rPr>
              <a:t>‘’‚“”„†‡•…‰‹›⁄€™ĀĀĂĂĄĄĆĆĊĊČČĎĎĐĐĒĒĖĖĘĘĚĚĞĞĠĠĢĢĪĪĮĮİĶĶĹĹĻĻĽĽŃŃŅŅŇŇŌŌŐŐŔŔŖŖŘŘŚŚŞŞŢŢŤŤŪŪŮŮŰŰŲŲŴŴŶŶŹŹŻŻȘș−≤≥</a:t>
            </a:r>
            <a:r>
              <a:rPr lang="en-US" sz="1200" err="1">
                <a:solidFill>
                  <a:schemeClr val="tx1"/>
                </a:solidFill>
                <a:latin typeface="+mn-lt"/>
              </a:rPr>
              <a:t>ﬁﬂΆΈΉΊΌΎΏΐΑΒΓΕΖΗΘΙΚΛΜΝΞΟΠΡΣΤΥΦΧΨΪΫΆΈΉΊΰ</a:t>
            </a:r>
            <a:r>
              <a:rPr lang="en-US" sz="120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err="1">
                <a:solidFill>
                  <a:schemeClr val="tx1"/>
                </a:solidFill>
                <a:latin typeface="+mj-lt"/>
              </a:rPr>
              <a:t>EricssonHildaLight+Bold</a:t>
            </a:r>
            <a:r>
              <a:rPr lang="en-US" sz="1200" b="1" u="sng">
                <a:solidFill>
                  <a:schemeClr val="tx1"/>
                </a:solidFill>
                <a:latin typeface="+mj-lt"/>
              </a:rPr>
              <a:t>(Medium):</a:t>
            </a:r>
            <a:r>
              <a:rPr lang="en-US" sz="1200" b="1">
                <a:solidFill>
                  <a:schemeClr val="tx1"/>
                </a:solidFill>
                <a:latin typeface="+mj-lt"/>
              </a:rPr>
              <a:t>!"#$%&amp;'()*+,./0123456789:;&lt;=&gt;?@ABCDEFGHIJKLMNOPQRSTUVWXYZ[\]^_`</a:t>
            </a:r>
            <a:r>
              <a:rPr lang="en-US" sz="1200" b="1" err="1">
                <a:solidFill>
                  <a:schemeClr val="tx1"/>
                </a:solidFill>
                <a:latin typeface="+mj-lt"/>
              </a:rPr>
              <a:t>abcdefghijklmnopqrstuvwxyz</a:t>
            </a:r>
            <a:r>
              <a:rPr lang="en-US" sz="1200" b="1">
                <a:solidFill>
                  <a:schemeClr val="tx1"/>
                </a:solidFill>
                <a:latin typeface="+mj-lt"/>
              </a:rPr>
              <a:t>{|}~¡¢£¤¥¦§¨©ª«¬®¯°±²³´¶·¸¹º»¼½ÀÁÂÃÄÅÆÇÈËÌÍÎÏÐÑÒÓÔÕÖ×ØÙÚÛÜÝÞßàáâãäåæçèéêëìíîïðñòóôõö÷øùúûüýþÿĀāĂăąĆćĊċ</a:t>
            </a:r>
            <a:r>
              <a:rPr lang="en-US" sz="1200" b="1" kern="1200">
                <a:solidFill>
                  <a:schemeClr val="tx1"/>
                </a:solidFill>
                <a:latin typeface="+mn-lt"/>
                <a:ea typeface="+mn-ea"/>
                <a:cs typeface="+mn-cs"/>
              </a:rPr>
              <a:t>Čč</a:t>
            </a:r>
            <a:r>
              <a:rPr lang="en-US" sz="1200" b="1">
                <a:solidFill>
                  <a:schemeClr val="tx1"/>
                </a:solidFill>
                <a:latin typeface="+mj-lt"/>
              </a:rPr>
              <a:t>ĎďĐđĒĖėĘęĚěĞğĠġĢģĪīĮįİıĶķĹĺĻļĽľŁłŃńŅņŇňŌŐőŒœŔŕŖŗŘřŚśŞşŠšŢţŤťŪūŮůŰűŲųŴŵŶŷŸŹźŻżŽžƒȘșˆˇ˘˙˚˛˜˝</a:t>
            </a:r>
            <a:r>
              <a:rPr lang="en-US" sz="1200" b="1" err="1">
                <a:solidFill>
                  <a:schemeClr val="tx1"/>
                </a:solidFill>
                <a:latin typeface="+mj-lt"/>
              </a:rPr>
              <a:t>ẀẁẃẄẅỲỳ</a:t>
            </a:r>
            <a:r>
              <a:rPr lang="en-US" sz="1200" b="1">
                <a:solidFill>
                  <a:schemeClr val="tx1"/>
                </a:solidFill>
                <a:latin typeface="+mj-lt"/>
              </a:rPr>
              <a:t>‘’‚“”„†‡•…‰‹›⁄€™ĀĀĂĂĄĄĆĆĊĊČČĎĎĐĐĒĒĖĖĘĘĚĚĞĞĠĠĢĢĪĪĮĮİĶĶĹĹĻĻĽĽŃŃŅŅŇŇŌŌŐŐŔŔŖŖŘŘŚŚŞŞŢŢŤŤŪŪŮŮŰŰŲŲŴŴŶŶŹŹŻŻȘș−≤≥</a:t>
            </a:r>
            <a:r>
              <a:rPr lang="en-US" sz="1200" b="1" err="1">
                <a:solidFill>
                  <a:schemeClr val="tx1"/>
                </a:solidFill>
                <a:latin typeface="+mj-lt"/>
              </a:rPr>
              <a:t>ﬁﬂΆΈΉΊΌΎΏΐΑΒΓΕΖΗΘΙΚΛΜΝΞΟΠΡΣΤΥΦΧΨΪΫΆΈΉΊΰ</a:t>
            </a:r>
            <a:r>
              <a:rPr lang="en-US" sz="1200" b="1">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b="1">
                <a:solidFill>
                  <a:schemeClr val="tx1"/>
                </a:solidFill>
                <a:latin typeface="Ericsson Hilda Light" panose="00000400000000000000" pitchFamily="2" charset="0"/>
              </a:rPr>
              <a:t>●</a:t>
            </a:r>
            <a:endParaRPr lang="en-US" sz="1200" b="1">
              <a:solidFill>
                <a:schemeClr val="tx1"/>
              </a:solidFill>
              <a:latin typeface="+mj-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err="1">
                <a:solidFill>
                  <a:schemeClr val="tx1"/>
                </a:solidFill>
                <a:latin typeface="+mn-lt"/>
              </a:rPr>
              <a:t>EricssonHilda+Bold</a:t>
            </a:r>
            <a:r>
              <a:rPr lang="en-US" sz="1200" b="1" u="sng">
                <a:solidFill>
                  <a:schemeClr val="tx1"/>
                </a:solidFill>
                <a:latin typeface="+mn-lt"/>
              </a:rPr>
              <a:t>(Bold):</a:t>
            </a:r>
            <a:r>
              <a:rPr lang="en-US" sz="1200" b="1">
                <a:solidFill>
                  <a:schemeClr val="tx1"/>
                </a:solidFill>
                <a:latin typeface="+mn-lt"/>
              </a:rPr>
              <a:t>!"#$%&amp;'()*+,./0123456789:;&lt;=&gt;?@ABCDEFGHIJKLMNOPQRSTUVWXYZ[\]^_`</a:t>
            </a:r>
            <a:r>
              <a:rPr lang="en-US" sz="1200" b="1" err="1">
                <a:solidFill>
                  <a:schemeClr val="tx1"/>
                </a:solidFill>
                <a:latin typeface="+mn-lt"/>
              </a:rPr>
              <a:t>abcdefghijklmnopqrstuvwxyz</a:t>
            </a:r>
            <a:r>
              <a:rPr lang="en-US" sz="1200" b="1">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b="1" err="1">
                <a:solidFill>
                  <a:schemeClr val="tx1"/>
                </a:solidFill>
                <a:latin typeface="+mn-lt"/>
              </a:rPr>
              <a:t>ẀẁẃẄẅỲỳ</a:t>
            </a:r>
            <a:r>
              <a:rPr lang="en-US" sz="1200" b="1">
                <a:solidFill>
                  <a:schemeClr val="tx1"/>
                </a:solidFill>
                <a:latin typeface="+mn-lt"/>
              </a:rPr>
              <a:t>‘’‚“”„†‡•…‰‹›⁄€™ĀĀĂĂĄĄĆĆĊĊČČĎĎĐĐĒĒĖĖĘĘĚĚĞĞĠĠĢĢĪĪĮĮİĶĶĹĹĻĻĽĽŃŃŅŅŇŇŌŌŐŐŔŔŖŖŘŘŚŚŞŞŢŢŤŤŪŪŮŮŰŰŲŲŴŴŶŶŹŹŻŻȘș−≤≥</a:t>
            </a:r>
            <a:r>
              <a:rPr lang="en-US" sz="1200" b="1" err="1">
                <a:solidFill>
                  <a:schemeClr val="tx1"/>
                </a:solidFill>
                <a:latin typeface="+mn-lt"/>
              </a:rPr>
              <a:t>ﬁﬂΆΈΉΊΌΎΏΐΑΒΓΕΖΗΘΙΚΛΜΝΞΟΠΡΣΤΥΦΧΨΪΫΆΈΉΊΰ</a:t>
            </a:r>
            <a:r>
              <a:rPr lang="en-US" sz="1200" b="1">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 ●</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0" u="sng" err="1">
                <a:solidFill>
                  <a:schemeClr val="tx1"/>
                </a:solidFill>
                <a:latin typeface="Ericsson Hilda ExtraBold" panose="00000900000000000000" pitchFamily="2" charset="0"/>
              </a:rPr>
              <a:t>EricssonHilda</a:t>
            </a:r>
            <a:r>
              <a:rPr lang="en-US" sz="1200" b="0" u="sng">
                <a:solidFill>
                  <a:schemeClr val="tx1"/>
                </a:solidFill>
                <a:latin typeface="Ericsson Hilda ExtraBold" panose="00000900000000000000" pitchFamily="2" charset="0"/>
              </a:rPr>
              <a:t>(</a:t>
            </a:r>
            <a:r>
              <a:rPr lang="en-US" sz="1200" b="0" u="sng" err="1">
                <a:solidFill>
                  <a:schemeClr val="tx1"/>
                </a:solidFill>
                <a:latin typeface="Ericsson Hilda ExtraBold" panose="00000900000000000000" pitchFamily="2" charset="0"/>
              </a:rPr>
              <a:t>ExtraBold</a:t>
            </a:r>
            <a:r>
              <a:rPr lang="en-US" sz="1200" b="0" u="sng">
                <a:solidFill>
                  <a:schemeClr val="tx1"/>
                </a:solidFill>
                <a:latin typeface="Ericsson Hilda ExtraBold" panose="00000900000000000000" pitchFamily="2" charset="0"/>
              </a:rPr>
              <a:t>):</a:t>
            </a:r>
            <a:r>
              <a:rPr lang="en-US" sz="1200" b="0">
                <a:solidFill>
                  <a:schemeClr val="tx1"/>
                </a:solidFill>
                <a:latin typeface="Ericsson Hilda ExtraBold" panose="00000900000000000000" pitchFamily="2" charset="0"/>
              </a:rPr>
              <a:t>!"#$%&amp;'()*+,./0123456789:;&lt;=&gt;?@ABCDEFGHIJKLMNOPQRSTUVWXYZ[\]^_`</a:t>
            </a:r>
            <a:r>
              <a:rPr lang="en-US" sz="1200" b="0" err="1">
                <a:solidFill>
                  <a:schemeClr val="tx1"/>
                </a:solidFill>
                <a:latin typeface="Ericsson Hilda ExtraBold" panose="00000900000000000000" pitchFamily="2" charset="0"/>
              </a:rPr>
              <a:t>abcdefghijklmnopqrstuvwxyz</a:t>
            </a:r>
            <a:r>
              <a:rPr lang="en-US" sz="1200" b="0">
                <a:solidFill>
                  <a:schemeClr val="tx1"/>
                </a:solidFill>
                <a:latin typeface="Ericsson Hilda ExtraBold" panose="00000900000000000000" pitchFamily="2" charset="0"/>
              </a:rPr>
              <a:t>{|}~¡¢£¤¥¦§¨©ª«¬®¯°±²³´¶·¸¹º»¼½ÀÁÂÃÄÅÆÇÈËÌÍÎÏÐÑÒÓÔÕÖ×ØÙÚÛÜÝÞßàáâãäåæçèéêëìíîïðñòóôõö÷øùúûüýþÿĀāĂăąĆćĊċ</a:t>
            </a:r>
            <a:r>
              <a:rPr lang="en-US" sz="1200" b="0" kern="1200">
                <a:solidFill>
                  <a:schemeClr val="tx1"/>
                </a:solidFill>
                <a:latin typeface="Ericsson Hilda ExtraBold" panose="00000900000000000000" pitchFamily="2" charset="0"/>
                <a:ea typeface="+mn-ea"/>
                <a:cs typeface="+mn-cs"/>
              </a:rPr>
              <a:t>Čč</a:t>
            </a:r>
            <a:r>
              <a:rPr lang="en-US" sz="1200" b="0">
                <a:solidFill>
                  <a:schemeClr val="tx1"/>
                </a:solidFill>
                <a:latin typeface="Ericsson Hilda ExtraBold" panose="00000900000000000000" pitchFamily="2" charset="0"/>
              </a:rPr>
              <a:t>ĎďĐđĒĖėĘęĚěĞğĠġĢģĪīĮįİıĶķĹĺĻļĽľŁłŃńŅņŇňŌŐőŒœŔŕŖŗŘřŚśŞşŠšŢţŤťŪūŮůŰűŲųŴŵŶŷŸŹźŻżŽžƒȘșˆˇ˘˙˚˛˜˝</a:t>
            </a:r>
            <a:r>
              <a:rPr lang="en-US" sz="1200" b="0" err="1">
                <a:solidFill>
                  <a:schemeClr val="tx1"/>
                </a:solidFill>
                <a:latin typeface="Ericsson Hilda ExtraBold" panose="00000900000000000000" pitchFamily="2" charset="0"/>
              </a:rPr>
              <a:t>ẀẁẃẄẅỲỳ</a:t>
            </a:r>
            <a:r>
              <a:rPr lang="en-US" sz="1200" b="0">
                <a:solidFill>
                  <a:schemeClr val="tx1"/>
                </a:solidFill>
                <a:latin typeface="Ericsson Hilda ExtraBold" panose="00000900000000000000" pitchFamily="2" charset="0"/>
              </a:rPr>
              <a:t>‘’‚“”„†‡•…‰‹›⁄€™ĀĀĂĂĄĄĆĆĊĊČČĎĎĐĐĒĒĖĖĘĘĚĚĞĞĠĠĢĢĪĪĮĮİĶĶĹĹĻĻĽĽŃŃŅŅŇŇŌŌŐŐŔŔŖŖŘŘŚŚŞŞŢŢŤŤŪŪŮŮŰŰŲŲŴŴŶŶŹŹŻŻȘș−≤≥</a:t>
            </a:r>
            <a:r>
              <a:rPr lang="en-US" sz="1200" b="0" err="1">
                <a:solidFill>
                  <a:schemeClr val="tx1"/>
                </a:solidFill>
                <a:latin typeface="Ericsson Hilda ExtraBold" panose="00000900000000000000" pitchFamily="2" charset="0"/>
              </a:rPr>
              <a:t>ﬁﬂΆΈΉΊΌΎΏΐΑΒΓΕΖΗΘΙΚΛΜΝΞΟΠΡΣΤΥΦΧΨΪΫΆΈΉΊΰ</a:t>
            </a:r>
            <a:r>
              <a:rPr lang="en-US" sz="1200" b="0">
                <a:solidFill>
                  <a:schemeClr val="tx1"/>
                </a:solidFill>
                <a:latin typeface="Ericsson Hilda ExtraBold" panose="000009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200" b="1">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a:solidFill>
                  <a:schemeClr val="tx1"/>
                </a:solidFill>
                <a:latin typeface="Ericsson Technical Icons" panose="00000500000000000000" pitchFamily="2" charset="0"/>
              </a:rPr>
              <a:t>B C D F G H I L M O P R S W X b c d f g h I l m o p r s w x</a:t>
            </a:r>
            <a:endParaRPr lang="en-US" sz="1200" b="1">
              <a:solidFill>
                <a:schemeClr val="tx1"/>
              </a:solidFill>
              <a:latin typeface="+mj-lt"/>
            </a:endParaRPr>
          </a:p>
        </p:txBody>
      </p:sp>
    </p:spTree>
    <p:extLst>
      <p:ext uri="{BB962C8B-B14F-4D97-AF65-F5344CB8AC3E}">
        <p14:creationId xmlns:p14="http://schemas.microsoft.com/office/powerpoint/2010/main" val="23099128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E8559-0439-40DD-8E7D-AB0CB5F19CB6}"/>
              </a:ext>
            </a:extLst>
          </p:cNvPr>
          <p:cNvSpPr>
            <a:spLocks noGrp="1"/>
          </p:cNvSpPr>
          <p:nvPr>
            <p:ph type="title"/>
          </p:nvPr>
        </p:nvSpPr>
        <p:spPr/>
        <p:txBody>
          <a:bodyPr/>
          <a:lstStyle/>
          <a:p>
            <a:r>
              <a:rPr lang="en-US"/>
              <a:t>Click to edit Master title style</a:t>
            </a:r>
            <a:endParaRPr lang="fi-FI"/>
          </a:p>
        </p:txBody>
      </p:sp>
      <p:sp>
        <p:nvSpPr>
          <p:cNvPr id="3" name="Content Placeholder 2">
            <a:extLst>
              <a:ext uri="{FF2B5EF4-FFF2-40B4-BE49-F238E27FC236}">
                <a16:creationId xmlns:a16="http://schemas.microsoft.com/office/drawing/2014/main" id="{57AA01BA-A8DE-4E8E-874D-DF99F5B67D5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C4F23DFA-E31A-4255-8AC9-9AAEFBEB5DF3}"/>
              </a:ext>
            </a:extLst>
          </p:cNvPr>
          <p:cNvSpPr>
            <a:spLocks noGrp="1"/>
          </p:cNvSpPr>
          <p:nvPr>
            <p:ph type="dt" sz="half" idx="10"/>
          </p:nvPr>
        </p:nvSpPr>
        <p:spPr/>
        <p:txBody>
          <a:bodyPr/>
          <a:lstStyle/>
          <a:p>
            <a:fld id="{E5507F17-84EF-4350-9327-86079131026F}" type="datetimeFigureOut">
              <a:rPr lang="fi-FI" smtClean="0"/>
              <a:t>12.5.2025</a:t>
            </a:fld>
            <a:endParaRPr lang="fi-FI"/>
          </a:p>
        </p:txBody>
      </p:sp>
      <p:sp>
        <p:nvSpPr>
          <p:cNvPr id="5" name="Footer Placeholder 4">
            <a:extLst>
              <a:ext uri="{FF2B5EF4-FFF2-40B4-BE49-F238E27FC236}">
                <a16:creationId xmlns:a16="http://schemas.microsoft.com/office/drawing/2014/main" id="{0117F0F4-8E4A-43B5-976D-0919815E1DC5}"/>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781FFF9B-8477-4EA7-BAA2-FE6578D41092}"/>
              </a:ext>
            </a:extLst>
          </p:cNvPr>
          <p:cNvSpPr>
            <a:spLocks noGrp="1"/>
          </p:cNvSpPr>
          <p:nvPr>
            <p:ph type="sldNum" sz="quarter" idx="12"/>
          </p:nvPr>
        </p:nvSpPr>
        <p:spPr/>
        <p:txBody>
          <a:bodyPr/>
          <a:lstStyle/>
          <a:p>
            <a:fld id="{4138346C-21B5-46F7-9275-198C086F671F}" type="slidenum">
              <a:rPr lang="fi-FI" smtClean="0"/>
              <a:t>‹#›</a:t>
            </a:fld>
            <a:endParaRPr lang="fi-FI"/>
          </a:p>
        </p:txBody>
      </p:sp>
    </p:spTree>
    <p:extLst>
      <p:ext uri="{BB962C8B-B14F-4D97-AF65-F5344CB8AC3E}">
        <p14:creationId xmlns:p14="http://schemas.microsoft.com/office/powerpoint/2010/main" val="556181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dirty="0"/>
              <a:t>Title/cover page,   Ericsson Hilda Light 80pt, max 3-lines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Description/subtitle/speaker…</a:t>
            </a:r>
            <a:br>
              <a:rPr lang="en-US" dirty="0"/>
            </a:br>
            <a:r>
              <a:rPr lang="en-US" dirty="0"/>
              <a:t>Ericsson Hilda Black 20pt</a:t>
            </a:r>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tx1"/>
                </a:solidFill>
                <a:latin typeface="+mn-lt"/>
              </a:defRPr>
            </a:lvl1pPr>
          </a:lstStyle>
          <a:p>
            <a:r>
              <a:rPr lang="en-US" dirty="0"/>
              <a:t>Speaker name</a:t>
            </a:r>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tx1"/>
                </a:solidFill>
                <a:latin typeface="+mn-lt"/>
              </a:defRPr>
            </a:lvl1pPr>
          </a:lstStyle>
          <a:p>
            <a:r>
              <a:rPr lang="en-US" dirty="0"/>
              <a:t>Organization</a:t>
            </a:r>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tx1"/>
                </a:solidFill>
                <a:latin typeface="+mn-lt"/>
              </a:defRPr>
            </a:lvl1pPr>
          </a:lstStyle>
          <a:p>
            <a:pPr lvl="0"/>
            <a:r>
              <a:rPr lang="en-US" dirty="0"/>
              <a:t>YYYY-MM-DD</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2C1EE1F-EF94-4EBA-A010-8BC3D2F38C39}"/>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1914303344"/>
      </p:ext>
    </p:extLst>
  </p:cSld>
  <p:clrMapOvr>
    <a:masterClrMapping/>
  </p:clrMapOvr>
  <p:hf sldNum="0" hdr="0" ftr="0"/>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B8BC610-C1B0-4C6A-B5C2-80DA487CE5DE}"/>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17863686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2533745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44ECCE6-4D94-443E-8C20-CA233A5C0572}"/>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21710028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a:t>Title/cover page,   Ericsson Hilda Light 80pt, max 3-lines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Description/subtitle/speaker…</a:t>
            </a:r>
            <a:br>
              <a:rPr lang="en-GB"/>
            </a:br>
            <a:r>
              <a:rPr lang="en-US"/>
              <a:t>Ericsson Hilda Black 20pt</a:t>
            </a:r>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tx1"/>
                </a:solidFill>
                <a:latin typeface="+mn-lt"/>
              </a:defRPr>
            </a:lvl1pPr>
          </a:lstStyle>
          <a:p>
            <a:r>
              <a:rPr lang="en-US"/>
              <a:t>Speaker name</a:t>
            </a:r>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tx1"/>
                </a:solidFill>
                <a:latin typeface="+mn-lt"/>
              </a:defRPr>
            </a:lvl1pPr>
          </a:lstStyle>
          <a:p>
            <a:r>
              <a:rPr lang="en-US"/>
              <a:t>Organization</a:t>
            </a:r>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tx1"/>
                </a:solidFill>
                <a:latin typeface="+mn-lt"/>
              </a:defRPr>
            </a:lvl1pPr>
          </a:lstStyle>
          <a:p>
            <a:pPr lvl="0"/>
            <a:r>
              <a:rPr lang="en-US"/>
              <a:t>YYYY-MM-DD</a:t>
            </a:r>
          </a:p>
        </p:txBody>
      </p:sp>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FED19951-EB2E-33AD-E95C-01B976D1AC4B}"/>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170393517"/>
      </p:ext>
    </p:extLst>
  </p:cSld>
  <p:clrMapOvr>
    <a:masterClrMapping/>
  </p:clrMapOvr>
  <p:hf sldNum="0" hdr="0" ftr="0"/>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69F42FFA-3DFB-4DB2-A942-F02200203C82}"/>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13574986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17" Type="http://schemas.openxmlformats.org/officeDocument/2006/relationships/image" Target="../media/image4.svg"/><Relationship Id="rId2" Type="http://schemas.openxmlformats.org/officeDocument/2006/relationships/slideLayout" Target="../slideLayouts/slideLayout9.xml"/><Relationship Id="rId16"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theme" Target="../theme/theme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10880827" y="25906"/>
            <a:ext cx="1011136" cy="588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83881" y="62194"/>
            <a:ext cx="3166603"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tabLst>
                <a:tab pos="5850890" algn="r"/>
              </a:tabLst>
            </a:pPr>
            <a:r>
              <a:rPr lang="en-GB" sz="1200" b="1" dirty="0">
                <a:effectLst/>
                <a:latin typeface="Arial" panose="020B0604020202020204" pitchFamily="34" charset="0"/>
                <a:ea typeface="Times New Roman" panose="02020603050405020304" pitchFamily="18" charset="0"/>
              </a:rPr>
              <a:t>3GPP TSG-SA WG6 Meeting #67	</a:t>
            </a:r>
            <a:endParaRPr lang="en-CA" sz="1200" dirty="0">
              <a:effectLst/>
              <a:latin typeface="Times New Roman" panose="02020603050405020304" pitchFamily="18" charset="0"/>
              <a:ea typeface="Times New Roman" panose="02020603050405020304" pitchFamily="18" charset="0"/>
            </a:endParaRPr>
          </a:p>
          <a:p>
            <a:r>
              <a:rPr lang="en-GB" sz="1200" b="1" dirty="0">
                <a:effectLst/>
                <a:latin typeface="Arial" panose="020B0604020202020204" pitchFamily="34" charset="0"/>
                <a:ea typeface="Times New Roman" panose="02020603050405020304" pitchFamily="18" charset="0"/>
              </a:rPr>
              <a:t>Fukuoka, Japan 19</a:t>
            </a:r>
            <a:r>
              <a:rPr lang="en-GB" sz="1200" b="1" baseline="30000" dirty="0">
                <a:effectLst/>
                <a:latin typeface="Arial" panose="020B0604020202020204" pitchFamily="34" charset="0"/>
                <a:ea typeface="Times New Roman" panose="02020603050405020304" pitchFamily="18" charset="0"/>
              </a:rPr>
              <a:t>th</a:t>
            </a:r>
            <a:r>
              <a:rPr lang="en-GB" sz="1200" b="1" dirty="0">
                <a:effectLst/>
                <a:latin typeface="Arial" panose="020B0604020202020204" pitchFamily="34" charset="0"/>
                <a:ea typeface="Times New Roman" panose="02020603050405020304" pitchFamily="18" charset="0"/>
              </a:rPr>
              <a:t> – 23</a:t>
            </a:r>
            <a:r>
              <a:rPr lang="en-GB" sz="1200" b="1" baseline="30000" dirty="0">
                <a:effectLst/>
                <a:latin typeface="Arial" panose="020B0604020202020204" pitchFamily="34" charset="0"/>
                <a:ea typeface="Times New Roman" panose="02020603050405020304" pitchFamily="18" charset="0"/>
              </a:rPr>
              <a:t>rd</a:t>
            </a:r>
            <a:r>
              <a:rPr lang="en-GB" sz="1200" b="1" dirty="0">
                <a:effectLst/>
                <a:latin typeface="Arial" panose="020B0604020202020204" pitchFamily="34" charset="0"/>
                <a:ea typeface="Times New Roman" panose="02020603050405020304" pitchFamily="18" charset="0"/>
              </a:rPr>
              <a:t> May 2025</a:t>
            </a:r>
            <a:endParaRPr lang="en-US" altLang="en-US" sz="10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8829371" y="73009"/>
            <a:ext cx="2036266"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err="1"/>
              <a:t>Tdoc</a:t>
            </a:r>
            <a:r>
              <a:rPr lang="en-GB" altLang="en-US" sz="1200" b="1" dirty="0"/>
              <a:t>-no S6-252069</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 id="2147485165" r:id="rId5"/>
    <p:sldLayoutId id="2147485166" r:id="rId6"/>
    <p:sldLayoutId id="2147485167" r:id="rId7"/>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a:t>Slide title, Ericsson Hilda Light 40pt, Ericsson Black, max 2-lines</a:t>
            </a:r>
          </a:p>
        </p:txBody>
      </p:sp>
      <p:sp>
        <p:nvSpPr>
          <p:cNvPr id="8" name="Text Placeholder 2">
            <a:extLst>
              <a:ext uri="{FF2B5EF4-FFF2-40B4-BE49-F238E27FC236}">
                <a16:creationId xmlns:a16="http://schemas.microsoft.com/office/drawing/2014/main" id="{483145CE-A2DE-4236-A4F9-8AE088671CA5}"/>
              </a:ext>
            </a:extLst>
          </p:cNvPr>
          <p:cNvSpPr>
            <a:spLocks noGrp="1"/>
          </p:cNvSpPr>
          <p:nvPr>
            <p:ph type="body" idx="1"/>
          </p:nvPr>
        </p:nvSpPr>
        <p:spPr>
          <a:xfrm>
            <a:off x="479425" y="1844674"/>
            <a:ext cx="11233150" cy="4392613"/>
          </a:xfrm>
          <a:prstGeom prst="rect">
            <a:avLst/>
          </a:prstGeom>
        </p:spPr>
        <p:txBody>
          <a:bodyPr vert="horz" lIns="72000" tIns="36000" rIns="72000" bIns="3600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p>
        </p:txBody>
      </p:sp>
      <p:pic>
        <p:nvPicPr>
          <p:cNvPr id="7" name="Graphic 6">
            <a:extLst>
              <a:ext uri="{FF2B5EF4-FFF2-40B4-BE49-F238E27FC236}">
                <a16:creationId xmlns:a16="http://schemas.microsoft.com/office/drawing/2014/main" id="{ECFCA6C0-C300-46F3-8D05-D936BF801E76}"/>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1493088" y="476251"/>
            <a:ext cx="256032" cy="256032"/>
          </a:xfrm>
          <a:prstGeom prst="rect">
            <a:avLst/>
          </a:prstGeom>
        </p:spPr>
      </p:pic>
    </p:spTree>
    <p:extLst>
      <p:ext uri="{BB962C8B-B14F-4D97-AF65-F5344CB8AC3E}">
        <p14:creationId xmlns:p14="http://schemas.microsoft.com/office/powerpoint/2010/main" val="206778652"/>
      </p:ext>
    </p:extLst>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 id="2147485172" r:id="rId4"/>
    <p:sldLayoutId id="2147485173" r:id="rId5"/>
    <p:sldLayoutId id="2147485174" r:id="rId6"/>
    <p:sldLayoutId id="2147485175" r:id="rId7"/>
    <p:sldLayoutId id="2147485176" r:id="rId8"/>
    <p:sldLayoutId id="2147485177" r:id="rId9"/>
    <p:sldLayoutId id="2147485178" r:id="rId10"/>
    <p:sldLayoutId id="2147485179" r:id="rId11"/>
    <p:sldLayoutId id="2147485180" r:id="rId12"/>
    <p:sldLayoutId id="2147485181" r:id="rId13"/>
    <p:sldLayoutId id="2147485182" r:id="rId14"/>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hyperlink" Target="https://github.com/camaraproject/IdentityAndConsentManagement/blob/r2.1/documentation/CAMARA-API-access-and-user-consent.md" TargetMode="Externa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s://github.com/camaraproject/IdentityAndConsentManagement/blob/r2.1/documentation/CAMARA-Security-Interoperability.md"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customXml" Target="../../customXml/item5.xml"/><Relationship Id="rId1" Type="http://schemas.openxmlformats.org/officeDocument/2006/relationships/customXml" Target="../../customXml/item4.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customXml" Target="../../customXml/item7.xml"/><Relationship Id="rId1" Type="http://schemas.openxmlformats.org/officeDocument/2006/relationships/customXml" Target="../../customXml/item6.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customXml" Target="../../customXml/item9.xml"/><Relationship Id="rId1" Type="http://schemas.openxmlformats.org/officeDocument/2006/relationships/customXml" Target="../../customXml/item8.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customXml" Target="../../customXml/item11.xml"/><Relationship Id="rId1" Type="http://schemas.openxmlformats.org/officeDocument/2006/relationships/customXml" Target="../../customXml/item10.xml"/><Relationship Id="rId5" Type="http://schemas.openxmlformats.org/officeDocument/2006/relationships/image" Target="../media/image7.emf"/><Relationship Id="rId4" Type="http://schemas.openxmlformats.org/officeDocument/2006/relationships/package" Target="../embeddings/Microsoft_Visio_Drawing.vsdx"/></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customXml" Target="../../customXml/item13.xml"/><Relationship Id="rId1" Type="http://schemas.openxmlformats.org/officeDocument/2006/relationships/customXml" Target="../../customXml/item12.xml"/><Relationship Id="rId5" Type="http://schemas.openxmlformats.org/officeDocument/2006/relationships/image" Target="../media/image7.emf"/><Relationship Id="rId4" Type="http://schemas.openxmlformats.org/officeDocument/2006/relationships/package" Target="../embeddings/Microsoft_Visio_Drawing.vsdx"/></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Layout" Target="../slideLayouts/slideLayout13.xml"/><Relationship Id="rId7" Type="http://schemas.openxmlformats.org/officeDocument/2006/relationships/image" Target="../media/image8.png"/><Relationship Id="rId2" Type="http://schemas.openxmlformats.org/officeDocument/2006/relationships/customXml" Target="../../customXml/item15.xml"/><Relationship Id="rId1" Type="http://schemas.openxmlformats.org/officeDocument/2006/relationships/customXml" Target="../../customXml/item14.xml"/><Relationship Id="rId6" Type="http://schemas.openxmlformats.org/officeDocument/2006/relationships/hyperlink" Target="https://www.3gpp.org/ftp/Meetings_3GPP_SYNC/SA6/UPDATE05_DO_NOT%20UPLOAD_HERE/S6-251425.zip" TargetMode="External"/><Relationship Id="rId5" Type="http://schemas.openxmlformats.org/officeDocument/2006/relationships/hyperlink" Target="https://www.3gpp.org/ftp/meetings_3gpp_sync/SA6/UPDATE07_DO_NOT%20UPLOAD_HERE/S6-250561.zip" TargetMode="External"/><Relationship Id="rId4" Type="http://schemas.openxmlformats.org/officeDocument/2006/relationships/hyperlink" Target="https://portal.3gpp.org/ngppapp/CreateTDoc.aspx?mode=view&amp;contributionId=1678605"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www.3gpp.org/ftp/tsg_sa/WG6_MissionCritical/TSGS6_066_Gothenburg/docs/S6-251246.zip" TargetMode="External"/><Relationship Id="rId3" Type="http://schemas.openxmlformats.org/officeDocument/2006/relationships/slideLayout" Target="../slideLayouts/slideLayout13.xml"/><Relationship Id="rId7" Type="http://schemas.openxmlformats.org/officeDocument/2006/relationships/hyperlink" Target="https://www.3gpp.org/ftp/tsg_sa/WG6_MissionCritical/TSGS6_066_Gothenburg/docs/S6-251249.zip" TargetMode="External"/><Relationship Id="rId2" Type="http://schemas.openxmlformats.org/officeDocument/2006/relationships/customXml" Target="../../customXml/item17.xml"/><Relationship Id="rId1" Type="http://schemas.openxmlformats.org/officeDocument/2006/relationships/customXml" Target="../../customXml/item16.xml"/><Relationship Id="rId6" Type="http://schemas.openxmlformats.org/officeDocument/2006/relationships/hyperlink" Target="https://www.3gpp.org/ftp/Meetings_3GPP_SYNC/SA6/UPDATE05_DO_NOT%20UPLOAD_HERE/S6-251425.zip" TargetMode="External"/><Relationship Id="rId5" Type="http://schemas.openxmlformats.org/officeDocument/2006/relationships/hyperlink" Target="https://portal.3gpp.org/ngppapp/CreateTDoc.aspx?mode=view&amp;contributionId=1678644" TargetMode="External"/><Relationship Id="rId4" Type="http://schemas.openxmlformats.org/officeDocument/2006/relationships/hyperlink" Target="https://portal.3gpp.org/ngppapp/CreateTdoc.aspx?mode=view&amp;contributionId=1678638"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72073C3-1DE1-3A37-F3D7-5BDDEF1B2323}"/>
              </a:ext>
            </a:extLst>
          </p:cNvPr>
          <p:cNvSpPr txBox="1">
            <a:spLocks/>
          </p:cNvSpPr>
          <p:nvPr/>
        </p:nvSpPr>
        <p:spPr bwMode="auto">
          <a:xfrm>
            <a:off x="454238" y="1868946"/>
            <a:ext cx="10932629" cy="312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eaLnBrk="1" hangingPunct="1">
              <a:buFontTx/>
              <a:buNone/>
            </a:pPr>
            <a:r>
              <a:rPr lang="en-GB" altLang="en-US" sz="4400" dirty="0"/>
              <a:t>SA6 SID Application user consent enabler</a:t>
            </a:r>
          </a:p>
          <a:p>
            <a:pPr marL="0" indent="0" algn="ctr" eaLnBrk="1" hangingPunct="1">
              <a:buFontTx/>
              <a:buNone/>
            </a:pPr>
            <a:r>
              <a:rPr lang="en-GB" altLang="en-US" sz="4400" dirty="0"/>
              <a:t>(FS_COCOA) for Rel-20</a:t>
            </a:r>
          </a:p>
          <a:p>
            <a:pPr marL="0" indent="0" algn="ctr" eaLnBrk="1" hangingPunct="1">
              <a:buFontTx/>
              <a:buNone/>
            </a:pPr>
            <a:endParaRPr lang="en-GB" altLang="en-US" sz="2000" dirty="0"/>
          </a:p>
          <a:p>
            <a:pPr marL="0" indent="0" algn="ctr" eaLnBrk="1" hangingPunct="1">
              <a:buFontTx/>
              <a:buNone/>
            </a:pPr>
            <a:r>
              <a:rPr lang="en-GB" altLang="en-US" dirty="0"/>
              <a:t>Including alignment with </a:t>
            </a:r>
            <a:r>
              <a:rPr lang="en-US" dirty="0"/>
              <a:t>GSMA OPG and CAMARA</a:t>
            </a:r>
            <a:br>
              <a:rPr lang="en-US" dirty="0"/>
            </a:br>
            <a:r>
              <a:rPr lang="en-US" dirty="0"/>
              <a:t>and interoperability with CAPIF RNAA</a:t>
            </a:r>
            <a:endParaRPr lang="en-GB" altLang="en-US" b="1" dirty="0"/>
          </a:p>
          <a:p>
            <a:pPr marL="0" indent="0" algn="ctr" eaLnBrk="1" hangingPunct="1">
              <a:buFontTx/>
              <a:buNone/>
            </a:pPr>
            <a:endParaRPr lang="en-GB" altLang="en-US" sz="4400" b="1" dirty="0"/>
          </a:p>
        </p:txBody>
      </p:sp>
      <p:sp>
        <p:nvSpPr>
          <p:cNvPr id="2" name="TextBox 1">
            <a:extLst>
              <a:ext uri="{FF2B5EF4-FFF2-40B4-BE49-F238E27FC236}">
                <a16:creationId xmlns:a16="http://schemas.microsoft.com/office/drawing/2014/main" id="{C320E9EF-0B1F-C415-CD69-D55DDF0B257A}"/>
              </a:ext>
            </a:extLst>
          </p:cNvPr>
          <p:cNvSpPr txBox="1"/>
          <p:nvPr/>
        </p:nvSpPr>
        <p:spPr>
          <a:xfrm>
            <a:off x="5190013" y="5154646"/>
            <a:ext cx="2066912" cy="400110"/>
          </a:xfrm>
          <a:prstGeom prst="rect">
            <a:avLst/>
          </a:prstGeom>
          <a:noFill/>
        </p:spPr>
        <p:txBody>
          <a:bodyPr wrap="none" rtlCol="0">
            <a:spAutoFit/>
          </a:bodyPr>
          <a:lstStyle/>
          <a:p>
            <a:r>
              <a:rPr lang="en-GB" altLang="en-US" sz="2000" b="1" dirty="0"/>
              <a:t>Ericsson, AT&amp;T</a:t>
            </a:r>
            <a:endParaRPr lang="en-US"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ECF41-0E8F-F5D4-F0C2-11F6B81DAFC5}"/>
              </a:ext>
            </a:extLst>
          </p:cNvPr>
          <p:cNvSpPr>
            <a:spLocks noGrp="1"/>
          </p:cNvSpPr>
          <p:nvPr>
            <p:ph type="title"/>
          </p:nvPr>
        </p:nvSpPr>
        <p:spPr>
          <a:xfrm>
            <a:off x="540214" y="495116"/>
            <a:ext cx="6800866" cy="419284"/>
          </a:xfrm>
        </p:spPr>
        <p:txBody>
          <a:bodyPr wrap="square" anchor="t">
            <a:normAutofit fontScale="90000"/>
          </a:bodyPr>
          <a:lstStyle/>
          <a:p>
            <a:r>
              <a:rPr lang="en-US" sz="2800" b="1" dirty="0"/>
              <a:t>GSMA OPG.02 v9.0 Annex G.4.1 : User opt-in</a:t>
            </a:r>
          </a:p>
        </p:txBody>
      </p:sp>
      <p:pic>
        <p:nvPicPr>
          <p:cNvPr id="6" name="Picture 5" descr="A screenshot of a computer screen&#10;&#10;Description automatically generated">
            <a:extLst>
              <a:ext uri="{FF2B5EF4-FFF2-40B4-BE49-F238E27FC236}">
                <a16:creationId xmlns:a16="http://schemas.microsoft.com/office/drawing/2014/main" id="{CB798FDA-E785-00D6-DBF0-A8CCE5F886C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5887" y="1052422"/>
            <a:ext cx="11411324" cy="5061893"/>
          </a:xfrm>
          <a:prstGeom prst="rect">
            <a:avLst/>
          </a:prstGeom>
          <a:noFill/>
        </p:spPr>
      </p:pic>
    </p:spTree>
    <p:extLst>
      <p:ext uri="{BB962C8B-B14F-4D97-AF65-F5344CB8AC3E}">
        <p14:creationId xmlns:p14="http://schemas.microsoft.com/office/powerpoint/2010/main" val="28033575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ECF41-0E8F-F5D4-F0C2-11F6B81DAFC5}"/>
              </a:ext>
            </a:extLst>
          </p:cNvPr>
          <p:cNvSpPr>
            <a:spLocks noGrp="1"/>
          </p:cNvSpPr>
          <p:nvPr>
            <p:ph type="title"/>
          </p:nvPr>
        </p:nvSpPr>
        <p:spPr>
          <a:xfrm>
            <a:off x="459548" y="552893"/>
            <a:ext cx="9918029" cy="461520"/>
          </a:xfrm>
        </p:spPr>
        <p:txBody>
          <a:bodyPr wrap="square" anchor="t">
            <a:normAutofit fontScale="90000"/>
          </a:bodyPr>
          <a:lstStyle/>
          <a:p>
            <a:r>
              <a:rPr lang="en-US" sz="3200" b="1" dirty="0"/>
              <a:t>GSMA OPG.02 v9.0  Annex G.4.2 : Federated environment</a:t>
            </a:r>
          </a:p>
        </p:txBody>
      </p:sp>
      <p:pic>
        <p:nvPicPr>
          <p:cNvPr id="5" name="Picture 4" descr="A screenshot of a document&#10;&#10;Description automatically generated">
            <a:extLst>
              <a:ext uri="{FF2B5EF4-FFF2-40B4-BE49-F238E27FC236}">
                <a16:creationId xmlns:a16="http://schemas.microsoft.com/office/drawing/2014/main" id="{87161CF1-9747-B7D8-3B4D-56BA062F065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5279" y="1014412"/>
            <a:ext cx="11397173" cy="5460356"/>
          </a:xfrm>
          <a:prstGeom prst="rect">
            <a:avLst/>
          </a:prstGeom>
          <a:noFill/>
        </p:spPr>
      </p:pic>
    </p:spTree>
    <p:extLst>
      <p:ext uri="{BB962C8B-B14F-4D97-AF65-F5344CB8AC3E}">
        <p14:creationId xmlns:p14="http://schemas.microsoft.com/office/powerpoint/2010/main" val="12582061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ECF41-0E8F-F5D4-F0C2-11F6B81DAFC5}"/>
              </a:ext>
            </a:extLst>
          </p:cNvPr>
          <p:cNvSpPr>
            <a:spLocks noGrp="1"/>
          </p:cNvSpPr>
          <p:nvPr>
            <p:ph type="title"/>
          </p:nvPr>
        </p:nvSpPr>
        <p:spPr>
          <a:xfrm>
            <a:off x="455152" y="499535"/>
            <a:ext cx="10560178" cy="466736"/>
          </a:xfrm>
        </p:spPr>
        <p:txBody>
          <a:bodyPr wrap="square" anchor="t">
            <a:normAutofit fontScale="90000"/>
          </a:bodyPr>
          <a:lstStyle/>
          <a:p>
            <a:r>
              <a:rPr lang="en-US" sz="3200" b="1" dirty="0"/>
              <a:t>Overlay SA6 CAPIF Consent architecture on GSMA OPG.02  case (1)</a:t>
            </a:r>
          </a:p>
        </p:txBody>
      </p:sp>
      <p:pic>
        <p:nvPicPr>
          <p:cNvPr id="6" name="Picture 5" descr="A screenshot of a computer screen&#10;&#10;Description automatically generated">
            <a:extLst>
              <a:ext uri="{FF2B5EF4-FFF2-40B4-BE49-F238E27FC236}">
                <a16:creationId xmlns:a16="http://schemas.microsoft.com/office/drawing/2014/main" id="{CB798FDA-E785-00D6-DBF0-A8CCE5F886C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3140" y="982318"/>
            <a:ext cx="11938860" cy="5295900"/>
          </a:xfrm>
          <a:prstGeom prst="rect">
            <a:avLst/>
          </a:prstGeom>
          <a:noFill/>
        </p:spPr>
      </p:pic>
      <p:sp>
        <p:nvSpPr>
          <p:cNvPr id="3" name="Rectangle: Rounded Corners 2">
            <a:extLst>
              <a:ext uri="{FF2B5EF4-FFF2-40B4-BE49-F238E27FC236}">
                <a16:creationId xmlns:a16="http://schemas.microsoft.com/office/drawing/2014/main" id="{4E99B224-B53A-C91B-B32E-7EF005DBBEC9}"/>
              </a:ext>
            </a:extLst>
          </p:cNvPr>
          <p:cNvSpPr/>
          <p:nvPr/>
        </p:nvSpPr>
        <p:spPr>
          <a:xfrm>
            <a:off x="6443329" y="1014412"/>
            <a:ext cx="5135527" cy="1716103"/>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grpSp>
        <p:nvGrpSpPr>
          <p:cNvPr id="7" name="Group 6">
            <a:extLst>
              <a:ext uri="{FF2B5EF4-FFF2-40B4-BE49-F238E27FC236}">
                <a16:creationId xmlns:a16="http://schemas.microsoft.com/office/drawing/2014/main" id="{38287006-697A-68DD-855E-8A9560352395}"/>
              </a:ext>
            </a:extLst>
          </p:cNvPr>
          <p:cNvGrpSpPr/>
          <p:nvPr/>
        </p:nvGrpSpPr>
        <p:grpSpPr>
          <a:xfrm>
            <a:off x="6542566" y="1134527"/>
            <a:ext cx="1038448" cy="928189"/>
            <a:chOff x="6542566" y="1134527"/>
            <a:chExt cx="1038448" cy="928189"/>
          </a:xfrm>
        </p:grpSpPr>
        <p:sp>
          <p:nvSpPr>
            <p:cNvPr id="4" name="Rectangle: Rounded Corners 3">
              <a:extLst>
                <a:ext uri="{FF2B5EF4-FFF2-40B4-BE49-F238E27FC236}">
                  <a16:creationId xmlns:a16="http://schemas.microsoft.com/office/drawing/2014/main" id="{B064EEC8-0358-2B91-9F1A-03EE39B8E0F9}"/>
                </a:ext>
              </a:extLst>
            </p:cNvPr>
            <p:cNvSpPr/>
            <p:nvPr/>
          </p:nvSpPr>
          <p:spPr>
            <a:xfrm>
              <a:off x="6574464" y="1134527"/>
              <a:ext cx="1006550" cy="928189"/>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5" name="TextBox 4">
              <a:extLst>
                <a:ext uri="{FF2B5EF4-FFF2-40B4-BE49-F238E27FC236}">
                  <a16:creationId xmlns:a16="http://schemas.microsoft.com/office/drawing/2014/main" id="{CD83AD85-14CD-05E6-890E-23025AC8DD76}"/>
                </a:ext>
              </a:extLst>
            </p:cNvPr>
            <p:cNvSpPr txBox="1"/>
            <p:nvPr/>
          </p:nvSpPr>
          <p:spPr>
            <a:xfrm>
              <a:off x="6542566" y="1470856"/>
              <a:ext cx="1038448" cy="553998"/>
            </a:xfrm>
            <a:prstGeom prst="rect">
              <a:avLst/>
            </a:prstGeom>
            <a:noFill/>
          </p:spPr>
          <p:txBody>
            <a:bodyPr wrap="square" rtlCol="0">
              <a:spAutoFit/>
            </a:bodyPr>
            <a:lstStyle/>
            <a:p>
              <a:r>
                <a:rPr lang="en-US" sz="1000" dirty="0" err="1">
                  <a:solidFill>
                    <a:srgbClr val="FF0000"/>
                  </a:solidFill>
                </a:rPr>
                <a:t>Oauth</a:t>
              </a:r>
              <a:r>
                <a:rPr lang="en-US" sz="1000" dirty="0">
                  <a:solidFill>
                    <a:srgbClr val="FF0000"/>
                  </a:solidFill>
                </a:rPr>
                <a:t> 2.0 Authorization Server</a:t>
              </a:r>
            </a:p>
          </p:txBody>
        </p:sp>
      </p:grpSp>
      <p:grpSp>
        <p:nvGrpSpPr>
          <p:cNvPr id="8" name="Group 7">
            <a:extLst>
              <a:ext uri="{FF2B5EF4-FFF2-40B4-BE49-F238E27FC236}">
                <a16:creationId xmlns:a16="http://schemas.microsoft.com/office/drawing/2014/main" id="{A491B8DA-1BEF-F763-78DB-972383C50AC1}"/>
              </a:ext>
            </a:extLst>
          </p:cNvPr>
          <p:cNvGrpSpPr/>
          <p:nvPr/>
        </p:nvGrpSpPr>
        <p:grpSpPr>
          <a:xfrm>
            <a:off x="9134397" y="1134527"/>
            <a:ext cx="2256620" cy="928189"/>
            <a:chOff x="6574464" y="1134527"/>
            <a:chExt cx="1052851" cy="928189"/>
          </a:xfrm>
        </p:grpSpPr>
        <p:sp>
          <p:nvSpPr>
            <p:cNvPr id="9" name="Rectangle: Rounded Corners 8">
              <a:extLst>
                <a:ext uri="{FF2B5EF4-FFF2-40B4-BE49-F238E27FC236}">
                  <a16:creationId xmlns:a16="http://schemas.microsoft.com/office/drawing/2014/main" id="{8C199E03-3FBD-7374-01AB-C41218BA2918}"/>
                </a:ext>
              </a:extLst>
            </p:cNvPr>
            <p:cNvSpPr/>
            <p:nvPr/>
          </p:nvSpPr>
          <p:spPr>
            <a:xfrm>
              <a:off x="6574464" y="1134527"/>
              <a:ext cx="1006550" cy="928189"/>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10" name="TextBox 9">
              <a:extLst>
                <a:ext uri="{FF2B5EF4-FFF2-40B4-BE49-F238E27FC236}">
                  <a16:creationId xmlns:a16="http://schemas.microsoft.com/office/drawing/2014/main" id="{D078AED4-45BC-BC20-F5B7-781334B5291B}"/>
                </a:ext>
              </a:extLst>
            </p:cNvPr>
            <p:cNvSpPr txBox="1"/>
            <p:nvPr/>
          </p:nvSpPr>
          <p:spPr>
            <a:xfrm>
              <a:off x="6588867" y="1463786"/>
              <a:ext cx="1038448" cy="246221"/>
            </a:xfrm>
            <a:prstGeom prst="rect">
              <a:avLst/>
            </a:prstGeom>
            <a:noFill/>
          </p:spPr>
          <p:txBody>
            <a:bodyPr wrap="square" rtlCol="0">
              <a:spAutoFit/>
            </a:bodyPr>
            <a:lstStyle/>
            <a:p>
              <a:r>
                <a:rPr lang="en-US" sz="1000" dirty="0">
                  <a:solidFill>
                    <a:srgbClr val="FF0000"/>
                  </a:solidFill>
                </a:rPr>
                <a:t>RO Authorization Management</a:t>
              </a:r>
            </a:p>
          </p:txBody>
        </p:sp>
      </p:grpSp>
      <p:sp>
        <p:nvSpPr>
          <p:cNvPr id="11" name="TextBox 10">
            <a:extLst>
              <a:ext uri="{FF2B5EF4-FFF2-40B4-BE49-F238E27FC236}">
                <a16:creationId xmlns:a16="http://schemas.microsoft.com/office/drawing/2014/main" id="{CB2CD325-0FF6-B1B3-37A3-AECA4D184638}"/>
              </a:ext>
            </a:extLst>
          </p:cNvPr>
          <p:cNvSpPr txBox="1"/>
          <p:nvPr/>
        </p:nvSpPr>
        <p:spPr>
          <a:xfrm>
            <a:off x="7363049" y="2377230"/>
            <a:ext cx="3604438" cy="369332"/>
          </a:xfrm>
          <a:prstGeom prst="rect">
            <a:avLst/>
          </a:prstGeom>
          <a:noFill/>
        </p:spPr>
        <p:txBody>
          <a:bodyPr wrap="square" rtlCol="0">
            <a:spAutoFit/>
          </a:bodyPr>
          <a:lstStyle/>
          <a:p>
            <a:r>
              <a:rPr lang="en-US" b="1" dirty="0">
                <a:solidFill>
                  <a:srgbClr val="FF0000"/>
                </a:solidFill>
              </a:rPr>
              <a:t>Authorization Function</a:t>
            </a:r>
          </a:p>
        </p:txBody>
      </p:sp>
      <p:sp>
        <p:nvSpPr>
          <p:cNvPr id="12" name="Rectangle: Rounded Corners 11">
            <a:extLst>
              <a:ext uri="{FF2B5EF4-FFF2-40B4-BE49-F238E27FC236}">
                <a16:creationId xmlns:a16="http://schemas.microsoft.com/office/drawing/2014/main" id="{EDF86ABB-99FF-CFF7-DB6D-407FCFED8206}"/>
              </a:ext>
            </a:extLst>
          </p:cNvPr>
          <p:cNvSpPr/>
          <p:nvPr/>
        </p:nvSpPr>
        <p:spPr>
          <a:xfrm>
            <a:off x="921486" y="1710007"/>
            <a:ext cx="1006550" cy="705539"/>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14" name="TextBox 13">
            <a:extLst>
              <a:ext uri="{FF2B5EF4-FFF2-40B4-BE49-F238E27FC236}">
                <a16:creationId xmlns:a16="http://schemas.microsoft.com/office/drawing/2014/main" id="{97CB78A3-91C3-DB4B-4433-77664C8B0778}"/>
              </a:ext>
            </a:extLst>
          </p:cNvPr>
          <p:cNvSpPr txBox="1"/>
          <p:nvPr/>
        </p:nvSpPr>
        <p:spPr>
          <a:xfrm>
            <a:off x="992368" y="1831883"/>
            <a:ext cx="864786" cy="461665"/>
          </a:xfrm>
          <a:prstGeom prst="rect">
            <a:avLst/>
          </a:prstGeom>
          <a:noFill/>
        </p:spPr>
        <p:txBody>
          <a:bodyPr wrap="square" rtlCol="0">
            <a:spAutoFit/>
          </a:bodyPr>
          <a:lstStyle/>
          <a:p>
            <a:pPr algn="ctr"/>
            <a:r>
              <a:rPr lang="en-US" sz="1200" b="1" dirty="0">
                <a:solidFill>
                  <a:srgbClr val="FF0000"/>
                </a:solidFill>
              </a:rPr>
              <a:t>No ROF on UE</a:t>
            </a:r>
          </a:p>
        </p:txBody>
      </p:sp>
      <p:cxnSp>
        <p:nvCxnSpPr>
          <p:cNvPr id="16" name="Straight Connector 15">
            <a:extLst>
              <a:ext uri="{FF2B5EF4-FFF2-40B4-BE49-F238E27FC236}">
                <a16:creationId xmlns:a16="http://schemas.microsoft.com/office/drawing/2014/main" id="{0B70F246-C1F4-48BF-31CE-3800C4D0CE09}"/>
              </a:ext>
            </a:extLst>
          </p:cNvPr>
          <p:cNvCxnSpPr>
            <a:cxnSpLocks/>
          </p:cNvCxnSpPr>
          <p:nvPr/>
        </p:nvCxnSpPr>
        <p:spPr>
          <a:xfrm flipH="1">
            <a:off x="992368" y="1831883"/>
            <a:ext cx="1123366" cy="952938"/>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7" name="Straight Connector 16">
            <a:extLst>
              <a:ext uri="{FF2B5EF4-FFF2-40B4-BE49-F238E27FC236}">
                <a16:creationId xmlns:a16="http://schemas.microsoft.com/office/drawing/2014/main" id="{F302C31C-05B4-7E08-9B6F-28F91C55EF72}"/>
              </a:ext>
            </a:extLst>
          </p:cNvPr>
          <p:cNvCxnSpPr>
            <a:cxnSpLocks/>
          </p:cNvCxnSpPr>
          <p:nvPr/>
        </p:nvCxnSpPr>
        <p:spPr>
          <a:xfrm>
            <a:off x="364162" y="1855103"/>
            <a:ext cx="1720701" cy="809603"/>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sp>
        <p:nvSpPr>
          <p:cNvPr id="23" name="Rectangle: Rounded Corners 22">
            <a:extLst>
              <a:ext uri="{FF2B5EF4-FFF2-40B4-BE49-F238E27FC236}">
                <a16:creationId xmlns:a16="http://schemas.microsoft.com/office/drawing/2014/main" id="{A0F3B560-1AAD-9298-7CB9-956E7C79FD5A}"/>
              </a:ext>
            </a:extLst>
          </p:cNvPr>
          <p:cNvSpPr/>
          <p:nvPr/>
        </p:nvSpPr>
        <p:spPr>
          <a:xfrm>
            <a:off x="5954234" y="850606"/>
            <a:ext cx="5873604" cy="2698616"/>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BCB2C4E3-83D4-204F-8DAF-AA0BBB329580}"/>
              </a:ext>
            </a:extLst>
          </p:cNvPr>
          <p:cNvSpPr txBox="1"/>
          <p:nvPr/>
        </p:nvSpPr>
        <p:spPr>
          <a:xfrm>
            <a:off x="7225894" y="3179889"/>
            <a:ext cx="3604438" cy="369332"/>
          </a:xfrm>
          <a:prstGeom prst="rect">
            <a:avLst/>
          </a:prstGeom>
          <a:noFill/>
        </p:spPr>
        <p:txBody>
          <a:bodyPr wrap="square" rtlCol="0">
            <a:spAutoFit/>
          </a:bodyPr>
          <a:lstStyle/>
          <a:p>
            <a:r>
              <a:rPr lang="en-US" b="1" dirty="0">
                <a:solidFill>
                  <a:srgbClr val="FF0000"/>
                </a:solidFill>
              </a:rPr>
              <a:t>CAPIF Core Function</a:t>
            </a:r>
          </a:p>
        </p:txBody>
      </p:sp>
      <p:sp>
        <p:nvSpPr>
          <p:cNvPr id="13" name="Speech Bubble: Oval 12">
            <a:extLst>
              <a:ext uri="{FF2B5EF4-FFF2-40B4-BE49-F238E27FC236}">
                <a16:creationId xmlns:a16="http://schemas.microsoft.com/office/drawing/2014/main" id="{68BE88AB-5971-B2CD-70F8-1D6676347F3D}"/>
              </a:ext>
            </a:extLst>
          </p:cNvPr>
          <p:cNvSpPr/>
          <p:nvPr/>
        </p:nvSpPr>
        <p:spPr>
          <a:xfrm>
            <a:off x="9464298" y="3098938"/>
            <a:ext cx="2637694" cy="1877508"/>
          </a:xfrm>
          <a:prstGeom prst="wedgeEllipseCallout">
            <a:avLst>
              <a:gd name="adj1" fmla="val -21836"/>
              <a:gd name="adj2" fmla="val -145047"/>
            </a:avLst>
          </a:prstGeom>
          <a:solidFill>
            <a:srgbClr val="FFFF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In OPG the Consent </a:t>
            </a:r>
            <a:r>
              <a:rPr lang="en-US" dirty="0" err="1">
                <a:solidFill>
                  <a:srgbClr val="FF0000"/>
                </a:solidFill>
              </a:rPr>
              <a:t>Mgr</a:t>
            </a:r>
            <a:r>
              <a:rPr lang="en-US" dirty="0">
                <a:solidFill>
                  <a:srgbClr val="FF0000"/>
                </a:solidFill>
              </a:rPr>
              <a:t> is outside the Exposure  Platform (OP)</a:t>
            </a:r>
          </a:p>
        </p:txBody>
      </p:sp>
    </p:spTree>
    <p:extLst>
      <p:ext uri="{BB962C8B-B14F-4D97-AF65-F5344CB8AC3E}">
        <p14:creationId xmlns:p14="http://schemas.microsoft.com/office/powerpoint/2010/main" val="19381289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ECF41-0E8F-F5D4-F0C2-11F6B81DAFC5}"/>
              </a:ext>
            </a:extLst>
          </p:cNvPr>
          <p:cNvSpPr>
            <a:spLocks noGrp="1"/>
          </p:cNvSpPr>
          <p:nvPr>
            <p:ph type="title"/>
          </p:nvPr>
        </p:nvSpPr>
        <p:spPr>
          <a:xfrm>
            <a:off x="471096" y="492722"/>
            <a:ext cx="11062605" cy="706271"/>
          </a:xfrm>
        </p:spPr>
        <p:txBody>
          <a:bodyPr wrap="square" anchor="t">
            <a:normAutofit/>
          </a:bodyPr>
          <a:lstStyle/>
          <a:p>
            <a:r>
              <a:rPr lang="en-US" sz="3200" b="1" dirty="0"/>
              <a:t>Overlay SA6 CAPIF Consent architecture on GSMA OPG.02  case (2)</a:t>
            </a:r>
          </a:p>
        </p:txBody>
      </p:sp>
      <p:pic>
        <p:nvPicPr>
          <p:cNvPr id="5" name="Picture 4" descr="A screenshot of a document&#10;&#10;Description automatically generated">
            <a:extLst>
              <a:ext uri="{FF2B5EF4-FFF2-40B4-BE49-F238E27FC236}">
                <a16:creationId xmlns:a16="http://schemas.microsoft.com/office/drawing/2014/main" id="{87161CF1-9747-B7D8-3B4D-56BA062F065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5663" y="955255"/>
            <a:ext cx="11397173" cy="5460356"/>
          </a:xfrm>
          <a:prstGeom prst="rect">
            <a:avLst/>
          </a:prstGeom>
          <a:noFill/>
        </p:spPr>
      </p:pic>
      <p:sp>
        <p:nvSpPr>
          <p:cNvPr id="3" name="Rectangle: Rounded Corners 2">
            <a:extLst>
              <a:ext uri="{FF2B5EF4-FFF2-40B4-BE49-F238E27FC236}">
                <a16:creationId xmlns:a16="http://schemas.microsoft.com/office/drawing/2014/main" id="{A2861B57-0229-59B3-4C28-901740ECCA1B}"/>
              </a:ext>
            </a:extLst>
          </p:cNvPr>
          <p:cNvSpPr/>
          <p:nvPr/>
        </p:nvSpPr>
        <p:spPr>
          <a:xfrm>
            <a:off x="5092996" y="1014412"/>
            <a:ext cx="1553845" cy="1770409"/>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5F012F51-C652-9DE0-1A32-0E573854EBB7}"/>
              </a:ext>
            </a:extLst>
          </p:cNvPr>
          <p:cNvGrpSpPr/>
          <p:nvPr/>
        </p:nvGrpSpPr>
        <p:grpSpPr>
          <a:xfrm>
            <a:off x="7253757" y="1034080"/>
            <a:ext cx="1070661" cy="1109862"/>
            <a:chOff x="7253757" y="1034080"/>
            <a:chExt cx="1070661" cy="1109862"/>
          </a:xfrm>
        </p:grpSpPr>
        <p:sp>
          <p:nvSpPr>
            <p:cNvPr id="4" name="Rectangle: Rounded Corners 3">
              <a:extLst>
                <a:ext uri="{FF2B5EF4-FFF2-40B4-BE49-F238E27FC236}">
                  <a16:creationId xmlns:a16="http://schemas.microsoft.com/office/drawing/2014/main" id="{1A9D0BD6-A5DE-C7A8-9E85-AFD6FF06C501}"/>
                </a:ext>
              </a:extLst>
            </p:cNvPr>
            <p:cNvSpPr/>
            <p:nvPr/>
          </p:nvSpPr>
          <p:spPr>
            <a:xfrm>
              <a:off x="7253757" y="1034080"/>
              <a:ext cx="1038448" cy="110986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8" name="TextBox 7">
              <a:extLst>
                <a:ext uri="{FF2B5EF4-FFF2-40B4-BE49-F238E27FC236}">
                  <a16:creationId xmlns:a16="http://schemas.microsoft.com/office/drawing/2014/main" id="{4B7F7198-727B-45AA-6B55-62E6F18A4C5A}"/>
                </a:ext>
              </a:extLst>
            </p:cNvPr>
            <p:cNvSpPr txBox="1"/>
            <p:nvPr/>
          </p:nvSpPr>
          <p:spPr>
            <a:xfrm>
              <a:off x="7285970" y="1508853"/>
              <a:ext cx="1038448" cy="553998"/>
            </a:xfrm>
            <a:prstGeom prst="rect">
              <a:avLst/>
            </a:prstGeom>
            <a:noFill/>
          </p:spPr>
          <p:txBody>
            <a:bodyPr wrap="square" rtlCol="0">
              <a:spAutoFit/>
            </a:bodyPr>
            <a:lstStyle/>
            <a:p>
              <a:r>
                <a:rPr lang="en-US" sz="1000" dirty="0" err="1">
                  <a:solidFill>
                    <a:srgbClr val="FF0000"/>
                  </a:solidFill>
                </a:rPr>
                <a:t>Oauth</a:t>
              </a:r>
              <a:r>
                <a:rPr lang="en-US" sz="1000" dirty="0">
                  <a:solidFill>
                    <a:srgbClr val="FF0000"/>
                  </a:solidFill>
                </a:rPr>
                <a:t> 2.0 Authorization Server</a:t>
              </a:r>
            </a:p>
          </p:txBody>
        </p:sp>
      </p:grpSp>
      <p:grpSp>
        <p:nvGrpSpPr>
          <p:cNvPr id="9" name="Group 8">
            <a:extLst>
              <a:ext uri="{FF2B5EF4-FFF2-40B4-BE49-F238E27FC236}">
                <a16:creationId xmlns:a16="http://schemas.microsoft.com/office/drawing/2014/main" id="{D30DA77A-2154-2117-3FE9-18B4E401D8A7}"/>
              </a:ext>
            </a:extLst>
          </p:cNvPr>
          <p:cNvGrpSpPr/>
          <p:nvPr/>
        </p:nvGrpSpPr>
        <p:grpSpPr>
          <a:xfrm>
            <a:off x="9134396" y="1134527"/>
            <a:ext cx="2281709" cy="928189"/>
            <a:chOff x="6574464" y="1134527"/>
            <a:chExt cx="1052851" cy="928189"/>
          </a:xfrm>
        </p:grpSpPr>
        <p:sp>
          <p:nvSpPr>
            <p:cNvPr id="10" name="Rectangle: Rounded Corners 9">
              <a:extLst>
                <a:ext uri="{FF2B5EF4-FFF2-40B4-BE49-F238E27FC236}">
                  <a16:creationId xmlns:a16="http://schemas.microsoft.com/office/drawing/2014/main" id="{60E28D66-EDC7-7336-91E3-0AD3DAC7D2E3}"/>
                </a:ext>
              </a:extLst>
            </p:cNvPr>
            <p:cNvSpPr/>
            <p:nvPr/>
          </p:nvSpPr>
          <p:spPr>
            <a:xfrm>
              <a:off x="6574464" y="1134527"/>
              <a:ext cx="963558" cy="928189"/>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11" name="TextBox 10">
              <a:extLst>
                <a:ext uri="{FF2B5EF4-FFF2-40B4-BE49-F238E27FC236}">
                  <a16:creationId xmlns:a16="http://schemas.microsoft.com/office/drawing/2014/main" id="{1A031024-6EBB-4EB6-450B-433B70D16573}"/>
                </a:ext>
              </a:extLst>
            </p:cNvPr>
            <p:cNvSpPr txBox="1"/>
            <p:nvPr/>
          </p:nvSpPr>
          <p:spPr>
            <a:xfrm>
              <a:off x="6588867" y="1463786"/>
              <a:ext cx="1038448" cy="246221"/>
            </a:xfrm>
            <a:prstGeom prst="rect">
              <a:avLst/>
            </a:prstGeom>
            <a:noFill/>
          </p:spPr>
          <p:txBody>
            <a:bodyPr wrap="square" rtlCol="0">
              <a:spAutoFit/>
            </a:bodyPr>
            <a:lstStyle/>
            <a:p>
              <a:r>
                <a:rPr lang="en-US" sz="1000" dirty="0">
                  <a:solidFill>
                    <a:srgbClr val="FF0000"/>
                  </a:solidFill>
                </a:rPr>
                <a:t>RO Authorization Management</a:t>
              </a:r>
            </a:p>
          </p:txBody>
        </p:sp>
      </p:grpSp>
      <p:sp>
        <p:nvSpPr>
          <p:cNvPr id="12" name="TextBox 11">
            <a:extLst>
              <a:ext uri="{FF2B5EF4-FFF2-40B4-BE49-F238E27FC236}">
                <a16:creationId xmlns:a16="http://schemas.microsoft.com/office/drawing/2014/main" id="{E83FDA15-2EBB-0D19-06BE-FEBEA5DCA680}"/>
              </a:ext>
            </a:extLst>
          </p:cNvPr>
          <p:cNvSpPr txBox="1"/>
          <p:nvPr/>
        </p:nvSpPr>
        <p:spPr>
          <a:xfrm>
            <a:off x="5170136" y="2280191"/>
            <a:ext cx="1917380" cy="523220"/>
          </a:xfrm>
          <a:prstGeom prst="rect">
            <a:avLst/>
          </a:prstGeom>
          <a:noFill/>
        </p:spPr>
        <p:txBody>
          <a:bodyPr wrap="square" rtlCol="0">
            <a:spAutoFit/>
          </a:bodyPr>
          <a:lstStyle/>
          <a:p>
            <a:r>
              <a:rPr lang="en-US" sz="1400" b="1" dirty="0">
                <a:solidFill>
                  <a:srgbClr val="FF0000"/>
                </a:solidFill>
              </a:rPr>
              <a:t>CCF in</a:t>
            </a:r>
            <a:br>
              <a:rPr lang="en-US" sz="1400" b="1" dirty="0">
                <a:solidFill>
                  <a:srgbClr val="FF0000"/>
                </a:solidFill>
              </a:rPr>
            </a:br>
            <a:r>
              <a:rPr lang="en-US" sz="1400" b="1" dirty="0">
                <a:solidFill>
                  <a:srgbClr val="FF0000"/>
                </a:solidFill>
              </a:rPr>
              <a:t>CSP domain 1</a:t>
            </a:r>
          </a:p>
        </p:txBody>
      </p:sp>
      <p:sp>
        <p:nvSpPr>
          <p:cNvPr id="13" name="Rectangle: Rounded Corners 12">
            <a:extLst>
              <a:ext uri="{FF2B5EF4-FFF2-40B4-BE49-F238E27FC236}">
                <a16:creationId xmlns:a16="http://schemas.microsoft.com/office/drawing/2014/main" id="{669E0AF8-8320-4A87-B276-2AE9841E4853}"/>
              </a:ext>
            </a:extLst>
          </p:cNvPr>
          <p:cNvSpPr/>
          <p:nvPr/>
        </p:nvSpPr>
        <p:spPr>
          <a:xfrm>
            <a:off x="921486" y="1462609"/>
            <a:ext cx="1006550" cy="952937"/>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cxnSp>
        <p:nvCxnSpPr>
          <p:cNvPr id="14" name="Straight Connector 13">
            <a:extLst>
              <a:ext uri="{FF2B5EF4-FFF2-40B4-BE49-F238E27FC236}">
                <a16:creationId xmlns:a16="http://schemas.microsoft.com/office/drawing/2014/main" id="{4E5D542C-EED1-E92D-E830-DE95C6D2C8A4}"/>
              </a:ext>
            </a:extLst>
          </p:cNvPr>
          <p:cNvCxnSpPr>
            <a:cxnSpLocks/>
          </p:cNvCxnSpPr>
          <p:nvPr/>
        </p:nvCxnSpPr>
        <p:spPr>
          <a:xfrm flipH="1">
            <a:off x="992368" y="1831883"/>
            <a:ext cx="1123366" cy="952938"/>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5" name="Straight Connector 14">
            <a:extLst>
              <a:ext uri="{FF2B5EF4-FFF2-40B4-BE49-F238E27FC236}">
                <a16:creationId xmlns:a16="http://schemas.microsoft.com/office/drawing/2014/main" id="{3A64836C-2B08-D8BF-ACCF-C562DFBD1892}"/>
              </a:ext>
            </a:extLst>
          </p:cNvPr>
          <p:cNvCxnSpPr>
            <a:cxnSpLocks/>
          </p:cNvCxnSpPr>
          <p:nvPr/>
        </p:nvCxnSpPr>
        <p:spPr>
          <a:xfrm>
            <a:off x="364162" y="1855103"/>
            <a:ext cx="1720701" cy="809603"/>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sp>
        <p:nvSpPr>
          <p:cNvPr id="16" name="TextBox 15">
            <a:extLst>
              <a:ext uri="{FF2B5EF4-FFF2-40B4-BE49-F238E27FC236}">
                <a16:creationId xmlns:a16="http://schemas.microsoft.com/office/drawing/2014/main" id="{560BD298-6076-7EE5-D8F1-3E533DAE4750}"/>
              </a:ext>
            </a:extLst>
          </p:cNvPr>
          <p:cNvSpPr txBox="1"/>
          <p:nvPr/>
        </p:nvSpPr>
        <p:spPr>
          <a:xfrm>
            <a:off x="940820" y="1615016"/>
            <a:ext cx="967881" cy="830997"/>
          </a:xfrm>
          <a:prstGeom prst="rect">
            <a:avLst/>
          </a:prstGeom>
          <a:noFill/>
        </p:spPr>
        <p:txBody>
          <a:bodyPr wrap="square" rtlCol="0">
            <a:spAutoFit/>
          </a:bodyPr>
          <a:lstStyle/>
          <a:p>
            <a:pPr algn="ctr"/>
            <a:r>
              <a:rPr lang="en-US" sz="1200" b="1" dirty="0">
                <a:solidFill>
                  <a:srgbClr val="FF0000"/>
                </a:solidFill>
              </a:rPr>
              <a:t>No ROF mandated on UE</a:t>
            </a:r>
          </a:p>
          <a:p>
            <a:pPr algn="ctr"/>
            <a:endParaRPr lang="en-US" sz="1200" b="1" dirty="0">
              <a:solidFill>
                <a:srgbClr val="FF0000"/>
              </a:solidFill>
            </a:endParaRPr>
          </a:p>
        </p:txBody>
      </p:sp>
      <p:sp>
        <p:nvSpPr>
          <p:cNvPr id="17" name="TextBox 16">
            <a:extLst>
              <a:ext uri="{FF2B5EF4-FFF2-40B4-BE49-F238E27FC236}">
                <a16:creationId xmlns:a16="http://schemas.microsoft.com/office/drawing/2014/main" id="{F0755D6C-E098-45FB-EAD5-AAAD95C02CD4}"/>
              </a:ext>
            </a:extLst>
          </p:cNvPr>
          <p:cNvSpPr txBox="1"/>
          <p:nvPr/>
        </p:nvSpPr>
        <p:spPr>
          <a:xfrm>
            <a:off x="8137171" y="2143942"/>
            <a:ext cx="2794127" cy="307777"/>
          </a:xfrm>
          <a:prstGeom prst="rect">
            <a:avLst/>
          </a:prstGeom>
          <a:noFill/>
        </p:spPr>
        <p:txBody>
          <a:bodyPr wrap="square" rtlCol="0">
            <a:spAutoFit/>
          </a:bodyPr>
          <a:lstStyle/>
          <a:p>
            <a:r>
              <a:rPr lang="en-US" sz="1400" b="1" dirty="0">
                <a:solidFill>
                  <a:srgbClr val="FF0000"/>
                </a:solidFill>
              </a:rPr>
              <a:t>Authorization Function</a:t>
            </a:r>
          </a:p>
        </p:txBody>
      </p:sp>
      <p:sp>
        <p:nvSpPr>
          <p:cNvPr id="18" name="Rectangle: Rounded Corners 17">
            <a:extLst>
              <a:ext uri="{FF2B5EF4-FFF2-40B4-BE49-F238E27FC236}">
                <a16:creationId xmlns:a16="http://schemas.microsoft.com/office/drawing/2014/main" id="{61987FDC-DEAC-D8BC-7242-AC2EAD767A3C}"/>
              </a:ext>
            </a:extLst>
          </p:cNvPr>
          <p:cNvSpPr/>
          <p:nvPr/>
        </p:nvSpPr>
        <p:spPr>
          <a:xfrm>
            <a:off x="7026646" y="943226"/>
            <a:ext cx="4389459" cy="15388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24B6A5DA-AE3F-1BFE-118C-923CFE5F03E7}"/>
              </a:ext>
            </a:extLst>
          </p:cNvPr>
          <p:cNvSpPr/>
          <p:nvPr/>
        </p:nvSpPr>
        <p:spPr>
          <a:xfrm>
            <a:off x="6854128" y="850606"/>
            <a:ext cx="4973710" cy="216904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F4C558F8-5212-A819-81EC-3AEFA204F2FC}"/>
              </a:ext>
            </a:extLst>
          </p:cNvPr>
          <p:cNvSpPr txBox="1"/>
          <p:nvPr/>
        </p:nvSpPr>
        <p:spPr>
          <a:xfrm>
            <a:off x="7253757" y="2607275"/>
            <a:ext cx="5150126" cy="369332"/>
          </a:xfrm>
          <a:prstGeom prst="rect">
            <a:avLst/>
          </a:prstGeom>
          <a:noFill/>
        </p:spPr>
        <p:txBody>
          <a:bodyPr wrap="square" rtlCol="0">
            <a:spAutoFit/>
          </a:bodyPr>
          <a:lstStyle/>
          <a:p>
            <a:r>
              <a:rPr lang="en-US" b="1" dirty="0">
                <a:solidFill>
                  <a:srgbClr val="FF0000"/>
                </a:solidFill>
              </a:rPr>
              <a:t>CAPIF Core Function in CSP domain 2</a:t>
            </a:r>
          </a:p>
        </p:txBody>
      </p:sp>
      <p:sp>
        <p:nvSpPr>
          <p:cNvPr id="6" name="Speech Bubble: Oval 5">
            <a:extLst>
              <a:ext uri="{FF2B5EF4-FFF2-40B4-BE49-F238E27FC236}">
                <a16:creationId xmlns:a16="http://schemas.microsoft.com/office/drawing/2014/main" id="{328D94B0-35F6-1EE6-45D9-1047F0AA719B}"/>
              </a:ext>
            </a:extLst>
          </p:cNvPr>
          <p:cNvSpPr/>
          <p:nvPr/>
        </p:nvSpPr>
        <p:spPr>
          <a:xfrm>
            <a:off x="9534234" y="3124296"/>
            <a:ext cx="2637694" cy="2026977"/>
          </a:xfrm>
          <a:prstGeom prst="wedgeEllipseCallout">
            <a:avLst>
              <a:gd name="adj1" fmla="val -23836"/>
              <a:gd name="adj2" fmla="val -142630"/>
            </a:avLst>
          </a:prstGeom>
          <a:solidFill>
            <a:srgbClr val="FFFF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In OPG the Consent </a:t>
            </a:r>
            <a:r>
              <a:rPr lang="en-US" dirty="0" err="1">
                <a:solidFill>
                  <a:srgbClr val="FF0000"/>
                </a:solidFill>
              </a:rPr>
              <a:t>Mgr</a:t>
            </a:r>
            <a:r>
              <a:rPr lang="en-US" dirty="0">
                <a:solidFill>
                  <a:srgbClr val="FF0000"/>
                </a:solidFill>
              </a:rPr>
              <a:t> is outside the Exposure  Platform (OP)</a:t>
            </a:r>
          </a:p>
        </p:txBody>
      </p:sp>
    </p:spTree>
    <p:extLst>
      <p:ext uri="{BB962C8B-B14F-4D97-AF65-F5344CB8AC3E}">
        <p14:creationId xmlns:p14="http://schemas.microsoft.com/office/powerpoint/2010/main" val="14198100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7FCDD2A-44DB-E12A-089E-60DF57B4B212}"/>
              </a:ext>
            </a:extLst>
          </p:cNvPr>
          <p:cNvSpPr>
            <a:spLocks noGrp="1"/>
          </p:cNvSpPr>
          <p:nvPr>
            <p:ph type="ctrTitle"/>
          </p:nvPr>
        </p:nvSpPr>
        <p:spPr>
          <a:xfrm>
            <a:off x="1351128" y="1847850"/>
            <a:ext cx="8353426" cy="3457576"/>
          </a:xfrm>
        </p:spPr>
        <p:txBody>
          <a:bodyPr/>
          <a:lstStyle/>
          <a:p>
            <a:r>
              <a:rPr lang="en-US" dirty="0"/>
              <a:t>CAMARA</a:t>
            </a:r>
            <a:br>
              <a:rPr lang="en-US" dirty="0"/>
            </a:br>
            <a:endParaRPr lang="en-US" dirty="0"/>
          </a:p>
        </p:txBody>
      </p:sp>
      <p:sp>
        <p:nvSpPr>
          <p:cNvPr id="5" name="Subtitle 4">
            <a:extLst>
              <a:ext uri="{FF2B5EF4-FFF2-40B4-BE49-F238E27FC236}">
                <a16:creationId xmlns:a16="http://schemas.microsoft.com/office/drawing/2014/main" id="{FE05FFF3-F2CF-C89A-99D9-78096265D91F}"/>
              </a:ext>
            </a:extLst>
          </p:cNvPr>
          <p:cNvSpPr>
            <a:spLocks noGrp="1"/>
          </p:cNvSpPr>
          <p:nvPr>
            <p:ph type="subTitle" idx="1"/>
          </p:nvPr>
        </p:nvSpPr>
        <p:spPr>
          <a:xfrm>
            <a:off x="1351128" y="4626591"/>
            <a:ext cx="10522425" cy="1173708"/>
          </a:xfrm>
        </p:spPr>
        <p:txBody>
          <a:bodyPr/>
          <a:lstStyle/>
          <a:p>
            <a:r>
              <a:rPr lang="en-US" sz="2400" u="sng" dirty="0">
                <a:solidFill>
                  <a:srgbClr val="0050CA"/>
                </a:solidFill>
                <a:hlinkClick r:id="rId2"/>
              </a:rPr>
              <a:t>https://github.com/camaraproject/IdentityAndConsentManagement/blob/r2.1/documentation/CAMARA-API-access-and-user-consent.md</a:t>
            </a:r>
            <a:r>
              <a:rPr lang="en-US" sz="2400" u="sng" dirty="0">
                <a:solidFill>
                  <a:srgbClr val="0050CA"/>
                </a:solidFill>
              </a:rPr>
              <a:t> </a:t>
            </a:r>
          </a:p>
        </p:txBody>
      </p:sp>
    </p:spTree>
    <p:extLst>
      <p:ext uri="{BB962C8B-B14F-4D97-AF65-F5344CB8AC3E}">
        <p14:creationId xmlns:p14="http://schemas.microsoft.com/office/powerpoint/2010/main" val="16670008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04092-B703-9E9A-30D9-5C4D606AEFB3}"/>
              </a:ext>
            </a:extLst>
          </p:cNvPr>
          <p:cNvSpPr>
            <a:spLocks noGrp="1"/>
          </p:cNvSpPr>
          <p:nvPr>
            <p:ph type="title"/>
          </p:nvPr>
        </p:nvSpPr>
        <p:spPr>
          <a:xfrm>
            <a:off x="838200" y="585771"/>
            <a:ext cx="10515600" cy="1104917"/>
          </a:xfrm>
        </p:spPr>
        <p:txBody>
          <a:bodyPr wrap="square" anchor="ctr">
            <a:normAutofit/>
          </a:bodyPr>
          <a:lstStyle/>
          <a:p>
            <a:r>
              <a:rPr lang="en-US" sz="3400"/>
              <a:t>CAMARA Scenario 1: Authorization code</a:t>
            </a:r>
            <a:br>
              <a:rPr lang="en-US" sz="3400"/>
            </a:br>
            <a:endParaRPr lang="en-US" sz="3400"/>
          </a:p>
        </p:txBody>
      </p:sp>
      <p:pic>
        <p:nvPicPr>
          <p:cNvPr id="22" name="Picture 21">
            <a:extLst>
              <a:ext uri="{FF2B5EF4-FFF2-40B4-BE49-F238E27FC236}">
                <a16:creationId xmlns:a16="http://schemas.microsoft.com/office/drawing/2014/main" id="{7038C035-79D4-26BC-A5EC-CC3A2A6B2481}"/>
              </a:ext>
            </a:extLst>
          </p:cNvPr>
          <p:cNvPicPr>
            <a:picLocks noChangeAspect="1"/>
          </p:cNvPicPr>
          <p:nvPr/>
        </p:nvPicPr>
        <p:blipFill>
          <a:blip r:embed="rId3"/>
          <a:stretch>
            <a:fillRect/>
          </a:stretch>
        </p:blipFill>
        <p:spPr>
          <a:xfrm>
            <a:off x="0" y="1778862"/>
            <a:ext cx="11834037" cy="4738895"/>
          </a:xfrm>
          <a:prstGeom prst="rect">
            <a:avLst/>
          </a:prstGeom>
        </p:spPr>
      </p:pic>
    </p:spTree>
    <p:extLst>
      <p:ext uri="{BB962C8B-B14F-4D97-AF65-F5344CB8AC3E}">
        <p14:creationId xmlns:p14="http://schemas.microsoft.com/office/powerpoint/2010/main" val="3264856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diagram&#10;&#10;Description automatically generated">
            <a:extLst>
              <a:ext uri="{FF2B5EF4-FFF2-40B4-BE49-F238E27FC236}">
                <a16:creationId xmlns:a16="http://schemas.microsoft.com/office/drawing/2014/main" id="{F86290E8-2D7F-285C-91CF-B7CC95EB9FEA}"/>
              </a:ext>
            </a:extLst>
          </p:cNvPr>
          <p:cNvPicPr>
            <a:picLocks noChangeAspect="1"/>
          </p:cNvPicPr>
          <p:nvPr/>
        </p:nvPicPr>
        <p:blipFill>
          <a:blip r:embed="rId3"/>
          <a:srcRect b="19259"/>
          <a:stretch/>
        </p:blipFill>
        <p:spPr>
          <a:xfrm>
            <a:off x="932120" y="1825625"/>
            <a:ext cx="10515600" cy="4351338"/>
          </a:xfrm>
          <a:prstGeom prst="rect">
            <a:avLst/>
          </a:prstGeom>
          <a:noFill/>
        </p:spPr>
      </p:pic>
      <p:sp>
        <p:nvSpPr>
          <p:cNvPr id="2" name="Title 1">
            <a:extLst>
              <a:ext uri="{FF2B5EF4-FFF2-40B4-BE49-F238E27FC236}">
                <a16:creationId xmlns:a16="http://schemas.microsoft.com/office/drawing/2014/main" id="{6FD04092-B703-9E9A-30D9-5C4D606AEFB3}"/>
              </a:ext>
            </a:extLst>
          </p:cNvPr>
          <p:cNvSpPr>
            <a:spLocks noGrp="1"/>
          </p:cNvSpPr>
          <p:nvPr>
            <p:ph type="title"/>
          </p:nvPr>
        </p:nvSpPr>
        <p:spPr>
          <a:xfrm>
            <a:off x="827300" y="760856"/>
            <a:ext cx="8625044" cy="752821"/>
          </a:xfrm>
        </p:spPr>
        <p:txBody>
          <a:bodyPr wrap="square" anchor="ctr">
            <a:normAutofit fontScale="90000"/>
          </a:bodyPr>
          <a:lstStyle/>
          <a:p>
            <a:r>
              <a:rPr lang="en-US" sz="3400" dirty="0"/>
              <a:t>CAPIF Authorization overlay on CAMARA Scenario 1</a:t>
            </a:r>
            <a:br>
              <a:rPr lang="en-US" sz="3400" dirty="0"/>
            </a:br>
            <a:endParaRPr lang="en-US" sz="3400" dirty="0"/>
          </a:p>
        </p:txBody>
      </p:sp>
      <p:grpSp>
        <p:nvGrpSpPr>
          <p:cNvPr id="6" name="Group 5">
            <a:extLst>
              <a:ext uri="{FF2B5EF4-FFF2-40B4-BE49-F238E27FC236}">
                <a16:creationId xmlns:a16="http://schemas.microsoft.com/office/drawing/2014/main" id="{873CA805-561A-92F3-3580-01CB5AFEA9CE}"/>
              </a:ext>
            </a:extLst>
          </p:cNvPr>
          <p:cNvGrpSpPr/>
          <p:nvPr/>
        </p:nvGrpSpPr>
        <p:grpSpPr>
          <a:xfrm>
            <a:off x="7792191" y="1956391"/>
            <a:ext cx="1517390" cy="1361099"/>
            <a:chOff x="7253757" y="1034080"/>
            <a:chExt cx="1038448" cy="1113106"/>
          </a:xfrm>
        </p:grpSpPr>
        <p:sp>
          <p:nvSpPr>
            <p:cNvPr id="7" name="Rectangle: Rounded Corners 6">
              <a:extLst>
                <a:ext uri="{FF2B5EF4-FFF2-40B4-BE49-F238E27FC236}">
                  <a16:creationId xmlns:a16="http://schemas.microsoft.com/office/drawing/2014/main" id="{ECDD127C-CD5F-1B49-1077-27FD3DF28856}"/>
                </a:ext>
              </a:extLst>
            </p:cNvPr>
            <p:cNvSpPr/>
            <p:nvPr/>
          </p:nvSpPr>
          <p:spPr>
            <a:xfrm>
              <a:off x="7253757" y="1034080"/>
              <a:ext cx="1038448" cy="110986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8" name="TextBox 7">
              <a:extLst>
                <a:ext uri="{FF2B5EF4-FFF2-40B4-BE49-F238E27FC236}">
                  <a16:creationId xmlns:a16="http://schemas.microsoft.com/office/drawing/2014/main" id="{2BD93D5C-DB48-4644-B741-C16FABE8C3DE}"/>
                </a:ext>
              </a:extLst>
            </p:cNvPr>
            <p:cNvSpPr txBox="1"/>
            <p:nvPr/>
          </p:nvSpPr>
          <p:spPr>
            <a:xfrm>
              <a:off x="7253757" y="1656372"/>
              <a:ext cx="1038448" cy="490814"/>
            </a:xfrm>
            <a:prstGeom prst="rect">
              <a:avLst/>
            </a:prstGeom>
            <a:noFill/>
          </p:spPr>
          <p:txBody>
            <a:bodyPr wrap="square" rtlCol="0">
              <a:spAutoFit/>
            </a:bodyPr>
            <a:lstStyle/>
            <a:p>
              <a:r>
                <a:rPr lang="en-US" sz="1100" b="1" dirty="0" err="1">
                  <a:solidFill>
                    <a:srgbClr val="FF0000"/>
                  </a:solidFill>
                </a:rPr>
                <a:t>Oauth</a:t>
              </a:r>
              <a:r>
                <a:rPr lang="en-US" sz="1100" b="1" dirty="0">
                  <a:solidFill>
                    <a:srgbClr val="FF0000"/>
                  </a:solidFill>
                </a:rPr>
                <a:t> 2.0 Authorization Server</a:t>
              </a:r>
            </a:p>
          </p:txBody>
        </p:sp>
      </p:grpSp>
      <p:grpSp>
        <p:nvGrpSpPr>
          <p:cNvPr id="9" name="Group 8">
            <a:extLst>
              <a:ext uri="{FF2B5EF4-FFF2-40B4-BE49-F238E27FC236}">
                <a16:creationId xmlns:a16="http://schemas.microsoft.com/office/drawing/2014/main" id="{CC915047-35CC-9562-C8B5-086B6488AE74}"/>
              </a:ext>
            </a:extLst>
          </p:cNvPr>
          <p:cNvGrpSpPr/>
          <p:nvPr/>
        </p:nvGrpSpPr>
        <p:grpSpPr>
          <a:xfrm>
            <a:off x="9825510" y="1956392"/>
            <a:ext cx="1866757" cy="1222196"/>
            <a:chOff x="6574465" y="616006"/>
            <a:chExt cx="1052850" cy="1446713"/>
          </a:xfrm>
        </p:grpSpPr>
        <p:sp>
          <p:nvSpPr>
            <p:cNvPr id="10" name="Rectangle: Rounded Corners 9">
              <a:extLst>
                <a:ext uri="{FF2B5EF4-FFF2-40B4-BE49-F238E27FC236}">
                  <a16:creationId xmlns:a16="http://schemas.microsoft.com/office/drawing/2014/main" id="{032F790D-41E7-E5B5-8817-B91F966022C4}"/>
                </a:ext>
              </a:extLst>
            </p:cNvPr>
            <p:cNvSpPr/>
            <p:nvPr/>
          </p:nvSpPr>
          <p:spPr>
            <a:xfrm>
              <a:off x="6574465" y="616006"/>
              <a:ext cx="855807" cy="1446713"/>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11" name="TextBox 10">
              <a:extLst>
                <a:ext uri="{FF2B5EF4-FFF2-40B4-BE49-F238E27FC236}">
                  <a16:creationId xmlns:a16="http://schemas.microsoft.com/office/drawing/2014/main" id="{E3ACE98E-B5AB-CAC5-E243-8F894312E7F8}"/>
                </a:ext>
              </a:extLst>
            </p:cNvPr>
            <p:cNvSpPr txBox="1"/>
            <p:nvPr/>
          </p:nvSpPr>
          <p:spPr>
            <a:xfrm>
              <a:off x="6588867" y="1463786"/>
              <a:ext cx="1038448" cy="546473"/>
            </a:xfrm>
            <a:prstGeom prst="rect">
              <a:avLst/>
            </a:prstGeom>
            <a:noFill/>
          </p:spPr>
          <p:txBody>
            <a:bodyPr wrap="square" rtlCol="0">
              <a:spAutoFit/>
            </a:bodyPr>
            <a:lstStyle/>
            <a:p>
              <a:r>
                <a:rPr lang="en-US" sz="1200" b="1" dirty="0">
                  <a:solidFill>
                    <a:srgbClr val="FF0000"/>
                  </a:solidFill>
                </a:rPr>
                <a:t>RO Authorization Management</a:t>
              </a:r>
            </a:p>
          </p:txBody>
        </p:sp>
      </p:grpSp>
      <p:sp>
        <p:nvSpPr>
          <p:cNvPr id="16" name="TextBox 15">
            <a:extLst>
              <a:ext uri="{FF2B5EF4-FFF2-40B4-BE49-F238E27FC236}">
                <a16:creationId xmlns:a16="http://schemas.microsoft.com/office/drawing/2014/main" id="{AE8E364D-A5ED-2876-DE63-5DBA707B34C9}"/>
              </a:ext>
            </a:extLst>
          </p:cNvPr>
          <p:cNvSpPr txBox="1"/>
          <p:nvPr/>
        </p:nvSpPr>
        <p:spPr>
          <a:xfrm>
            <a:off x="8902716" y="3313524"/>
            <a:ext cx="2357164" cy="307777"/>
          </a:xfrm>
          <a:prstGeom prst="rect">
            <a:avLst/>
          </a:prstGeom>
          <a:noFill/>
        </p:spPr>
        <p:txBody>
          <a:bodyPr wrap="square" rtlCol="0">
            <a:spAutoFit/>
          </a:bodyPr>
          <a:lstStyle/>
          <a:p>
            <a:r>
              <a:rPr lang="en-US" sz="1400" b="1" dirty="0">
                <a:solidFill>
                  <a:srgbClr val="FF0000"/>
                </a:solidFill>
              </a:rPr>
              <a:t>Authorization Function</a:t>
            </a:r>
          </a:p>
        </p:txBody>
      </p:sp>
      <p:sp>
        <p:nvSpPr>
          <p:cNvPr id="17" name="Rectangle: Rounded Corners 16">
            <a:extLst>
              <a:ext uri="{FF2B5EF4-FFF2-40B4-BE49-F238E27FC236}">
                <a16:creationId xmlns:a16="http://schemas.microsoft.com/office/drawing/2014/main" id="{4365E145-572A-A718-23B7-B84CF86EDB5E}"/>
              </a:ext>
            </a:extLst>
          </p:cNvPr>
          <p:cNvSpPr/>
          <p:nvPr/>
        </p:nvSpPr>
        <p:spPr>
          <a:xfrm>
            <a:off x="7451948" y="1825625"/>
            <a:ext cx="4605373" cy="223601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18AB9AA7-130D-E57B-D19E-C6952C26397F}"/>
              </a:ext>
            </a:extLst>
          </p:cNvPr>
          <p:cNvGrpSpPr/>
          <p:nvPr/>
        </p:nvGrpSpPr>
        <p:grpSpPr>
          <a:xfrm>
            <a:off x="1484977" y="4799054"/>
            <a:ext cx="1751572" cy="1074814"/>
            <a:chOff x="1718893" y="1407268"/>
            <a:chExt cx="1751572" cy="1074814"/>
          </a:xfrm>
        </p:grpSpPr>
        <p:sp>
          <p:nvSpPr>
            <p:cNvPr id="13" name="Rectangle: Rounded Corners 12">
              <a:extLst>
                <a:ext uri="{FF2B5EF4-FFF2-40B4-BE49-F238E27FC236}">
                  <a16:creationId xmlns:a16="http://schemas.microsoft.com/office/drawing/2014/main" id="{E2120F36-35BE-84FC-6070-C8A80CF4C3C3}"/>
                </a:ext>
              </a:extLst>
            </p:cNvPr>
            <p:cNvSpPr/>
            <p:nvPr/>
          </p:nvSpPr>
          <p:spPr>
            <a:xfrm>
              <a:off x="2276217" y="1407268"/>
              <a:ext cx="1006550" cy="705539"/>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cxnSp>
          <p:nvCxnSpPr>
            <p:cNvPr id="14" name="Straight Connector 13">
              <a:extLst>
                <a:ext uri="{FF2B5EF4-FFF2-40B4-BE49-F238E27FC236}">
                  <a16:creationId xmlns:a16="http://schemas.microsoft.com/office/drawing/2014/main" id="{514E2713-E3E6-6815-3D69-F9499D1CE940}"/>
                </a:ext>
              </a:extLst>
            </p:cNvPr>
            <p:cNvCxnSpPr>
              <a:cxnSpLocks/>
            </p:cNvCxnSpPr>
            <p:nvPr/>
          </p:nvCxnSpPr>
          <p:spPr>
            <a:xfrm flipH="1">
              <a:off x="2347099" y="1529144"/>
              <a:ext cx="1123366" cy="952938"/>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5" name="Straight Connector 14">
              <a:extLst>
                <a:ext uri="{FF2B5EF4-FFF2-40B4-BE49-F238E27FC236}">
                  <a16:creationId xmlns:a16="http://schemas.microsoft.com/office/drawing/2014/main" id="{E30E6A67-0EDA-085D-5331-3A9333237298}"/>
                </a:ext>
              </a:extLst>
            </p:cNvPr>
            <p:cNvCxnSpPr>
              <a:cxnSpLocks/>
            </p:cNvCxnSpPr>
            <p:nvPr/>
          </p:nvCxnSpPr>
          <p:spPr>
            <a:xfrm>
              <a:off x="1718893" y="1552364"/>
              <a:ext cx="1720701" cy="809603"/>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sp>
          <p:nvSpPr>
            <p:cNvPr id="18" name="TextBox 17">
              <a:extLst>
                <a:ext uri="{FF2B5EF4-FFF2-40B4-BE49-F238E27FC236}">
                  <a16:creationId xmlns:a16="http://schemas.microsoft.com/office/drawing/2014/main" id="{9990E3DF-B982-E48E-B6BC-2C30FB3B0600}"/>
                </a:ext>
              </a:extLst>
            </p:cNvPr>
            <p:cNvSpPr txBox="1"/>
            <p:nvPr/>
          </p:nvSpPr>
          <p:spPr>
            <a:xfrm>
              <a:off x="2347099" y="1457256"/>
              <a:ext cx="864786" cy="461665"/>
            </a:xfrm>
            <a:prstGeom prst="rect">
              <a:avLst/>
            </a:prstGeom>
            <a:noFill/>
          </p:spPr>
          <p:txBody>
            <a:bodyPr wrap="square" rtlCol="0">
              <a:spAutoFit/>
            </a:bodyPr>
            <a:lstStyle/>
            <a:p>
              <a:pPr algn="ctr"/>
              <a:r>
                <a:rPr lang="en-US" sz="1200" b="1" dirty="0">
                  <a:solidFill>
                    <a:srgbClr val="FF0000"/>
                  </a:solidFill>
                </a:rPr>
                <a:t>No ROF on UE</a:t>
              </a:r>
            </a:p>
          </p:txBody>
        </p:sp>
      </p:grpSp>
      <p:sp>
        <p:nvSpPr>
          <p:cNvPr id="3" name="Rectangle: Rounded Corners 2">
            <a:extLst>
              <a:ext uri="{FF2B5EF4-FFF2-40B4-BE49-F238E27FC236}">
                <a16:creationId xmlns:a16="http://schemas.microsoft.com/office/drawing/2014/main" id="{B771644C-0EB7-EADF-6311-D38756D2BA21}"/>
              </a:ext>
            </a:extLst>
          </p:cNvPr>
          <p:cNvSpPr/>
          <p:nvPr/>
        </p:nvSpPr>
        <p:spPr>
          <a:xfrm>
            <a:off x="7604348" y="1978026"/>
            <a:ext cx="4240319" cy="170138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BD8FD736-3444-D214-69F3-81EE2F3BAE7E}"/>
              </a:ext>
            </a:extLst>
          </p:cNvPr>
          <p:cNvSpPr txBox="1"/>
          <p:nvPr/>
        </p:nvSpPr>
        <p:spPr>
          <a:xfrm>
            <a:off x="8836887" y="3719544"/>
            <a:ext cx="2357164" cy="307777"/>
          </a:xfrm>
          <a:prstGeom prst="rect">
            <a:avLst/>
          </a:prstGeom>
          <a:noFill/>
        </p:spPr>
        <p:txBody>
          <a:bodyPr wrap="square" rtlCol="0">
            <a:spAutoFit/>
          </a:bodyPr>
          <a:lstStyle/>
          <a:p>
            <a:r>
              <a:rPr lang="en-US" sz="1400" b="1" dirty="0">
                <a:solidFill>
                  <a:srgbClr val="FF0000"/>
                </a:solidFill>
              </a:rPr>
              <a:t>CCF in CSP domain </a:t>
            </a:r>
          </a:p>
        </p:txBody>
      </p:sp>
      <p:sp>
        <p:nvSpPr>
          <p:cNvPr id="12" name="Speech Bubble: Oval 11">
            <a:extLst>
              <a:ext uri="{FF2B5EF4-FFF2-40B4-BE49-F238E27FC236}">
                <a16:creationId xmlns:a16="http://schemas.microsoft.com/office/drawing/2014/main" id="{CCFE553F-7F34-1B00-0999-1D046784B563}"/>
              </a:ext>
            </a:extLst>
          </p:cNvPr>
          <p:cNvSpPr/>
          <p:nvPr/>
        </p:nvSpPr>
        <p:spPr>
          <a:xfrm>
            <a:off x="9143151" y="4221652"/>
            <a:ext cx="2637694" cy="1532101"/>
          </a:xfrm>
          <a:prstGeom prst="wedgeEllipseCallout">
            <a:avLst>
              <a:gd name="adj1" fmla="val 15497"/>
              <a:gd name="adj2" fmla="val -163341"/>
            </a:avLst>
          </a:prstGeom>
          <a:solidFill>
            <a:srgbClr val="FFFF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In CAMARA the Consent Master is outside the API Exposure  Platform </a:t>
            </a:r>
          </a:p>
        </p:txBody>
      </p:sp>
    </p:spTree>
    <p:extLst>
      <p:ext uri="{BB962C8B-B14F-4D97-AF65-F5344CB8AC3E}">
        <p14:creationId xmlns:p14="http://schemas.microsoft.com/office/powerpoint/2010/main" val="483432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04092-B703-9E9A-30D9-5C4D606AEFB3}"/>
              </a:ext>
            </a:extLst>
          </p:cNvPr>
          <p:cNvSpPr>
            <a:spLocks noGrp="1"/>
          </p:cNvSpPr>
          <p:nvPr>
            <p:ph type="title"/>
          </p:nvPr>
        </p:nvSpPr>
        <p:spPr>
          <a:xfrm>
            <a:off x="664166" y="444776"/>
            <a:ext cx="11630816" cy="539199"/>
          </a:xfrm>
        </p:spPr>
        <p:txBody>
          <a:bodyPr/>
          <a:lstStyle/>
          <a:p>
            <a:r>
              <a:rPr lang="en-US" sz="3600" dirty="0"/>
              <a:t>CAMARA Scenario 2: CIBA flow (Backend flow)</a:t>
            </a:r>
            <a:br>
              <a:rPr lang="en-US" sz="2400" dirty="0"/>
            </a:br>
            <a:endParaRPr lang="en-US" sz="2400" dirty="0"/>
          </a:p>
        </p:txBody>
      </p:sp>
      <p:pic>
        <p:nvPicPr>
          <p:cNvPr id="4" name="Picture 3">
            <a:extLst>
              <a:ext uri="{FF2B5EF4-FFF2-40B4-BE49-F238E27FC236}">
                <a16:creationId xmlns:a16="http://schemas.microsoft.com/office/drawing/2014/main" id="{027A6228-149B-7941-5B59-41260A3E4E05}"/>
              </a:ext>
            </a:extLst>
          </p:cNvPr>
          <p:cNvPicPr>
            <a:picLocks noChangeAspect="1"/>
          </p:cNvPicPr>
          <p:nvPr/>
        </p:nvPicPr>
        <p:blipFill>
          <a:blip r:embed="rId3"/>
          <a:stretch>
            <a:fillRect/>
          </a:stretch>
        </p:blipFill>
        <p:spPr>
          <a:xfrm>
            <a:off x="811787" y="983975"/>
            <a:ext cx="10815815" cy="6455498"/>
          </a:xfrm>
          <a:prstGeom prst="rect">
            <a:avLst/>
          </a:prstGeom>
        </p:spPr>
      </p:pic>
    </p:spTree>
    <p:extLst>
      <p:ext uri="{BB962C8B-B14F-4D97-AF65-F5344CB8AC3E}">
        <p14:creationId xmlns:p14="http://schemas.microsoft.com/office/powerpoint/2010/main" val="3478146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EDBB518B-C977-5636-85F4-4DE6BD3F7D07}"/>
              </a:ext>
            </a:extLst>
          </p:cNvPr>
          <p:cNvPicPr>
            <a:picLocks noChangeAspect="1"/>
          </p:cNvPicPr>
          <p:nvPr/>
        </p:nvPicPr>
        <p:blipFill>
          <a:blip r:embed="rId3"/>
          <a:stretch>
            <a:fillRect/>
          </a:stretch>
        </p:blipFill>
        <p:spPr>
          <a:xfrm>
            <a:off x="272902" y="958722"/>
            <a:ext cx="11829090" cy="5697259"/>
          </a:xfrm>
          <a:prstGeom prst="rect">
            <a:avLst/>
          </a:prstGeom>
        </p:spPr>
      </p:pic>
      <p:sp>
        <p:nvSpPr>
          <p:cNvPr id="2" name="Title 1">
            <a:extLst>
              <a:ext uri="{FF2B5EF4-FFF2-40B4-BE49-F238E27FC236}">
                <a16:creationId xmlns:a16="http://schemas.microsoft.com/office/drawing/2014/main" id="{6FD04092-B703-9E9A-30D9-5C4D606AEFB3}"/>
              </a:ext>
            </a:extLst>
          </p:cNvPr>
          <p:cNvSpPr>
            <a:spLocks noGrp="1"/>
          </p:cNvSpPr>
          <p:nvPr>
            <p:ph type="title"/>
          </p:nvPr>
        </p:nvSpPr>
        <p:spPr>
          <a:xfrm>
            <a:off x="664166" y="444776"/>
            <a:ext cx="11630816" cy="539199"/>
          </a:xfrm>
        </p:spPr>
        <p:txBody>
          <a:bodyPr/>
          <a:lstStyle/>
          <a:p>
            <a:r>
              <a:rPr lang="en-US" sz="3600" dirty="0"/>
              <a:t>CAMARA Scenario 2: CIBA flow (Backend flow)</a:t>
            </a:r>
            <a:br>
              <a:rPr lang="en-US" sz="2400" dirty="0"/>
            </a:br>
            <a:endParaRPr lang="en-US" sz="2400" dirty="0"/>
          </a:p>
        </p:txBody>
      </p:sp>
      <p:grpSp>
        <p:nvGrpSpPr>
          <p:cNvPr id="3" name="Group 2">
            <a:extLst>
              <a:ext uri="{FF2B5EF4-FFF2-40B4-BE49-F238E27FC236}">
                <a16:creationId xmlns:a16="http://schemas.microsoft.com/office/drawing/2014/main" id="{992BC29B-7DBC-862C-3421-8720F3936F22}"/>
              </a:ext>
            </a:extLst>
          </p:cNvPr>
          <p:cNvGrpSpPr/>
          <p:nvPr/>
        </p:nvGrpSpPr>
        <p:grpSpPr>
          <a:xfrm>
            <a:off x="8019022" y="1540859"/>
            <a:ext cx="1517390" cy="1361099"/>
            <a:chOff x="7253757" y="1034080"/>
            <a:chExt cx="1038448" cy="1113106"/>
          </a:xfrm>
        </p:grpSpPr>
        <p:sp>
          <p:nvSpPr>
            <p:cNvPr id="5" name="Rectangle: Rounded Corners 4">
              <a:extLst>
                <a:ext uri="{FF2B5EF4-FFF2-40B4-BE49-F238E27FC236}">
                  <a16:creationId xmlns:a16="http://schemas.microsoft.com/office/drawing/2014/main" id="{11AC0441-DC13-6B84-109C-B1CDB81F0E76}"/>
                </a:ext>
              </a:extLst>
            </p:cNvPr>
            <p:cNvSpPr/>
            <p:nvPr/>
          </p:nvSpPr>
          <p:spPr>
            <a:xfrm>
              <a:off x="7253757" y="1034080"/>
              <a:ext cx="1038448" cy="110986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6" name="TextBox 5">
              <a:extLst>
                <a:ext uri="{FF2B5EF4-FFF2-40B4-BE49-F238E27FC236}">
                  <a16:creationId xmlns:a16="http://schemas.microsoft.com/office/drawing/2014/main" id="{F8F08EE4-87A0-A83F-6ADC-8DF6E2F62A57}"/>
                </a:ext>
              </a:extLst>
            </p:cNvPr>
            <p:cNvSpPr txBox="1"/>
            <p:nvPr/>
          </p:nvSpPr>
          <p:spPr>
            <a:xfrm>
              <a:off x="7253757" y="1656372"/>
              <a:ext cx="1038448" cy="490814"/>
            </a:xfrm>
            <a:prstGeom prst="rect">
              <a:avLst/>
            </a:prstGeom>
            <a:noFill/>
          </p:spPr>
          <p:txBody>
            <a:bodyPr wrap="square" rtlCol="0">
              <a:spAutoFit/>
            </a:bodyPr>
            <a:lstStyle/>
            <a:p>
              <a:r>
                <a:rPr lang="en-US" sz="1100" b="1" dirty="0" err="1">
                  <a:solidFill>
                    <a:srgbClr val="FF0000"/>
                  </a:solidFill>
                </a:rPr>
                <a:t>Oauth</a:t>
              </a:r>
              <a:r>
                <a:rPr lang="en-US" sz="1100" b="1" dirty="0">
                  <a:solidFill>
                    <a:srgbClr val="FF0000"/>
                  </a:solidFill>
                </a:rPr>
                <a:t> 2.0 Authorization Server</a:t>
              </a:r>
            </a:p>
          </p:txBody>
        </p:sp>
      </p:grpSp>
      <p:grpSp>
        <p:nvGrpSpPr>
          <p:cNvPr id="7" name="Group 6">
            <a:extLst>
              <a:ext uri="{FF2B5EF4-FFF2-40B4-BE49-F238E27FC236}">
                <a16:creationId xmlns:a16="http://schemas.microsoft.com/office/drawing/2014/main" id="{779D8FEE-D80D-61C6-A38A-CAEA5B943124}"/>
              </a:ext>
            </a:extLst>
          </p:cNvPr>
          <p:cNvGrpSpPr/>
          <p:nvPr/>
        </p:nvGrpSpPr>
        <p:grpSpPr>
          <a:xfrm>
            <a:off x="10052341" y="1540860"/>
            <a:ext cx="1866757" cy="1222196"/>
            <a:chOff x="6574465" y="616006"/>
            <a:chExt cx="1052850" cy="1446713"/>
          </a:xfrm>
        </p:grpSpPr>
        <p:sp>
          <p:nvSpPr>
            <p:cNvPr id="8" name="Rectangle: Rounded Corners 7">
              <a:extLst>
                <a:ext uri="{FF2B5EF4-FFF2-40B4-BE49-F238E27FC236}">
                  <a16:creationId xmlns:a16="http://schemas.microsoft.com/office/drawing/2014/main" id="{1B19054A-B89A-A223-7C33-371E8D00C711}"/>
                </a:ext>
              </a:extLst>
            </p:cNvPr>
            <p:cNvSpPr/>
            <p:nvPr/>
          </p:nvSpPr>
          <p:spPr>
            <a:xfrm>
              <a:off x="6574465" y="616006"/>
              <a:ext cx="855807" cy="1446713"/>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9" name="TextBox 8">
              <a:extLst>
                <a:ext uri="{FF2B5EF4-FFF2-40B4-BE49-F238E27FC236}">
                  <a16:creationId xmlns:a16="http://schemas.microsoft.com/office/drawing/2014/main" id="{CE0581B0-12B7-8AE0-8C13-97BD3843B750}"/>
                </a:ext>
              </a:extLst>
            </p:cNvPr>
            <p:cNvSpPr txBox="1"/>
            <p:nvPr/>
          </p:nvSpPr>
          <p:spPr>
            <a:xfrm>
              <a:off x="6588867" y="1463786"/>
              <a:ext cx="1038448" cy="546473"/>
            </a:xfrm>
            <a:prstGeom prst="rect">
              <a:avLst/>
            </a:prstGeom>
            <a:noFill/>
          </p:spPr>
          <p:txBody>
            <a:bodyPr wrap="square" rtlCol="0">
              <a:spAutoFit/>
            </a:bodyPr>
            <a:lstStyle/>
            <a:p>
              <a:r>
                <a:rPr lang="en-US" sz="1200" b="1" dirty="0">
                  <a:solidFill>
                    <a:srgbClr val="FF0000"/>
                  </a:solidFill>
                </a:rPr>
                <a:t>RO Authorization Management</a:t>
              </a:r>
            </a:p>
          </p:txBody>
        </p:sp>
      </p:grpSp>
      <p:sp>
        <p:nvSpPr>
          <p:cNvPr id="10" name="TextBox 9">
            <a:extLst>
              <a:ext uri="{FF2B5EF4-FFF2-40B4-BE49-F238E27FC236}">
                <a16:creationId xmlns:a16="http://schemas.microsoft.com/office/drawing/2014/main" id="{7EF45A93-4A86-9288-D9D1-178A32287C06}"/>
              </a:ext>
            </a:extLst>
          </p:cNvPr>
          <p:cNvSpPr txBox="1"/>
          <p:nvPr/>
        </p:nvSpPr>
        <p:spPr>
          <a:xfrm>
            <a:off x="8899294" y="2874867"/>
            <a:ext cx="2357164" cy="307777"/>
          </a:xfrm>
          <a:prstGeom prst="rect">
            <a:avLst/>
          </a:prstGeom>
          <a:noFill/>
        </p:spPr>
        <p:txBody>
          <a:bodyPr wrap="square" rtlCol="0">
            <a:spAutoFit/>
          </a:bodyPr>
          <a:lstStyle/>
          <a:p>
            <a:r>
              <a:rPr lang="en-US" sz="1400" b="1" dirty="0">
                <a:solidFill>
                  <a:srgbClr val="FF0000"/>
                </a:solidFill>
              </a:rPr>
              <a:t>Authorization Function</a:t>
            </a:r>
          </a:p>
        </p:txBody>
      </p:sp>
      <p:sp>
        <p:nvSpPr>
          <p:cNvPr id="11" name="Rectangle: Rounded Corners 10">
            <a:extLst>
              <a:ext uri="{FF2B5EF4-FFF2-40B4-BE49-F238E27FC236}">
                <a16:creationId xmlns:a16="http://schemas.microsoft.com/office/drawing/2014/main" id="{B9B84EF1-0BD3-3259-8AAC-CB59033AF1D4}"/>
              </a:ext>
            </a:extLst>
          </p:cNvPr>
          <p:cNvSpPr/>
          <p:nvPr/>
        </p:nvSpPr>
        <p:spPr>
          <a:xfrm>
            <a:off x="7678779" y="1410094"/>
            <a:ext cx="4240319" cy="1795676"/>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1082E5D3-F628-31AF-545D-74E98EB9E096}"/>
              </a:ext>
            </a:extLst>
          </p:cNvPr>
          <p:cNvGrpSpPr/>
          <p:nvPr/>
        </p:nvGrpSpPr>
        <p:grpSpPr>
          <a:xfrm>
            <a:off x="2695230" y="3429000"/>
            <a:ext cx="1751572" cy="1074814"/>
            <a:chOff x="1718893" y="1407268"/>
            <a:chExt cx="1751572" cy="1074814"/>
          </a:xfrm>
        </p:grpSpPr>
        <p:sp>
          <p:nvSpPr>
            <p:cNvPr id="13" name="Rectangle: Rounded Corners 12">
              <a:extLst>
                <a:ext uri="{FF2B5EF4-FFF2-40B4-BE49-F238E27FC236}">
                  <a16:creationId xmlns:a16="http://schemas.microsoft.com/office/drawing/2014/main" id="{0441841C-27A8-2E15-F778-102BD72AC3A3}"/>
                </a:ext>
              </a:extLst>
            </p:cNvPr>
            <p:cNvSpPr/>
            <p:nvPr/>
          </p:nvSpPr>
          <p:spPr>
            <a:xfrm>
              <a:off x="2276217" y="1407268"/>
              <a:ext cx="1006550" cy="705539"/>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cxnSp>
          <p:nvCxnSpPr>
            <p:cNvPr id="14" name="Straight Connector 13">
              <a:extLst>
                <a:ext uri="{FF2B5EF4-FFF2-40B4-BE49-F238E27FC236}">
                  <a16:creationId xmlns:a16="http://schemas.microsoft.com/office/drawing/2014/main" id="{C70E4FE8-2349-80D1-FEE7-25C5E5EE6B51}"/>
                </a:ext>
              </a:extLst>
            </p:cNvPr>
            <p:cNvCxnSpPr>
              <a:cxnSpLocks/>
            </p:cNvCxnSpPr>
            <p:nvPr/>
          </p:nvCxnSpPr>
          <p:spPr>
            <a:xfrm flipH="1">
              <a:off x="2347099" y="1529144"/>
              <a:ext cx="1123366" cy="952938"/>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5" name="Straight Connector 14">
              <a:extLst>
                <a:ext uri="{FF2B5EF4-FFF2-40B4-BE49-F238E27FC236}">
                  <a16:creationId xmlns:a16="http://schemas.microsoft.com/office/drawing/2014/main" id="{05DC8650-8843-9708-3A48-1262D9026E21}"/>
                </a:ext>
              </a:extLst>
            </p:cNvPr>
            <p:cNvCxnSpPr>
              <a:cxnSpLocks/>
            </p:cNvCxnSpPr>
            <p:nvPr/>
          </p:nvCxnSpPr>
          <p:spPr>
            <a:xfrm>
              <a:off x="1718893" y="1552364"/>
              <a:ext cx="1720701" cy="809603"/>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sp>
          <p:nvSpPr>
            <p:cNvPr id="16" name="TextBox 15">
              <a:extLst>
                <a:ext uri="{FF2B5EF4-FFF2-40B4-BE49-F238E27FC236}">
                  <a16:creationId xmlns:a16="http://schemas.microsoft.com/office/drawing/2014/main" id="{BB4EC6DA-F221-8249-2477-61AC43483FBA}"/>
                </a:ext>
              </a:extLst>
            </p:cNvPr>
            <p:cNvSpPr txBox="1"/>
            <p:nvPr/>
          </p:nvSpPr>
          <p:spPr>
            <a:xfrm>
              <a:off x="2347099" y="1457256"/>
              <a:ext cx="864786" cy="461665"/>
            </a:xfrm>
            <a:prstGeom prst="rect">
              <a:avLst/>
            </a:prstGeom>
            <a:noFill/>
          </p:spPr>
          <p:txBody>
            <a:bodyPr wrap="square" rtlCol="0">
              <a:spAutoFit/>
            </a:bodyPr>
            <a:lstStyle/>
            <a:p>
              <a:pPr algn="ctr"/>
              <a:r>
                <a:rPr lang="en-US" sz="1200" b="1" dirty="0">
                  <a:solidFill>
                    <a:srgbClr val="FF0000"/>
                  </a:solidFill>
                </a:rPr>
                <a:t>No ROF on UE</a:t>
              </a:r>
            </a:p>
          </p:txBody>
        </p:sp>
      </p:grpSp>
      <p:sp>
        <p:nvSpPr>
          <p:cNvPr id="17" name="Rectangle: Rounded Corners 16">
            <a:extLst>
              <a:ext uri="{FF2B5EF4-FFF2-40B4-BE49-F238E27FC236}">
                <a16:creationId xmlns:a16="http://schemas.microsoft.com/office/drawing/2014/main" id="{95D51778-D3D4-D0FD-C812-0B99EF4843A7}"/>
              </a:ext>
            </a:extLst>
          </p:cNvPr>
          <p:cNvSpPr/>
          <p:nvPr/>
        </p:nvSpPr>
        <p:spPr>
          <a:xfrm>
            <a:off x="7166344" y="1073887"/>
            <a:ext cx="4935647" cy="271554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0BE63C6E-02F5-54B8-DB63-C0E1CDCBC50E}"/>
              </a:ext>
            </a:extLst>
          </p:cNvPr>
          <p:cNvSpPr txBox="1"/>
          <p:nvPr/>
        </p:nvSpPr>
        <p:spPr>
          <a:xfrm>
            <a:off x="8899294" y="3411826"/>
            <a:ext cx="2357164" cy="307777"/>
          </a:xfrm>
          <a:prstGeom prst="rect">
            <a:avLst/>
          </a:prstGeom>
          <a:noFill/>
        </p:spPr>
        <p:txBody>
          <a:bodyPr wrap="square" rtlCol="0">
            <a:spAutoFit/>
          </a:bodyPr>
          <a:lstStyle/>
          <a:p>
            <a:r>
              <a:rPr lang="en-US" sz="1400" b="1" dirty="0">
                <a:solidFill>
                  <a:srgbClr val="FF0000"/>
                </a:solidFill>
              </a:rPr>
              <a:t>CCF in CSP domain </a:t>
            </a:r>
          </a:p>
        </p:txBody>
      </p:sp>
      <p:sp>
        <p:nvSpPr>
          <p:cNvPr id="4" name="Speech Bubble: Oval 3">
            <a:extLst>
              <a:ext uri="{FF2B5EF4-FFF2-40B4-BE49-F238E27FC236}">
                <a16:creationId xmlns:a16="http://schemas.microsoft.com/office/drawing/2014/main" id="{AC1C1C63-31FB-5905-4EA5-2E34E28A7A9D}"/>
              </a:ext>
            </a:extLst>
          </p:cNvPr>
          <p:cNvSpPr/>
          <p:nvPr/>
        </p:nvSpPr>
        <p:spPr>
          <a:xfrm>
            <a:off x="9143151" y="4221652"/>
            <a:ext cx="2637694" cy="1532101"/>
          </a:xfrm>
          <a:prstGeom prst="wedgeEllipseCallout">
            <a:avLst>
              <a:gd name="adj1" fmla="val 15497"/>
              <a:gd name="adj2" fmla="val -163341"/>
            </a:avLst>
          </a:prstGeom>
          <a:solidFill>
            <a:srgbClr val="FFFF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In CAMARA the Consent Master is outside the API Exposure  Platform </a:t>
            </a:r>
          </a:p>
        </p:txBody>
      </p:sp>
    </p:spTree>
    <p:extLst>
      <p:ext uri="{BB962C8B-B14F-4D97-AF65-F5344CB8AC3E}">
        <p14:creationId xmlns:p14="http://schemas.microsoft.com/office/powerpoint/2010/main" val="3445542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04092-B703-9E9A-30D9-5C4D606AEFB3}"/>
              </a:ext>
            </a:extLst>
          </p:cNvPr>
          <p:cNvSpPr>
            <a:spLocks noGrp="1"/>
          </p:cNvSpPr>
          <p:nvPr>
            <p:ph type="title"/>
          </p:nvPr>
        </p:nvSpPr>
        <p:spPr/>
        <p:txBody>
          <a:bodyPr/>
          <a:lstStyle/>
          <a:p>
            <a:r>
              <a:rPr lang="en-US" sz="3600" dirty="0"/>
              <a:t>CAMARA Scenario 3: Client credentials</a:t>
            </a:r>
            <a:br>
              <a:rPr lang="en-US" sz="2400" dirty="0"/>
            </a:br>
            <a:endParaRPr lang="en-US" sz="2400" dirty="0"/>
          </a:p>
        </p:txBody>
      </p:sp>
      <p:sp>
        <p:nvSpPr>
          <p:cNvPr id="3" name="Content Placeholder 2">
            <a:extLst>
              <a:ext uri="{FF2B5EF4-FFF2-40B4-BE49-F238E27FC236}">
                <a16:creationId xmlns:a16="http://schemas.microsoft.com/office/drawing/2014/main" id="{6D4EA5F2-D69A-3524-AAF6-5A2104E7E71C}"/>
              </a:ext>
            </a:extLst>
          </p:cNvPr>
          <p:cNvSpPr>
            <a:spLocks noGrp="1"/>
          </p:cNvSpPr>
          <p:nvPr>
            <p:ph sz="quarter" idx="10"/>
          </p:nvPr>
        </p:nvSpPr>
        <p:spPr>
          <a:xfrm>
            <a:off x="266774" y="1923810"/>
            <a:ext cx="11233150" cy="1081088"/>
          </a:xfrm>
        </p:spPr>
        <p:txBody>
          <a:bodyPr/>
          <a:lstStyle/>
          <a:p>
            <a:r>
              <a:rPr lang="en-US" dirty="0">
                <a:hlinkClick r:id="rId3"/>
              </a:rPr>
              <a:t>https://github.com/camaraproject/IdentityAndConsentManagement/blob/r2.1/documentation/CAMARA-Security-Interoperability.md</a:t>
            </a:r>
            <a:r>
              <a:rPr lang="en-US" dirty="0"/>
              <a:t> </a:t>
            </a:r>
          </a:p>
        </p:txBody>
      </p:sp>
    </p:spTree>
    <p:extLst>
      <p:ext uri="{BB962C8B-B14F-4D97-AF65-F5344CB8AC3E}">
        <p14:creationId xmlns:p14="http://schemas.microsoft.com/office/powerpoint/2010/main" val="3217072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xfrm>
            <a:off x="479425" y="257437"/>
            <a:ext cx="8353426" cy="662218"/>
          </a:xfrm>
          <a:ln>
            <a:noFill/>
          </a:ln>
        </p:spPr>
        <p:txBody>
          <a:bodyPr/>
          <a:lstStyle/>
          <a:p>
            <a:r>
              <a:rPr lang="en-US" dirty="0"/>
              <a:t>Main points</a:t>
            </a:r>
          </a:p>
        </p:txBody>
      </p:sp>
      <p:sp>
        <p:nvSpPr>
          <p:cNvPr id="2" name="TextBox 1">
            <a:extLst>
              <a:ext uri="{FF2B5EF4-FFF2-40B4-BE49-F238E27FC236}">
                <a16:creationId xmlns:a16="http://schemas.microsoft.com/office/drawing/2014/main" id="{4602025C-4140-6C8A-0ADC-172BCB2D5529}"/>
              </a:ext>
            </a:extLst>
          </p:cNvPr>
          <p:cNvSpPr txBox="1"/>
          <p:nvPr/>
        </p:nvSpPr>
        <p:spPr>
          <a:xfrm>
            <a:off x="479425" y="1079464"/>
            <a:ext cx="11123103" cy="2170223"/>
          </a:xfrm>
          <a:prstGeom prst="rect">
            <a:avLst/>
          </a:prstGeom>
        </p:spPr>
        <p:txBody>
          <a:bodyPr vert="horz" wrap="square" lIns="72000" tIns="36000" rIns="72000" bIns="36000" rtlCol="0" anchor="t">
            <a:normAutofit/>
          </a:bodyPr>
          <a:lstStyle/>
          <a:p>
            <a:pPr eaLnBrk="1" hangingPunct="1">
              <a:spcBef>
                <a:spcPts val="800"/>
              </a:spcBef>
            </a:pPr>
            <a:endParaRPr lang="en-US" sz="2000" kern="1000" spc="-30" dirty="0">
              <a:latin typeface="+mn-lt"/>
              <a:cs typeface="+mn-cs"/>
            </a:endParaRPr>
          </a:p>
        </p:txBody>
      </p:sp>
      <p:sp>
        <p:nvSpPr>
          <p:cNvPr id="8" name="Content Placeholder 7">
            <a:extLst>
              <a:ext uri="{FF2B5EF4-FFF2-40B4-BE49-F238E27FC236}">
                <a16:creationId xmlns:a16="http://schemas.microsoft.com/office/drawing/2014/main" id="{0E14BAED-C56B-3665-A099-208B6045D62E}"/>
              </a:ext>
            </a:extLst>
          </p:cNvPr>
          <p:cNvSpPr>
            <a:spLocks noGrp="1"/>
          </p:cNvSpPr>
          <p:nvPr>
            <p:ph sz="quarter" idx="11"/>
          </p:nvPr>
        </p:nvSpPr>
        <p:spPr>
          <a:xfrm>
            <a:off x="420479" y="1054747"/>
            <a:ext cx="11182050" cy="4931985"/>
          </a:xfrm>
        </p:spPr>
        <p:txBody>
          <a:bodyPr/>
          <a:lstStyle/>
          <a:p>
            <a:pPr marL="342900" marR="0" lvl="0" indent="-342900">
              <a:spcBef>
                <a:spcPts val="0"/>
              </a:spcBef>
              <a:spcAft>
                <a:spcPts val="0"/>
              </a:spcAft>
              <a:buFont typeface="+mj-lt"/>
              <a:buAutoNum type="arabicPeriod"/>
            </a:pPr>
            <a:r>
              <a:rPr lang="en-CA" dirty="0">
                <a:effectLst/>
                <a:latin typeface="Aptos" panose="020B0004020202020204" pitchFamily="34" charset="0"/>
                <a:ea typeface="Times New Roman" panose="02020603050405020304" pitchFamily="18" charset="0"/>
                <a:cs typeface="Times New Roman" panose="02020603050405020304" pitchFamily="18" charset="0"/>
              </a:rPr>
              <a:t>COCOA enabler does not change the existing CAPIF RNAA (embedded RO authorization management in the OAuth 2.0 flow), currently handled by CCF Authorization Function </a:t>
            </a:r>
          </a:p>
          <a:p>
            <a:pPr marL="342900" marR="0" lvl="0" indent="-342900">
              <a:spcBef>
                <a:spcPts val="0"/>
              </a:spcBef>
              <a:spcAft>
                <a:spcPts val="0"/>
              </a:spcAft>
              <a:buFont typeface="+mj-lt"/>
              <a:buAutoNum type="arabicPeriod"/>
            </a:pPr>
            <a:endParaRPr lang="en-CA"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mj-lt"/>
              <a:buAutoNum type="arabicPeriod"/>
            </a:pPr>
            <a:r>
              <a:rPr lang="en-CA" dirty="0">
                <a:effectLst/>
                <a:latin typeface="Aptos" panose="020B0004020202020204" pitchFamily="34" charset="0"/>
                <a:ea typeface="Times New Roman" panose="02020603050405020304" pitchFamily="18" charset="0"/>
                <a:cs typeface="Times New Roman" panose="02020603050405020304" pitchFamily="18" charset="0"/>
              </a:rPr>
              <a:t>COCOA is </a:t>
            </a:r>
            <a:r>
              <a:rPr lang="en-CA" dirty="0">
                <a:latin typeface="Aptos" panose="020B0004020202020204" pitchFamily="34" charset="0"/>
                <a:ea typeface="Times New Roman" panose="02020603050405020304" pitchFamily="18" charset="0"/>
                <a:cs typeface="Times New Roman" panose="02020603050405020304" pitchFamily="18" charset="0"/>
              </a:rPr>
              <a:t>a </a:t>
            </a:r>
            <a:r>
              <a:rPr lang="en-CA" dirty="0">
                <a:effectLst/>
                <a:latin typeface="Aptos" panose="020B0004020202020204" pitchFamily="34" charset="0"/>
                <a:ea typeface="Times New Roman" panose="02020603050405020304" pitchFamily="18" charset="0"/>
                <a:cs typeface="Times New Roman" panose="02020603050405020304" pitchFamily="18" charset="0"/>
              </a:rPr>
              <a:t>new standalone enabler for application user consent (app-user consent) that can be used standalone</a:t>
            </a:r>
          </a:p>
          <a:p>
            <a:pPr marL="787400" lvl="1" indent="-514350">
              <a:spcBef>
                <a:spcPts val="0"/>
              </a:spcBef>
              <a:spcAft>
                <a:spcPts val="0"/>
              </a:spcAft>
              <a:buFont typeface="+mj-lt"/>
              <a:buAutoNum type="romanLcPeriod"/>
            </a:pPr>
            <a:r>
              <a:rPr lang="en-CA" sz="1800" dirty="0">
                <a:solidFill>
                  <a:schemeClr val="accent5">
                    <a:lumMod val="75000"/>
                  </a:schemeClr>
                </a:solidFill>
                <a:latin typeface="Aptos" panose="020B0004020202020204" pitchFamily="34" charset="0"/>
                <a:ea typeface="Times New Roman" panose="02020603050405020304" pitchFamily="18" charset="0"/>
                <a:cs typeface="Times New Roman" panose="02020603050405020304" pitchFamily="18" charset="0"/>
              </a:rPr>
              <a:t> agnostic to the </a:t>
            </a:r>
            <a:r>
              <a:rPr lang="en-CA" sz="1800" dirty="0">
                <a:solidFill>
                  <a:schemeClr val="accent5">
                    <a:lumMod val="75000"/>
                  </a:schemeClr>
                </a:solidFill>
                <a:effectLst/>
                <a:latin typeface="Aptos" panose="020B0004020202020204" pitchFamily="34" charset="0"/>
                <a:ea typeface="Times New Roman" panose="02020603050405020304" pitchFamily="18" charset="0"/>
                <a:cs typeface="Times New Roman" panose="02020603050405020304" pitchFamily="18" charset="0"/>
              </a:rPr>
              <a:t>API exposure Frameworks</a:t>
            </a:r>
          </a:p>
          <a:p>
            <a:pPr marL="787400" lvl="1" indent="-514350">
              <a:spcBef>
                <a:spcPts val="0"/>
              </a:spcBef>
              <a:spcAft>
                <a:spcPts val="0"/>
              </a:spcAft>
              <a:buFont typeface="+mj-lt"/>
              <a:buAutoNum type="romanLcPeriod"/>
            </a:pPr>
            <a:r>
              <a:rPr lang="en-CA" sz="1800" dirty="0">
                <a:solidFill>
                  <a:schemeClr val="accent5">
                    <a:lumMod val="75000"/>
                  </a:schemeClr>
                </a:solidFill>
                <a:latin typeface="Aptos" panose="020B0004020202020204" pitchFamily="34" charset="0"/>
                <a:ea typeface="Times New Roman" panose="02020603050405020304" pitchFamily="18" charset="0"/>
                <a:cs typeface="Times New Roman" panose="02020603050405020304" pitchFamily="18" charset="0"/>
              </a:rPr>
              <a:t> </a:t>
            </a:r>
            <a:r>
              <a:rPr lang="en-CA" sz="1800" dirty="0">
                <a:solidFill>
                  <a:schemeClr val="accent5">
                    <a:lumMod val="75000"/>
                  </a:schemeClr>
                </a:solidFill>
                <a:effectLst/>
                <a:latin typeface="Aptos" panose="020B0004020202020204" pitchFamily="34" charset="0"/>
                <a:ea typeface="Times New Roman" panose="02020603050405020304" pitchFamily="18" charset="0"/>
                <a:cs typeface="Times New Roman" panose="02020603050405020304" pitchFamily="18" charset="0"/>
              </a:rPr>
              <a:t>agnostic to 3GPP technology generations (4G, 5G, …)</a:t>
            </a:r>
          </a:p>
          <a:p>
            <a:pPr marL="342900" marR="0" lvl="0" indent="-342900">
              <a:spcBef>
                <a:spcPts val="0"/>
              </a:spcBef>
              <a:spcAft>
                <a:spcPts val="0"/>
              </a:spcAft>
              <a:buFont typeface="+mj-lt"/>
              <a:buAutoNum type="arabicPeriod"/>
            </a:pPr>
            <a:endParaRPr lang="en-CA" dirty="0">
              <a:effectLst/>
              <a:latin typeface="Aptos" panose="020B0004020202020204" pitchFamily="34" charset="0"/>
              <a:ea typeface="Times New Roman" panose="02020603050405020304" pitchFamily="18" charset="0"/>
              <a:cs typeface="Aptos" panose="020B0004020202020204" pitchFamily="34" charset="0"/>
            </a:endParaRPr>
          </a:p>
          <a:p>
            <a:pPr marL="342900" marR="0" lvl="0" indent="-342900">
              <a:spcBef>
                <a:spcPts val="0"/>
              </a:spcBef>
              <a:spcAft>
                <a:spcPts val="0"/>
              </a:spcAft>
              <a:buFont typeface="+mj-lt"/>
              <a:buAutoNum type="arabicPeriod"/>
            </a:pPr>
            <a:r>
              <a:rPr lang="en-CA" dirty="0">
                <a:latin typeface="Aptos" panose="020B0004020202020204" pitchFamily="34" charset="0"/>
                <a:ea typeface="Times New Roman" panose="02020603050405020304" pitchFamily="18" charset="0"/>
                <a:cs typeface="Times New Roman" panose="02020603050405020304" pitchFamily="18" charset="0"/>
              </a:rPr>
              <a:t>COCOA enabler Study </a:t>
            </a:r>
            <a:r>
              <a:rPr lang="en-CA" dirty="0">
                <a:effectLst/>
                <a:latin typeface="Aptos" panose="020B0004020202020204" pitchFamily="34" charset="0"/>
                <a:ea typeface="Times New Roman" panose="02020603050405020304" pitchFamily="18" charset="0"/>
                <a:cs typeface="Times New Roman" panose="02020603050405020304" pitchFamily="18" charset="0"/>
              </a:rPr>
              <a:t>(FS_COCOA) aims to determine the use cases that offer a suitable experience to the users in conjunction with the consumption of applications </a:t>
            </a:r>
          </a:p>
          <a:p>
            <a:pPr marL="787400" lvl="1" indent="-514350">
              <a:spcBef>
                <a:spcPts val="0"/>
              </a:spcBef>
              <a:spcAft>
                <a:spcPts val="0"/>
              </a:spcAft>
              <a:buFont typeface="+mj-lt"/>
              <a:buAutoNum type="romanLcPeriod"/>
            </a:pPr>
            <a:r>
              <a:rPr lang="en-CA" sz="1800" dirty="0">
                <a:solidFill>
                  <a:schemeClr val="accent5">
                    <a:lumMod val="75000"/>
                  </a:schemeClr>
                </a:solidFill>
                <a:latin typeface="Aptos" panose="020B0004020202020204" pitchFamily="34" charset="0"/>
                <a:cs typeface="Times New Roman" panose="02020603050405020304" pitchFamily="18" charset="0"/>
              </a:rPr>
              <a:t>e.g., some user surveys revealed that users hate to be interrupted when accessing an application, to go over consent forms, this causes friction for the user when buying goods, </a:t>
            </a:r>
            <a:r>
              <a:rPr lang="en-CA" sz="1800" dirty="0" err="1">
                <a:solidFill>
                  <a:schemeClr val="accent5">
                    <a:lumMod val="75000"/>
                  </a:schemeClr>
                </a:solidFill>
                <a:latin typeface="Aptos" panose="020B0004020202020204" pitchFamily="34" charset="0"/>
                <a:cs typeface="Times New Roman" panose="02020603050405020304" pitchFamily="18" charset="0"/>
              </a:rPr>
              <a:t>etc</a:t>
            </a:r>
            <a:endParaRPr lang="en-CA" sz="1800" dirty="0">
              <a:solidFill>
                <a:schemeClr val="accent5">
                  <a:lumMod val="75000"/>
                </a:schemeClr>
              </a:solidFill>
              <a:latin typeface="Aptos" panose="020B0004020202020204" pitchFamily="34" charset="0"/>
              <a:cs typeface="Times New Roman" panose="02020603050405020304" pitchFamily="18" charset="0"/>
            </a:endParaRPr>
          </a:p>
          <a:p>
            <a:pPr marL="342900" marR="0" lvl="0" indent="-342900">
              <a:spcBef>
                <a:spcPts val="0"/>
              </a:spcBef>
              <a:spcAft>
                <a:spcPts val="0"/>
              </a:spcAft>
              <a:buFont typeface="+mj-lt"/>
              <a:buAutoNum type="arabicPeriod"/>
            </a:pPr>
            <a:endParaRPr lang="en-CA"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mj-lt"/>
              <a:buAutoNum type="arabicPeriod"/>
            </a:pPr>
            <a:r>
              <a:rPr lang="en-CA" dirty="0">
                <a:effectLst/>
                <a:latin typeface="Aptos" panose="020B0004020202020204" pitchFamily="34" charset="0"/>
                <a:ea typeface="Times New Roman" panose="02020603050405020304" pitchFamily="18" charset="0"/>
                <a:cs typeface="Times New Roman" panose="02020603050405020304" pitchFamily="18" charset="0"/>
              </a:rPr>
              <a:t>CAPIF in Rel-20 can integrate with COCOA enabler once COCOA architecture is ready,  in parallel with CAPIF  internal RO authorization </a:t>
            </a:r>
            <a:endParaRPr lang="en-CA" dirty="0">
              <a:effectLst/>
              <a:latin typeface="Aptos" panose="020B0004020202020204" pitchFamily="34" charset="0"/>
              <a:ea typeface="Times New Roman" panose="02020603050405020304" pitchFamily="18" charset="0"/>
              <a:cs typeface="Aptos" panose="020B0004020202020204" pitchFamily="34" charset="0"/>
            </a:endParaRPr>
          </a:p>
        </p:txBody>
      </p:sp>
      <p:sp>
        <p:nvSpPr>
          <p:cNvPr id="5" name="Rectangle 2">
            <a:extLst>
              <a:ext uri="{FF2B5EF4-FFF2-40B4-BE49-F238E27FC236}">
                <a16:creationId xmlns:a16="http://schemas.microsoft.com/office/drawing/2014/main" id="{FA382D6F-65C8-9839-DD1E-E6A9B557005A}"/>
              </a:ext>
            </a:extLst>
          </p:cNvPr>
          <p:cNvSpPr>
            <a:spLocks noChangeArrowheads="1"/>
          </p:cNvSpPr>
          <p:nvPr/>
        </p:nvSpPr>
        <p:spPr bwMode="auto">
          <a:xfrm>
            <a:off x="707366" y="292902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custDataLst>
      <p:custData r:id="rId1"/>
      <p:custData r:id="rId2"/>
    </p:custDataLst>
    <p:extLst>
      <p:ext uri="{BB962C8B-B14F-4D97-AF65-F5344CB8AC3E}">
        <p14:creationId xmlns:p14="http://schemas.microsoft.com/office/powerpoint/2010/main" val="20928119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xfrm>
            <a:off x="479425" y="257437"/>
            <a:ext cx="8353426" cy="662218"/>
          </a:xfrm>
          <a:ln>
            <a:noFill/>
          </a:ln>
        </p:spPr>
        <p:txBody>
          <a:bodyPr/>
          <a:lstStyle/>
          <a:p>
            <a:r>
              <a:rPr lang="en-US" dirty="0"/>
              <a:t>What COCOA enabler does NOT address</a:t>
            </a:r>
          </a:p>
        </p:txBody>
      </p:sp>
      <p:sp>
        <p:nvSpPr>
          <p:cNvPr id="2" name="TextBox 1">
            <a:extLst>
              <a:ext uri="{FF2B5EF4-FFF2-40B4-BE49-F238E27FC236}">
                <a16:creationId xmlns:a16="http://schemas.microsoft.com/office/drawing/2014/main" id="{4602025C-4140-6C8A-0ADC-172BCB2D5529}"/>
              </a:ext>
            </a:extLst>
          </p:cNvPr>
          <p:cNvSpPr txBox="1"/>
          <p:nvPr/>
        </p:nvSpPr>
        <p:spPr>
          <a:xfrm>
            <a:off x="479425" y="1079464"/>
            <a:ext cx="11123103" cy="2170223"/>
          </a:xfrm>
          <a:prstGeom prst="rect">
            <a:avLst/>
          </a:prstGeom>
        </p:spPr>
        <p:txBody>
          <a:bodyPr vert="horz" wrap="square" lIns="72000" tIns="36000" rIns="72000" bIns="36000" rtlCol="0" anchor="t">
            <a:normAutofit/>
          </a:bodyPr>
          <a:lstStyle/>
          <a:p>
            <a:pPr eaLnBrk="1" hangingPunct="1">
              <a:spcBef>
                <a:spcPts val="800"/>
              </a:spcBef>
            </a:pPr>
            <a:endParaRPr lang="en-US" sz="2000" kern="1000" spc="-30" dirty="0">
              <a:latin typeface="+mn-lt"/>
              <a:cs typeface="+mn-cs"/>
            </a:endParaRPr>
          </a:p>
        </p:txBody>
      </p:sp>
      <p:sp>
        <p:nvSpPr>
          <p:cNvPr id="8" name="Content Placeholder 7">
            <a:extLst>
              <a:ext uri="{FF2B5EF4-FFF2-40B4-BE49-F238E27FC236}">
                <a16:creationId xmlns:a16="http://schemas.microsoft.com/office/drawing/2014/main" id="{0E14BAED-C56B-3665-A099-208B6045D62E}"/>
              </a:ext>
            </a:extLst>
          </p:cNvPr>
          <p:cNvSpPr>
            <a:spLocks noGrp="1"/>
          </p:cNvSpPr>
          <p:nvPr>
            <p:ph sz="quarter" idx="11"/>
          </p:nvPr>
        </p:nvSpPr>
        <p:spPr>
          <a:xfrm>
            <a:off x="394927" y="1259459"/>
            <a:ext cx="11292097" cy="4252820"/>
          </a:xfrm>
        </p:spPr>
        <p:txBody>
          <a:bodyPr/>
          <a:lstStyle/>
          <a:p>
            <a:pPr marL="342900" marR="0" lvl="0" indent="-342900">
              <a:spcBef>
                <a:spcPts val="0"/>
              </a:spcBef>
              <a:spcAft>
                <a:spcPts val="0"/>
              </a:spcAft>
              <a:buFont typeface="+mj-lt"/>
              <a:buAutoNum type="arabicPeriod"/>
            </a:pPr>
            <a:r>
              <a:rPr lang="en-CA" sz="2400" dirty="0">
                <a:effectLst/>
                <a:latin typeface="Aptos" panose="020B0004020202020204" pitchFamily="34" charset="0"/>
                <a:ea typeface="Times New Roman" panose="02020603050405020304" pitchFamily="18" charset="0"/>
                <a:cs typeface="Times New Roman" panose="02020603050405020304" pitchFamily="18" charset="0"/>
              </a:rPr>
              <a:t>The specification of a storage for app-user consent data (but it may identify some requirements)</a:t>
            </a:r>
          </a:p>
          <a:p>
            <a:pPr marL="342900" marR="0" lvl="0" indent="-342900">
              <a:spcBef>
                <a:spcPts val="0"/>
              </a:spcBef>
              <a:spcAft>
                <a:spcPts val="0"/>
              </a:spcAft>
              <a:buFont typeface="+mj-lt"/>
              <a:buAutoNum type="arabicPeriod"/>
            </a:pPr>
            <a:endParaRPr lang="en-CA" sz="2400"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mj-lt"/>
              <a:buAutoNum type="arabicPeriod"/>
            </a:pPr>
            <a:r>
              <a:rPr lang="en-CA" sz="2400" dirty="0">
                <a:effectLst/>
                <a:latin typeface="Aptos" panose="020B0004020202020204" pitchFamily="34" charset="0"/>
                <a:ea typeface="Times New Roman" panose="02020603050405020304" pitchFamily="18" charset="0"/>
                <a:cs typeface="Times New Roman" panose="02020603050405020304" pitchFamily="18" charset="0"/>
              </a:rPr>
              <a:t>The regulatory aspects for the app-user consent data, security aspects (SA3 remit)</a:t>
            </a:r>
          </a:p>
          <a:p>
            <a:pPr marL="342900" marR="0" lvl="0" indent="-342900">
              <a:spcBef>
                <a:spcPts val="0"/>
              </a:spcBef>
              <a:spcAft>
                <a:spcPts val="0"/>
              </a:spcAft>
              <a:buFont typeface="+mj-lt"/>
              <a:buAutoNum type="arabicPeriod"/>
            </a:pPr>
            <a:endParaRPr lang="en-CA" sz="2400"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mj-lt"/>
              <a:buAutoNum type="arabicPeriod"/>
            </a:pPr>
            <a:r>
              <a:rPr lang="en-CA" sz="2400" dirty="0">
                <a:latin typeface="Aptos" panose="020B0004020202020204" pitchFamily="34" charset="0"/>
                <a:cs typeface="Times New Roman" panose="02020603050405020304" pitchFamily="18" charset="0"/>
              </a:rPr>
              <a:t>The FE means (client app on UE, web portal, operator server, </a:t>
            </a:r>
            <a:r>
              <a:rPr lang="en-CA" sz="2400" dirty="0" err="1">
                <a:latin typeface="Aptos" panose="020B0004020202020204" pitchFamily="34" charset="0"/>
                <a:cs typeface="Times New Roman" panose="02020603050405020304" pitchFamily="18" charset="0"/>
              </a:rPr>
              <a:t>etc</a:t>
            </a:r>
            <a:r>
              <a:rPr lang="en-CA" sz="2400" dirty="0">
                <a:latin typeface="Aptos" panose="020B0004020202020204" pitchFamily="34" charset="0"/>
                <a:cs typeface="Times New Roman" panose="02020603050405020304" pitchFamily="18" charset="0"/>
              </a:rPr>
              <a:t>) used by the user to provide consent  remains highly operator-specific </a:t>
            </a:r>
          </a:p>
          <a:p>
            <a:pPr lvl="1">
              <a:spcBef>
                <a:spcPts val="0"/>
              </a:spcBef>
              <a:spcAft>
                <a:spcPts val="0"/>
              </a:spcAft>
            </a:pPr>
            <a:r>
              <a:rPr lang="en-CA" sz="2400" dirty="0">
                <a:latin typeface="Aptos" panose="020B0004020202020204" pitchFamily="34" charset="0"/>
                <a:cs typeface="Times New Roman" panose="02020603050405020304" pitchFamily="18" charset="0"/>
              </a:rPr>
              <a:t>It follows same approach as in GSMA OPG, where these are left as differentiator for the operators</a:t>
            </a:r>
          </a:p>
          <a:p>
            <a:pPr lvl="1">
              <a:spcBef>
                <a:spcPts val="0"/>
              </a:spcBef>
              <a:spcAft>
                <a:spcPts val="0"/>
              </a:spcAft>
            </a:pPr>
            <a:endParaRPr lang="en-CA" sz="2400" dirty="0">
              <a:latin typeface="Aptos" panose="020B0004020202020204" pitchFamily="34" charset="0"/>
              <a:cs typeface="Times New Roman" panose="02020603050405020304" pitchFamily="18" charset="0"/>
            </a:endParaRPr>
          </a:p>
          <a:p>
            <a:pPr marL="342900" indent="-342900">
              <a:spcBef>
                <a:spcPts val="0"/>
              </a:spcBef>
              <a:spcAft>
                <a:spcPts val="0"/>
              </a:spcAft>
              <a:buFont typeface="+mj-lt"/>
              <a:buAutoNum type="arabicPeriod"/>
            </a:pPr>
            <a:r>
              <a:rPr lang="en-CA" sz="2400" dirty="0">
                <a:latin typeface="Aptos" panose="020B0004020202020204" pitchFamily="34" charset="0"/>
                <a:cs typeface="Times New Roman" panose="02020603050405020304" pitchFamily="18" charset="0"/>
              </a:rPr>
              <a:t>OSS/BSS app-user consent provisioning aspects for the COCOA enabler</a:t>
            </a:r>
          </a:p>
          <a:p>
            <a:pPr marL="342900" marR="0" lvl="0" indent="-342900">
              <a:spcBef>
                <a:spcPts val="0"/>
              </a:spcBef>
              <a:spcAft>
                <a:spcPts val="0"/>
              </a:spcAft>
              <a:buFont typeface="+mj-lt"/>
              <a:buAutoNum type="arabicPeriod"/>
            </a:pPr>
            <a:endParaRPr lang="en-CA"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mj-lt"/>
              <a:buAutoNum type="arabicPeriod"/>
            </a:pPr>
            <a:endParaRPr lang="en-CA" dirty="0">
              <a:effectLst/>
              <a:latin typeface="Aptos" panose="020B0004020202020204" pitchFamily="34" charset="0"/>
              <a:ea typeface="Times New Roman" panose="02020603050405020304" pitchFamily="18" charset="0"/>
              <a:cs typeface="Times New Roman" panose="02020603050405020304" pitchFamily="18" charset="0"/>
            </a:endParaRPr>
          </a:p>
        </p:txBody>
      </p:sp>
      <p:sp>
        <p:nvSpPr>
          <p:cNvPr id="5" name="Rectangle 2">
            <a:extLst>
              <a:ext uri="{FF2B5EF4-FFF2-40B4-BE49-F238E27FC236}">
                <a16:creationId xmlns:a16="http://schemas.microsoft.com/office/drawing/2014/main" id="{FA382D6F-65C8-9839-DD1E-E6A9B557005A}"/>
              </a:ext>
            </a:extLst>
          </p:cNvPr>
          <p:cNvSpPr>
            <a:spLocks noChangeArrowheads="1"/>
          </p:cNvSpPr>
          <p:nvPr/>
        </p:nvSpPr>
        <p:spPr bwMode="auto">
          <a:xfrm>
            <a:off x="707366" y="292902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custDataLst>
      <p:custData r:id="rId1"/>
      <p:custData r:id="rId2"/>
    </p:custDataLst>
    <p:extLst>
      <p:ext uri="{BB962C8B-B14F-4D97-AF65-F5344CB8AC3E}">
        <p14:creationId xmlns:p14="http://schemas.microsoft.com/office/powerpoint/2010/main" val="12895729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xfrm>
            <a:off x="479425" y="257437"/>
            <a:ext cx="8353426" cy="662218"/>
          </a:xfrm>
          <a:ln>
            <a:noFill/>
          </a:ln>
        </p:spPr>
        <p:txBody>
          <a:bodyPr/>
          <a:lstStyle/>
          <a:p>
            <a:r>
              <a:rPr lang="en-US" dirty="0"/>
              <a:t>What COCOA enabler addresses</a:t>
            </a:r>
          </a:p>
        </p:txBody>
      </p:sp>
      <p:sp>
        <p:nvSpPr>
          <p:cNvPr id="2" name="TextBox 1">
            <a:extLst>
              <a:ext uri="{FF2B5EF4-FFF2-40B4-BE49-F238E27FC236}">
                <a16:creationId xmlns:a16="http://schemas.microsoft.com/office/drawing/2014/main" id="{4602025C-4140-6C8A-0ADC-172BCB2D5529}"/>
              </a:ext>
            </a:extLst>
          </p:cNvPr>
          <p:cNvSpPr txBox="1"/>
          <p:nvPr/>
        </p:nvSpPr>
        <p:spPr>
          <a:xfrm>
            <a:off x="479425" y="1079464"/>
            <a:ext cx="11123103" cy="2170223"/>
          </a:xfrm>
          <a:prstGeom prst="rect">
            <a:avLst/>
          </a:prstGeom>
        </p:spPr>
        <p:txBody>
          <a:bodyPr vert="horz" wrap="square" lIns="72000" tIns="36000" rIns="72000" bIns="36000" rtlCol="0" anchor="t">
            <a:normAutofit/>
          </a:bodyPr>
          <a:lstStyle/>
          <a:p>
            <a:pPr eaLnBrk="1" hangingPunct="1">
              <a:spcBef>
                <a:spcPts val="800"/>
              </a:spcBef>
            </a:pPr>
            <a:endParaRPr lang="en-US" sz="2000" kern="1000" spc="-30" dirty="0">
              <a:latin typeface="+mn-lt"/>
              <a:cs typeface="+mn-cs"/>
            </a:endParaRPr>
          </a:p>
        </p:txBody>
      </p:sp>
      <p:sp>
        <p:nvSpPr>
          <p:cNvPr id="8" name="Content Placeholder 7">
            <a:extLst>
              <a:ext uri="{FF2B5EF4-FFF2-40B4-BE49-F238E27FC236}">
                <a16:creationId xmlns:a16="http://schemas.microsoft.com/office/drawing/2014/main" id="{0E14BAED-C56B-3665-A099-208B6045D62E}"/>
              </a:ext>
            </a:extLst>
          </p:cNvPr>
          <p:cNvSpPr>
            <a:spLocks noGrp="1"/>
          </p:cNvSpPr>
          <p:nvPr>
            <p:ph sz="quarter" idx="11"/>
          </p:nvPr>
        </p:nvSpPr>
        <p:spPr>
          <a:xfrm>
            <a:off x="310431" y="1199072"/>
            <a:ext cx="11402144" cy="4882549"/>
          </a:xfrm>
        </p:spPr>
        <p:txBody>
          <a:bodyPr/>
          <a:lstStyle/>
          <a:p>
            <a:pPr marL="342900" marR="0" lvl="0" indent="-342900" algn="just">
              <a:lnSpc>
                <a:spcPct val="115000"/>
              </a:lnSpc>
              <a:spcBef>
                <a:spcPts val="0"/>
              </a:spcBef>
              <a:spcAft>
                <a:spcPts val="0"/>
              </a:spcAft>
              <a:buFont typeface="+mj-lt"/>
              <a:buAutoNum type="arabicPeriod"/>
              <a:tabLst>
                <a:tab pos="215900" algn="l"/>
              </a:tabLst>
            </a:pPr>
            <a:r>
              <a:rPr lang="en-GB" dirty="0">
                <a:effectLst/>
                <a:latin typeface="Arial" panose="020B0604020202020204" pitchFamily="34" charset="0"/>
                <a:ea typeface="SimSun" panose="02010600030101010101" pitchFamily="2" charset="-122"/>
                <a:cs typeface="Times New Roman" panose="02020603050405020304" pitchFamily="18" charset="0"/>
              </a:rPr>
              <a:t>Use cases, study KIs and recommend solutions, requirements and enabler architecture to (non-exhaustive list) :</a:t>
            </a:r>
          </a:p>
          <a:p>
            <a:pPr marL="0" marR="0" lvl="0" indent="0" algn="just">
              <a:lnSpc>
                <a:spcPct val="115000"/>
              </a:lnSpc>
              <a:spcBef>
                <a:spcPts val="0"/>
              </a:spcBef>
              <a:spcAft>
                <a:spcPts val="0"/>
              </a:spcAft>
              <a:buNone/>
              <a:tabLst>
                <a:tab pos="215900" algn="l"/>
              </a:tabLst>
            </a:pPr>
            <a:endParaRPr lang="en-GB" sz="2400" dirty="0">
              <a:effectLst/>
              <a:latin typeface="Arial" panose="020B0604020202020204" pitchFamily="34" charset="0"/>
              <a:ea typeface="SimSun" panose="02010600030101010101" pitchFamily="2" charset="-122"/>
              <a:cs typeface="Times New Roman" panose="02020603050405020304" pitchFamily="18" charset="0"/>
            </a:endParaRPr>
          </a:p>
          <a:p>
            <a:pPr marL="673100" lvl="1" indent="-400050" algn="just">
              <a:lnSpc>
                <a:spcPct val="115000"/>
              </a:lnSpc>
              <a:spcBef>
                <a:spcPts val="0"/>
              </a:spcBef>
              <a:spcAft>
                <a:spcPts val="0"/>
              </a:spcAft>
              <a:buFont typeface="+mj-lt"/>
              <a:buAutoNum type="romanLcPeriod"/>
              <a:tabLst>
                <a:tab pos="215900" algn="l"/>
              </a:tabLst>
            </a:pPr>
            <a:r>
              <a:rPr lang="en-GB" dirty="0">
                <a:latin typeface="Arial" panose="020B0604020202020204" pitchFamily="34" charset="0"/>
                <a:ea typeface="SimSun" panose="02010600030101010101" pitchFamily="2" charset="-122"/>
                <a:cs typeface="Times New Roman" panose="02020603050405020304" pitchFamily="18" charset="0"/>
              </a:rPr>
              <a:t>Explore b</a:t>
            </a:r>
            <a:r>
              <a:rPr lang="en-GB" dirty="0">
                <a:effectLst/>
                <a:latin typeface="Arial" panose="020B0604020202020204" pitchFamily="34" charset="0"/>
                <a:ea typeface="SimSun" panose="02010600030101010101" pitchFamily="2" charset="-122"/>
                <a:cs typeface="Times New Roman" panose="02020603050405020304" pitchFamily="18" charset="0"/>
              </a:rPr>
              <a:t>usiness relationships between main actors and determine the application user consent scenarios that need to be addressed (federation, aggregation, etc)</a:t>
            </a:r>
          </a:p>
          <a:p>
            <a:pPr marL="673100" lvl="1" indent="-400050" algn="just">
              <a:lnSpc>
                <a:spcPct val="115000"/>
              </a:lnSpc>
              <a:spcBef>
                <a:spcPts val="0"/>
              </a:spcBef>
              <a:spcAft>
                <a:spcPts val="0"/>
              </a:spcAft>
              <a:buFont typeface="+mj-lt"/>
              <a:buAutoNum type="romanLcPeriod"/>
              <a:tabLst>
                <a:tab pos="215900" algn="l"/>
              </a:tabLst>
            </a:pPr>
            <a:r>
              <a:rPr lang="en-GB" dirty="0">
                <a:effectLst/>
                <a:latin typeface="Arial" panose="020B0604020202020204" pitchFamily="34" charset="0"/>
                <a:ea typeface="SimSun" panose="02010600030101010101" pitchFamily="2" charset="-122"/>
                <a:cs typeface="Times New Roman" panose="02020603050405020304" pitchFamily="18" charset="0"/>
              </a:rPr>
              <a:t>Expose management interfaces for the app-user consent data: create, update (including revoke), check/query, get app-user consent data (per app, bulk)</a:t>
            </a:r>
          </a:p>
          <a:p>
            <a:pPr marL="673100" lvl="1" indent="-400050" algn="just">
              <a:lnSpc>
                <a:spcPct val="115000"/>
              </a:lnSpc>
              <a:spcBef>
                <a:spcPts val="0"/>
              </a:spcBef>
              <a:spcAft>
                <a:spcPts val="0"/>
              </a:spcAft>
              <a:buFont typeface="+mj-lt"/>
              <a:buAutoNum type="romanLcPeriod"/>
              <a:tabLst>
                <a:tab pos="215900" algn="l"/>
              </a:tabLst>
            </a:pPr>
            <a:r>
              <a:rPr lang="en-GB" dirty="0">
                <a:effectLst/>
                <a:latin typeface="Arial" panose="020B0604020202020204" pitchFamily="34" charset="0"/>
                <a:ea typeface="SimSun" panose="02010600030101010101" pitchFamily="2" charset="-122"/>
                <a:cs typeface="Times New Roman" panose="02020603050405020304" pitchFamily="18" charset="0"/>
              </a:rPr>
              <a:t>Trigger the capture of app-user consent from the consent granting user/subscriber (user roams into a different country/regulation, expiry of consent, operator change of policies, etc)</a:t>
            </a:r>
            <a:endParaRPr lang="en-CA" dirty="0">
              <a:effectLst/>
              <a:latin typeface="Arial" panose="020B0604020202020204" pitchFamily="34" charset="0"/>
              <a:ea typeface="SimSun" panose="02010600030101010101" pitchFamily="2" charset="-122"/>
              <a:cs typeface="Times New Roman" panose="02020603050405020304" pitchFamily="18" charset="0"/>
            </a:endParaRPr>
          </a:p>
          <a:p>
            <a:pPr marL="673100" lvl="1" indent="-400050" algn="just">
              <a:lnSpc>
                <a:spcPct val="115000"/>
              </a:lnSpc>
              <a:spcBef>
                <a:spcPts val="0"/>
              </a:spcBef>
              <a:spcAft>
                <a:spcPts val="0"/>
              </a:spcAft>
              <a:buFont typeface="+mj-lt"/>
              <a:buAutoNum type="romanLcPeriod"/>
              <a:tabLst>
                <a:tab pos="215900" algn="l"/>
              </a:tabLst>
            </a:pPr>
            <a:r>
              <a:rPr lang="en-GB" dirty="0">
                <a:latin typeface="Arial" panose="020B0604020202020204" pitchFamily="34" charset="0"/>
                <a:ea typeface="SimSun" panose="02010600030101010101" pitchFamily="2" charset="-122"/>
                <a:cs typeface="Times New Roman" panose="02020603050405020304" pitchFamily="18" charset="0"/>
              </a:rPr>
              <a:t>Apply</a:t>
            </a:r>
            <a:r>
              <a:rPr lang="en-GB" dirty="0">
                <a:effectLst/>
                <a:latin typeface="Arial" panose="020B0604020202020204" pitchFamily="34" charset="0"/>
                <a:ea typeface="SimSun" panose="02010600030101010101" pitchFamily="2" charset="-122"/>
                <a:cs typeface="Times New Roman" panose="02020603050405020304" pitchFamily="18" charset="0"/>
              </a:rPr>
              <a:t> Consent-related policies (e.g., related to the different Authorization Servers from different exposure partners and business relationships</a:t>
            </a:r>
            <a:r>
              <a:rPr lang="en-GB" dirty="0">
                <a:latin typeface="Arial" panose="020B0604020202020204" pitchFamily="34" charset="0"/>
                <a:ea typeface="SimSun" panose="02010600030101010101" pitchFamily="2" charset="-122"/>
                <a:cs typeface="Times New Roman" panose="02020603050405020304" pitchFamily="18" charset="0"/>
              </a:rPr>
              <a:t>) to the app-user consent data management operations</a:t>
            </a:r>
            <a:endParaRPr lang="en-CA" dirty="0">
              <a:effectLst/>
              <a:latin typeface="Arial" panose="020B0604020202020204" pitchFamily="34" charset="0"/>
              <a:ea typeface="SimSun" panose="02010600030101010101" pitchFamily="2" charset="-122"/>
              <a:cs typeface="Times New Roman" panose="02020603050405020304" pitchFamily="18" charset="0"/>
            </a:endParaRPr>
          </a:p>
          <a:p>
            <a:pPr marL="673100" lvl="1" indent="-400050" algn="just">
              <a:lnSpc>
                <a:spcPct val="115000"/>
              </a:lnSpc>
              <a:spcBef>
                <a:spcPts val="0"/>
              </a:spcBef>
              <a:spcAft>
                <a:spcPts val="1000"/>
              </a:spcAft>
              <a:buFont typeface="+mj-lt"/>
              <a:buAutoNum type="romanLcPeriod"/>
              <a:tabLst>
                <a:tab pos="215900" algn="l"/>
              </a:tabLst>
            </a:pPr>
            <a:r>
              <a:rPr lang="en-GB" dirty="0">
                <a:latin typeface="Arial" panose="020B0604020202020204" pitchFamily="34" charset="0"/>
                <a:ea typeface="SimSun" panose="02010600030101010101" pitchFamily="2" charset="-122"/>
                <a:cs typeface="Times New Roman" panose="02020603050405020304" pitchFamily="18" charset="0"/>
              </a:rPr>
              <a:t>Notify interested entities (e.g. sub-not) of app-user consent data changes</a:t>
            </a:r>
            <a:endParaRPr lang="en-CA" dirty="0">
              <a:effectLst/>
              <a:latin typeface="Arial" panose="020B060402020202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mj-lt"/>
              <a:buAutoNum type="arabicPeriod"/>
            </a:pPr>
            <a:endParaRPr lang="en-CA"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mj-lt"/>
              <a:buAutoNum type="arabicPeriod"/>
            </a:pPr>
            <a:endParaRPr lang="en-CA" dirty="0">
              <a:effectLst/>
              <a:latin typeface="Aptos" panose="020B0004020202020204" pitchFamily="34" charset="0"/>
              <a:ea typeface="Times New Roman" panose="02020603050405020304" pitchFamily="18" charset="0"/>
              <a:cs typeface="Times New Roman" panose="02020603050405020304" pitchFamily="18" charset="0"/>
            </a:endParaRPr>
          </a:p>
        </p:txBody>
      </p:sp>
      <p:sp>
        <p:nvSpPr>
          <p:cNvPr id="5" name="Rectangle 2">
            <a:extLst>
              <a:ext uri="{FF2B5EF4-FFF2-40B4-BE49-F238E27FC236}">
                <a16:creationId xmlns:a16="http://schemas.microsoft.com/office/drawing/2014/main" id="{FA382D6F-65C8-9839-DD1E-E6A9B557005A}"/>
              </a:ext>
            </a:extLst>
          </p:cNvPr>
          <p:cNvSpPr>
            <a:spLocks noChangeArrowheads="1"/>
          </p:cNvSpPr>
          <p:nvPr/>
        </p:nvSpPr>
        <p:spPr bwMode="auto">
          <a:xfrm>
            <a:off x="707366" y="292902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custDataLst>
      <p:custData r:id="rId1"/>
      <p:custData r:id="rId2"/>
    </p:custDataLst>
    <p:extLst>
      <p:ext uri="{BB962C8B-B14F-4D97-AF65-F5344CB8AC3E}">
        <p14:creationId xmlns:p14="http://schemas.microsoft.com/office/powerpoint/2010/main" val="82157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xfrm>
            <a:off x="479425" y="188426"/>
            <a:ext cx="8353426" cy="489425"/>
          </a:xfrm>
          <a:ln>
            <a:noFill/>
          </a:ln>
        </p:spPr>
        <p:txBody>
          <a:bodyPr/>
          <a:lstStyle/>
          <a:p>
            <a:r>
              <a:rPr lang="en-US" dirty="0"/>
              <a:t>General Information</a:t>
            </a:r>
          </a:p>
        </p:txBody>
      </p:sp>
      <p:sp>
        <p:nvSpPr>
          <p:cNvPr id="2" name="TextBox 1">
            <a:extLst>
              <a:ext uri="{FF2B5EF4-FFF2-40B4-BE49-F238E27FC236}">
                <a16:creationId xmlns:a16="http://schemas.microsoft.com/office/drawing/2014/main" id="{4602025C-4140-6C8A-0ADC-172BCB2D5529}"/>
              </a:ext>
            </a:extLst>
          </p:cNvPr>
          <p:cNvSpPr txBox="1"/>
          <p:nvPr/>
        </p:nvSpPr>
        <p:spPr>
          <a:xfrm>
            <a:off x="-1314869" y="1080218"/>
            <a:ext cx="11123103" cy="2170223"/>
          </a:xfrm>
          <a:prstGeom prst="rect">
            <a:avLst/>
          </a:prstGeom>
        </p:spPr>
        <p:txBody>
          <a:bodyPr vert="horz" wrap="square" lIns="72000" tIns="36000" rIns="72000" bIns="36000" rtlCol="0" anchor="t">
            <a:normAutofit/>
          </a:bodyPr>
          <a:lstStyle/>
          <a:p>
            <a:pPr eaLnBrk="1" hangingPunct="1">
              <a:spcBef>
                <a:spcPts val="800"/>
              </a:spcBef>
            </a:pPr>
            <a:endParaRPr lang="en-US" sz="2000" kern="1000" spc="-30" dirty="0">
              <a:latin typeface="+mn-lt"/>
              <a:cs typeface="+mn-cs"/>
            </a:endParaRPr>
          </a:p>
        </p:txBody>
      </p:sp>
      <p:sp>
        <p:nvSpPr>
          <p:cNvPr id="5" name="Rectangle 2">
            <a:extLst>
              <a:ext uri="{FF2B5EF4-FFF2-40B4-BE49-F238E27FC236}">
                <a16:creationId xmlns:a16="http://schemas.microsoft.com/office/drawing/2014/main" id="{FA382D6F-65C8-9839-DD1E-E6A9B557005A}"/>
              </a:ext>
            </a:extLst>
          </p:cNvPr>
          <p:cNvSpPr>
            <a:spLocks noChangeArrowheads="1"/>
          </p:cNvSpPr>
          <p:nvPr/>
        </p:nvSpPr>
        <p:spPr bwMode="auto">
          <a:xfrm>
            <a:off x="707366" y="292902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a:extLst>
              <a:ext uri="{FF2B5EF4-FFF2-40B4-BE49-F238E27FC236}">
                <a16:creationId xmlns:a16="http://schemas.microsoft.com/office/drawing/2014/main" id="{2C66B29B-EDFF-0803-CC15-C489D46FEE9C}"/>
              </a:ext>
            </a:extLst>
          </p:cNvPr>
          <p:cNvGraphicFramePr>
            <a:graphicFrameLocks noChangeAspect="1"/>
          </p:cNvGraphicFramePr>
          <p:nvPr>
            <p:extLst>
              <p:ext uri="{D42A27DB-BD31-4B8C-83A1-F6EECF244321}">
                <p14:modId xmlns:p14="http://schemas.microsoft.com/office/powerpoint/2010/main" val="2773397370"/>
              </p:ext>
            </p:extLst>
          </p:nvPr>
        </p:nvGraphicFramePr>
        <p:xfrm>
          <a:off x="789976" y="2646682"/>
          <a:ext cx="4871049" cy="3452748"/>
        </p:xfrm>
        <a:graphic>
          <a:graphicData uri="http://schemas.openxmlformats.org/presentationml/2006/ole">
            <mc:AlternateContent xmlns:mc="http://schemas.openxmlformats.org/markup-compatibility/2006">
              <mc:Choice xmlns:v="urn:schemas-microsoft-com:vml" Requires="v">
                <p:oleObj name="Visio" r:id="rId4" imgW="8680783" imgH="5588279" progId="Visio.Drawing.15">
                  <p:embed/>
                </p:oleObj>
              </mc:Choice>
              <mc:Fallback>
                <p:oleObj name="Visio" r:id="rId4" imgW="8680783" imgH="5588279" progId="Visio.Drawing.15">
                  <p:embed/>
                  <p:pic>
                    <p:nvPicPr>
                      <p:cNvPr id="6" name="Object 5">
                        <a:extLst>
                          <a:ext uri="{FF2B5EF4-FFF2-40B4-BE49-F238E27FC236}">
                            <a16:creationId xmlns:a16="http://schemas.microsoft.com/office/drawing/2014/main" id="{2C66B29B-EDFF-0803-CC15-C489D46FEE9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9976" y="2646682"/>
                        <a:ext cx="4871049" cy="3452748"/>
                      </a:xfrm>
                      <a:prstGeom prst="rect">
                        <a:avLst/>
                      </a:prstGeom>
                      <a:noFill/>
                    </p:spPr>
                  </p:pic>
                </p:oleObj>
              </mc:Fallback>
            </mc:AlternateContent>
          </a:graphicData>
        </a:graphic>
      </p:graphicFrame>
      <p:sp>
        <p:nvSpPr>
          <p:cNvPr id="7" name="TextBox 6">
            <a:extLst>
              <a:ext uri="{FF2B5EF4-FFF2-40B4-BE49-F238E27FC236}">
                <a16:creationId xmlns:a16="http://schemas.microsoft.com/office/drawing/2014/main" id="{AAFCCD0B-AF4F-E125-46E4-D6681576F5C8}"/>
              </a:ext>
            </a:extLst>
          </p:cNvPr>
          <p:cNvSpPr txBox="1"/>
          <p:nvPr/>
        </p:nvSpPr>
        <p:spPr>
          <a:xfrm>
            <a:off x="707366" y="6224872"/>
            <a:ext cx="5530314" cy="287799"/>
          </a:xfrm>
          <a:prstGeom prst="rect">
            <a:avLst/>
          </a:prstGeom>
        </p:spPr>
        <p:txBody>
          <a:bodyPr vert="horz" wrap="square" lIns="72000" tIns="36000" rIns="72000" bIns="36000" rtlCol="0" anchor="t">
            <a:normAutofit fontScale="62500" lnSpcReduction="20000"/>
          </a:bodyPr>
          <a:lstStyle/>
          <a:p>
            <a:pPr marR="0" algn="l" defTabSz="914400" rtl="0" eaLnBrk="1" fontAlgn="base" latinLnBrk="0" hangingPunct="1">
              <a:lnSpc>
                <a:spcPct val="100000"/>
              </a:lnSpc>
              <a:spcBef>
                <a:spcPts val="800"/>
              </a:spcBef>
              <a:spcAft>
                <a:spcPct val="0"/>
              </a:spcAft>
              <a:buClrTx/>
              <a:buSzTx/>
              <a:tabLst/>
            </a:pPr>
            <a:r>
              <a:rPr kumimoji="0" lang="en-US" sz="2000" b="0" i="0" u="none" strike="noStrike" kern="1000" cap="none" spc="-30" normalizeH="0" baseline="0" noProof="0" dirty="0">
                <a:ln>
                  <a:noFill/>
                </a:ln>
                <a:solidFill>
                  <a:schemeClr val="tx1"/>
                </a:solidFill>
                <a:effectLst/>
                <a:uLnTx/>
                <a:uFillTx/>
                <a:latin typeface="Ericsson Hilda"/>
                <a:ea typeface="+mn-ea"/>
                <a:cs typeface="+mn-cs"/>
              </a:rPr>
              <a:t>CAPIF RNAA (= OAuth 2.0 with embedded RO authorization management)</a:t>
            </a:r>
          </a:p>
        </p:txBody>
      </p:sp>
      <p:sp>
        <p:nvSpPr>
          <p:cNvPr id="12" name="TextBox 11">
            <a:extLst>
              <a:ext uri="{FF2B5EF4-FFF2-40B4-BE49-F238E27FC236}">
                <a16:creationId xmlns:a16="http://schemas.microsoft.com/office/drawing/2014/main" id="{6C899BEE-8A8D-3D15-11E5-9ABB8A7EFC6D}"/>
              </a:ext>
            </a:extLst>
          </p:cNvPr>
          <p:cNvSpPr txBox="1"/>
          <p:nvPr/>
        </p:nvSpPr>
        <p:spPr>
          <a:xfrm>
            <a:off x="7093983" y="1634128"/>
            <a:ext cx="914400" cy="914400"/>
          </a:xfrm>
          <a:prstGeom prst="rect">
            <a:avLst/>
          </a:prstGeom>
        </p:spPr>
        <p:txBody>
          <a:bodyPr vert="horz" wrap="non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endParaRPr kumimoji="0" lang="en-US" sz="2000" b="0" i="0" u="none" strike="noStrike" kern="1000" cap="none" spc="-30" normalizeH="0" baseline="0" noProof="0" dirty="0">
              <a:ln>
                <a:noFill/>
              </a:ln>
              <a:solidFill>
                <a:schemeClr val="tx1"/>
              </a:solidFill>
              <a:effectLst/>
              <a:uLnTx/>
              <a:uFillTx/>
              <a:latin typeface="Ericsson Hilda"/>
              <a:ea typeface="+mn-ea"/>
              <a:cs typeface="+mn-cs"/>
            </a:endParaRPr>
          </a:p>
        </p:txBody>
      </p:sp>
      <p:sp>
        <p:nvSpPr>
          <p:cNvPr id="25" name="Content Placeholder 7">
            <a:extLst>
              <a:ext uri="{FF2B5EF4-FFF2-40B4-BE49-F238E27FC236}">
                <a16:creationId xmlns:a16="http://schemas.microsoft.com/office/drawing/2014/main" id="{B4DD4256-E236-E6EA-4DA7-DBC0B40BF9B3}"/>
              </a:ext>
            </a:extLst>
          </p:cNvPr>
          <p:cNvSpPr txBox="1">
            <a:spLocks/>
          </p:cNvSpPr>
          <p:nvPr/>
        </p:nvSpPr>
        <p:spPr>
          <a:xfrm>
            <a:off x="193704" y="803293"/>
            <a:ext cx="5712708" cy="1881776"/>
          </a:xfrm>
          <a:prstGeom prst="rect">
            <a:avLst/>
          </a:prstGeom>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indent="0">
              <a:buFont typeface="Ericsson Hilda" panose="00000500000000000000" pitchFamily="2" charset="0"/>
              <a:buNone/>
            </a:pPr>
            <a:r>
              <a:rPr lang="en-US" sz="1800" b="1" dirty="0">
                <a:solidFill>
                  <a:schemeClr val="accent1">
                    <a:lumMod val="75000"/>
                  </a:schemeClr>
                </a:solidFill>
              </a:rPr>
              <a:t>CAPIF RNAA</a:t>
            </a:r>
          </a:p>
          <a:p>
            <a:r>
              <a:rPr lang="en-US" sz="1400" dirty="0"/>
              <a:t>extended the previous CAPIF OAuth 2.0 authorization to add RO ID and embed the management of application user consent (named “RO authorization”) inside the RNAA flow</a:t>
            </a:r>
          </a:p>
          <a:p>
            <a:pPr lvl="1"/>
            <a:r>
              <a:rPr lang="en-US" sz="1400" dirty="0">
                <a:cs typeface="+mn-cs"/>
              </a:rPr>
              <a:t>CAPIF Authorization Function was tasked with dual role of OAuth 2.0 Server role + Consent Manager role</a:t>
            </a:r>
          </a:p>
        </p:txBody>
      </p:sp>
      <p:sp>
        <p:nvSpPr>
          <p:cNvPr id="26" name="TextBox 25">
            <a:extLst>
              <a:ext uri="{FF2B5EF4-FFF2-40B4-BE49-F238E27FC236}">
                <a16:creationId xmlns:a16="http://schemas.microsoft.com/office/drawing/2014/main" id="{72A4A81E-BB52-05AC-3AA5-E20DEE115196}"/>
              </a:ext>
            </a:extLst>
          </p:cNvPr>
          <p:cNvSpPr txBox="1"/>
          <p:nvPr/>
        </p:nvSpPr>
        <p:spPr>
          <a:xfrm>
            <a:off x="6237677" y="1718429"/>
            <a:ext cx="5592792" cy="2170223"/>
          </a:xfrm>
          <a:prstGeom prst="rect">
            <a:avLst/>
          </a:prstGeom>
        </p:spPr>
        <p:txBody>
          <a:bodyPr vert="horz" wrap="square" lIns="72000" tIns="36000" rIns="72000" bIns="36000" rtlCol="0" anchor="t">
            <a:normAutofit/>
          </a:bodyPr>
          <a:lstStyle/>
          <a:p>
            <a:pPr marR="0" algn="l" defTabSz="914400" rtl="0" eaLnBrk="1" fontAlgn="base" latinLnBrk="0" hangingPunct="1">
              <a:lnSpc>
                <a:spcPct val="100000"/>
              </a:lnSpc>
              <a:spcBef>
                <a:spcPts val="800"/>
              </a:spcBef>
              <a:spcAft>
                <a:spcPct val="0"/>
              </a:spcAft>
              <a:buClrTx/>
              <a:buSzTx/>
              <a:tabLst/>
            </a:pPr>
            <a:r>
              <a:rPr kumimoji="0" lang="en-US" sz="2000" b="1" i="0" u="none" strike="noStrike" kern="1000" cap="none" spc="-30" normalizeH="0" baseline="0" noProof="0" dirty="0">
                <a:ln>
                  <a:noFill/>
                </a:ln>
                <a:solidFill>
                  <a:schemeClr val="tx1"/>
                </a:solidFill>
                <a:effectLst/>
                <a:uLnTx/>
                <a:uFillTx/>
                <a:latin typeface="Ericsson Hilda"/>
                <a:ea typeface="+mn-ea"/>
                <a:cs typeface="+mn-cs"/>
              </a:rPr>
              <a:t>Terms: </a:t>
            </a:r>
            <a:r>
              <a:rPr lang="en-US" sz="2000" i="1" kern="1000" spc="-30" dirty="0">
                <a:solidFill>
                  <a:schemeClr val="accent1">
                    <a:lumMod val="75000"/>
                  </a:schemeClr>
                </a:solidFill>
                <a:latin typeface="Ericsson Hilda"/>
                <a:cs typeface="+mn-cs"/>
              </a:rPr>
              <a:t>RO authorization</a:t>
            </a:r>
          </a:p>
          <a:p>
            <a:pPr marR="0" algn="l" defTabSz="914400" rtl="0" eaLnBrk="1" fontAlgn="base" latinLnBrk="0" hangingPunct="1">
              <a:lnSpc>
                <a:spcPct val="100000"/>
              </a:lnSpc>
              <a:spcBef>
                <a:spcPts val="800"/>
              </a:spcBef>
              <a:spcAft>
                <a:spcPct val="0"/>
              </a:spcAft>
              <a:buClrTx/>
              <a:buSzTx/>
              <a:tabLst/>
            </a:pPr>
            <a:r>
              <a:rPr lang="en-US" sz="2000" kern="1000" spc="-30" dirty="0">
                <a:latin typeface="Ericsson Hilda"/>
                <a:cs typeface="+mn-cs"/>
              </a:rPr>
              <a:t> – remains as the term referring to the user consent for applications handled together with the OAuth2.0 </a:t>
            </a:r>
            <a:br>
              <a:rPr lang="en-US" sz="2000" kern="1000" spc="-30" dirty="0">
                <a:latin typeface="Ericsson Hilda"/>
                <a:cs typeface="+mn-cs"/>
              </a:rPr>
            </a:br>
            <a:r>
              <a:rPr lang="en-US" sz="2000" kern="1000" spc="-30" dirty="0">
                <a:latin typeface="Ericsson Hilda"/>
                <a:cs typeface="+mn-cs"/>
              </a:rPr>
              <a:t>(i.e., </a:t>
            </a:r>
            <a:r>
              <a:rPr lang="en-US" sz="2000" kern="1000" spc="-30" dirty="0">
                <a:solidFill>
                  <a:schemeClr val="accent1">
                    <a:lumMod val="75000"/>
                  </a:schemeClr>
                </a:solidFill>
                <a:latin typeface="Ericsson Hilda"/>
                <a:cs typeface="+mn-cs"/>
              </a:rPr>
              <a:t>OAuth 2.0+Consent management are handled together inside the CCF Authorization Function) </a:t>
            </a:r>
            <a:endParaRPr kumimoji="0" lang="en-US" sz="2000" b="0" i="0" u="none" strike="noStrike" kern="1000" cap="none" spc="-30" normalizeH="0" baseline="0" noProof="0" dirty="0">
              <a:ln>
                <a:noFill/>
              </a:ln>
              <a:solidFill>
                <a:schemeClr val="accent1">
                  <a:lumMod val="75000"/>
                </a:schemeClr>
              </a:solidFill>
              <a:effectLst/>
              <a:uLnTx/>
              <a:uFillTx/>
              <a:latin typeface="Ericsson Hilda"/>
              <a:ea typeface="+mn-ea"/>
              <a:cs typeface="+mn-cs"/>
            </a:endParaRPr>
          </a:p>
        </p:txBody>
      </p:sp>
    </p:spTree>
    <p:custDataLst>
      <p:custData r:id="rId1"/>
      <p:custData r:id="rId2"/>
    </p:custDataLst>
    <p:extLst>
      <p:ext uri="{BB962C8B-B14F-4D97-AF65-F5344CB8AC3E}">
        <p14:creationId xmlns:p14="http://schemas.microsoft.com/office/powerpoint/2010/main" val="6010738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xfrm>
            <a:off x="315523" y="169339"/>
            <a:ext cx="6487843" cy="585260"/>
          </a:xfrm>
          <a:ln>
            <a:noFill/>
          </a:ln>
        </p:spPr>
        <p:txBody>
          <a:bodyPr/>
          <a:lstStyle/>
          <a:p>
            <a:r>
              <a:rPr lang="en-US" dirty="0"/>
              <a:t>General Information</a:t>
            </a:r>
          </a:p>
        </p:txBody>
      </p:sp>
      <p:sp>
        <p:nvSpPr>
          <p:cNvPr id="8" name="Content Placeholder 7">
            <a:extLst>
              <a:ext uri="{FF2B5EF4-FFF2-40B4-BE49-F238E27FC236}">
                <a16:creationId xmlns:a16="http://schemas.microsoft.com/office/drawing/2014/main" id="{0E14BAED-C56B-3665-A099-208B6045D62E}"/>
              </a:ext>
            </a:extLst>
          </p:cNvPr>
          <p:cNvSpPr>
            <a:spLocks noGrp="1"/>
          </p:cNvSpPr>
          <p:nvPr>
            <p:ph sz="quarter" idx="11"/>
          </p:nvPr>
        </p:nvSpPr>
        <p:spPr>
          <a:xfrm>
            <a:off x="202642" y="810238"/>
            <a:ext cx="5712708" cy="1881776"/>
          </a:xfrm>
        </p:spPr>
        <p:txBody>
          <a:bodyPr/>
          <a:lstStyle/>
          <a:p>
            <a:pPr marL="0" indent="0" eaLnBrk="1" hangingPunct="1">
              <a:spcBef>
                <a:spcPts val="800"/>
              </a:spcBef>
              <a:buNone/>
            </a:pPr>
            <a:r>
              <a:rPr lang="en-US" sz="1800" b="1" kern="1000" spc="-30" dirty="0">
                <a:solidFill>
                  <a:schemeClr val="accent1">
                    <a:lumMod val="75000"/>
                  </a:schemeClr>
                </a:solidFill>
                <a:latin typeface="+mn-lt"/>
                <a:cs typeface="+mn-cs"/>
              </a:rPr>
              <a:t>CAPIF RNAA</a:t>
            </a:r>
          </a:p>
          <a:p>
            <a:pPr marL="0" indent="0">
              <a:buNone/>
            </a:pPr>
            <a:r>
              <a:rPr lang="en-US" sz="1400" dirty="0"/>
              <a:t>- Extended the previous CAPIF OAuth 2.0 authorization to add </a:t>
            </a:r>
            <a:r>
              <a:rPr lang="en-US" sz="1400" kern="1000" spc="-30" dirty="0">
                <a:latin typeface="+mn-lt"/>
                <a:cs typeface="+mn-cs"/>
              </a:rPr>
              <a:t>RO ID and embed the management of application user consent (named “RO authorization”) inside the RNAA flow</a:t>
            </a:r>
            <a:endParaRPr lang="en-US" sz="1400" dirty="0"/>
          </a:p>
          <a:p>
            <a:pPr lvl="1"/>
            <a:r>
              <a:rPr lang="en-US" sz="1400" kern="1000" spc="-30" dirty="0">
                <a:latin typeface="+mn-lt"/>
                <a:cs typeface="+mn-cs"/>
              </a:rPr>
              <a:t>CAPIF Authorization Function was tasked with dual role of OAuth 2.0 Server role + Consent Manager role</a:t>
            </a:r>
          </a:p>
        </p:txBody>
      </p:sp>
      <p:sp>
        <p:nvSpPr>
          <p:cNvPr id="5" name="Rectangle 2">
            <a:extLst>
              <a:ext uri="{FF2B5EF4-FFF2-40B4-BE49-F238E27FC236}">
                <a16:creationId xmlns:a16="http://schemas.microsoft.com/office/drawing/2014/main" id="{FA382D6F-65C8-9839-DD1E-E6A9B557005A}"/>
              </a:ext>
            </a:extLst>
          </p:cNvPr>
          <p:cNvSpPr>
            <a:spLocks noChangeArrowheads="1"/>
          </p:cNvSpPr>
          <p:nvPr/>
        </p:nvSpPr>
        <p:spPr bwMode="auto">
          <a:xfrm>
            <a:off x="707366" y="292902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a:extLst>
              <a:ext uri="{FF2B5EF4-FFF2-40B4-BE49-F238E27FC236}">
                <a16:creationId xmlns:a16="http://schemas.microsoft.com/office/drawing/2014/main" id="{2C66B29B-EDFF-0803-CC15-C489D46FEE9C}"/>
              </a:ext>
            </a:extLst>
          </p:cNvPr>
          <p:cNvGraphicFramePr>
            <a:graphicFrameLocks noChangeAspect="1"/>
          </p:cNvGraphicFramePr>
          <p:nvPr>
            <p:extLst>
              <p:ext uri="{D42A27DB-BD31-4B8C-83A1-F6EECF244321}">
                <p14:modId xmlns:p14="http://schemas.microsoft.com/office/powerpoint/2010/main" val="3073514837"/>
              </p:ext>
            </p:extLst>
          </p:nvPr>
        </p:nvGraphicFramePr>
        <p:xfrm>
          <a:off x="481531" y="2439629"/>
          <a:ext cx="3879491" cy="2749902"/>
        </p:xfrm>
        <a:graphic>
          <a:graphicData uri="http://schemas.openxmlformats.org/presentationml/2006/ole">
            <mc:AlternateContent xmlns:mc="http://schemas.openxmlformats.org/markup-compatibility/2006">
              <mc:Choice xmlns:v="urn:schemas-microsoft-com:vml" Requires="v">
                <p:oleObj name="Visio" r:id="rId4" imgW="8680783" imgH="5588279" progId="Visio.Drawing.15">
                  <p:embed/>
                </p:oleObj>
              </mc:Choice>
              <mc:Fallback>
                <p:oleObj name="Visio" r:id="rId4" imgW="8680783" imgH="5588279" progId="Visio.Drawing.15">
                  <p:embed/>
                  <p:pic>
                    <p:nvPicPr>
                      <p:cNvPr id="6" name="Object 5">
                        <a:extLst>
                          <a:ext uri="{FF2B5EF4-FFF2-40B4-BE49-F238E27FC236}">
                            <a16:creationId xmlns:a16="http://schemas.microsoft.com/office/drawing/2014/main" id="{2C66B29B-EDFF-0803-CC15-C489D46FEE9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1531" y="2439629"/>
                        <a:ext cx="3879491" cy="2749902"/>
                      </a:xfrm>
                      <a:prstGeom prst="rect">
                        <a:avLst/>
                      </a:prstGeom>
                      <a:noFill/>
                    </p:spPr>
                  </p:pic>
                </p:oleObj>
              </mc:Fallback>
            </mc:AlternateContent>
          </a:graphicData>
        </a:graphic>
      </p:graphicFrame>
      <p:sp>
        <p:nvSpPr>
          <p:cNvPr id="7" name="TextBox 6">
            <a:extLst>
              <a:ext uri="{FF2B5EF4-FFF2-40B4-BE49-F238E27FC236}">
                <a16:creationId xmlns:a16="http://schemas.microsoft.com/office/drawing/2014/main" id="{AAFCCD0B-AF4F-E125-46E4-D6681576F5C8}"/>
              </a:ext>
            </a:extLst>
          </p:cNvPr>
          <p:cNvSpPr txBox="1"/>
          <p:nvPr/>
        </p:nvSpPr>
        <p:spPr>
          <a:xfrm>
            <a:off x="4834651" y="5535998"/>
            <a:ext cx="7237750" cy="1099747"/>
          </a:xfrm>
          <a:prstGeom prst="rect">
            <a:avLst/>
          </a:prstGeom>
        </p:spPr>
        <p:txBody>
          <a:bodyPr vert="horz" wrap="square" lIns="72000" tIns="36000" rIns="72000" bIns="36000" rtlCol="0" anchor="t">
            <a:normAutofit fontScale="55000" lnSpcReduction="20000"/>
          </a:bodyPr>
          <a:lstStyle/>
          <a:p>
            <a:pPr marR="0" algn="l" defTabSz="914400" rtl="0" eaLnBrk="1" fontAlgn="base" latinLnBrk="0" hangingPunct="1">
              <a:lnSpc>
                <a:spcPct val="100000"/>
              </a:lnSpc>
              <a:spcBef>
                <a:spcPts val="800"/>
              </a:spcBef>
              <a:spcAft>
                <a:spcPct val="0"/>
              </a:spcAft>
              <a:buClrTx/>
              <a:buSzTx/>
              <a:tabLst/>
            </a:pPr>
            <a:r>
              <a:rPr kumimoji="0" lang="en-US" sz="3600" b="1" i="0" u="none" strike="noStrike" kern="1000" cap="none" spc="-30" normalizeH="0" baseline="0" noProof="0" dirty="0">
                <a:ln>
                  <a:noFill/>
                </a:ln>
                <a:solidFill>
                  <a:schemeClr val="tx1"/>
                </a:solidFill>
                <a:effectLst/>
                <a:uLnTx/>
                <a:uFillTx/>
                <a:latin typeface="Ericsson Hilda"/>
                <a:ea typeface="+mn-ea"/>
                <a:cs typeface="+mn-cs"/>
              </a:rPr>
              <a:t>Terms : </a:t>
            </a:r>
            <a:r>
              <a:rPr lang="en-US" sz="3600" i="1" kern="1000" spc="-30" dirty="0">
                <a:solidFill>
                  <a:schemeClr val="accent1">
                    <a:lumMod val="75000"/>
                  </a:schemeClr>
                </a:solidFill>
                <a:latin typeface="Ericsson Hilda"/>
                <a:cs typeface="+mn-cs"/>
              </a:rPr>
              <a:t>App-user consent</a:t>
            </a:r>
          </a:p>
          <a:p>
            <a:pPr marR="0" algn="l" defTabSz="914400" rtl="0" eaLnBrk="1" fontAlgn="base" latinLnBrk="0" hangingPunct="1">
              <a:lnSpc>
                <a:spcPct val="100000"/>
              </a:lnSpc>
              <a:spcBef>
                <a:spcPts val="800"/>
              </a:spcBef>
              <a:spcAft>
                <a:spcPct val="0"/>
              </a:spcAft>
              <a:buClrTx/>
              <a:buSzTx/>
              <a:tabLst/>
            </a:pPr>
            <a:r>
              <a:rPr lang="en-US" sz="3100" kern="1000" spc="-30" dirty="0">
                <a:latin typeface="Calibri" panose="020F0502020204030204" pitchFamily="34" charset="0"/>
                <a:ea typeface="Calibri" panose="020F0502020204030204" pitchFamily="34" charset="0"/>
                <a:cs typeface="Calibri" panose="020F0502020204030204" pitchFamily="34" charset="0"/>
              </a:rPr>
              <a:t> – </a:t>
            </a:r>
            <a:r>
              <a:rPr lang="en-GB" sz="3100" dirty="0">
                <a:effectLst/>
                <a:latin typeface="Calibri" panose="020F0502020204030204" pitchFamily="34" charset="0"/>
                <a:ea typeface="Calibri" panose="020F0502020204030204" pitchFamily="34" charset="0"/>
                <a:cs typeface="Calibri" panose="020F0502020204030204" pitchFamily="34" charset="0"/>
              </a:rPr>
              <a:t>the agreement of a user/subscriber provided to the operator, to expose their data from the 3GPP domain </a:t>
            </a:r>
            <a:r>
              <a:rPr lang="en-GB" sz="3100" dirty="0">
                <a:solidFill>
                  <a:schemeClr val="accent1">
                    <a:lumMod val="75000"/>
                  </a:schemeClr>
                </a:solidFill>
                <a:effectLst/>
                <a:latin typeface="Calibri" panose="020F0502020204030204" pitchFamily="34" charset="0"/>
                <a:ea typeface="Calibri" panose="020F0502020204030204" pitchFamily="34" charset="0"/>
                <a:cs typeface="Calibri" panose="020F0502020204030204" pitchFamily="34" charset="0"/>
              </a:rPr>
              <a:t>to applications for specific purposes</a:t>
            </a:r>
            <a:r>
              <a:rPr lang="en-GB" sz="3100" dirty="0">
                <a:effectLst/>
                <a:latin typeface="Calibri" panose="020F0502020204030204" pitchFamily="34" charset="0"/>
                <a:ea typeface="Calibri" panose="020F0502020204030204" pitchFamily="34" charset="0"/>
                <a:cs typeface="Calibri" panose="020F0502020204030204" pitchFamily="34" charset="0"/>
              </a:rPr>
              <a:t>. </a:t>
            </a:r>
            <a:br>
              <a:rPr lang="en-GB" sz="3100" dirty="0">
                <a:effectLst/>
                <a:latin typeface="Calibri" panose="020F0502020204030204" pitchFamily="34" charset="0"/>
                <a:ea typeface="Calibri" panose="020F0502020204030204" pitchFamily="34" charset="0"/>
                <a:cs typeface="Calibri" panose="020F0502020204030204" pitchFamily="34" charset="0"/>
              </a:rPr>
            </a:br>
            <a:r>
              <a:rPr lang="en-GB" sz="3100" dirty="0">
                <a:effectLst/>
                <a:latin typeface="Calibri" panose="020F0502020204030204" pitchFamily="34" charset="0"/>
                <a:ea typeface="Calibri" panose="020F0502020204030204" pitchFamily="34" charset="0"/>
                <a:cs typeface="Calibri" panose="020F0502020204030204" pitchFamily="34" charset="0"/>
              </a:rPr>
              <a:t>This agreement can be revoked at any time.</a:t>
            </a:r>
            <a:endParaRPr kumimoji="0" lang="en-US" sz="3100" b="0" i="0" u="none" strike="noStrike" kern="1000" cap="none" spc="-30" normalizeH="0" baseline="0" noProof="0" dirty="0">
              <a:ln>
                <a:noFill/>
              </a:ln>
              <a:solidFill>
                <a:schemeClr val="accent1">
                  <a:lumMod val="75000"/>
                </a:schemeClr>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8BCB8B5A-6B2F-E80D-0A7D-30F9D99C41F2}"/>
              </a:ext>
            </a:extLst>
          </p:cNvPr>
          <p:cNvSpPr txBox="1"/>
          <p:nvPr/>
        </p:nvSpPr>
        <p:spPr>
          <a:xfrm>
            <a:off x="7950874" y="4958485"/>
            <a:ext cx="2720260" cy="566659"/>
          </a:xfrm>
          <a:prstGeom prst="rect">
            <a:avLst/>
          </a:prstGeom>
          <a:ln>
            <a:solidFill>
              <a:schemeClr val="tx1"/>
            </a:solidFill>
          </a:ln>
        </p:spPr>
        <p:txBody>
          <a:bodyPr vert="horz" wrap="none" lIns="72000" tIns="36000" rIns="72000" bIns="36000" rtlCol="0" anchor="t">
            <a:noAutofit/>
          </a:bodyPr>
          <a:lstStyle/>
          <a:p>
            <a:pPr marR="0" algn="r" defTabSz="914400" rtl="0" eaLnBrk="1" fontAlgn="base" latinLnBrk="0" hangingPunct="1">
              <a:lnSpc>
                <a:spcPct val="100000"/>
              </a:lnSpc>
              <a:spcBef>
                <a:spcPts val="800"/>
              </a:spcBef>
              <a:spcAft>
                <a:spcPct val="0"/>
              </a:spcAft>
              <a:buClrTx/>
              <a:buSzTx/>
              <a:tabLst/>
            </a:pPr>
            <a:r>
              <a:rPr kumimoji="0" lang="en-US" sz="1600" b="0" i="1" u="none" strike="noStrike" kern="1000" cap="none" spc="-30" normalizeH="0" baseline="0" noProof="0" dirty="0">
                <a:ln>
                  <a:noFill/>
                </a:ln>
                <a:solidFill>
                  <a:schemeClr val="tx1"/>
                </a:solidFill>
                <a:effectLst/>
                <a:uLnTx/>
                <a:uFillTx/>
                <a:latin typeface="Ericsson Hilda"/>
                <a:ea typeface="+mn-ea"/>
                <a:cs typeface="+mn-cs"/>
              </a:rPr>
              <a:t>Exposure Framework Z </a:t>
            </a:r>
            <a:br>
              <a:rPr kumimoji="0" lang="en-US" sz="1600" b="0" i="1" u="none" strike="noStrike" kern="1000" cap="none" spc="-30" normalizeH="0" baseline="0" noProof="0" dirty="0">
                <a:ln>
                  <a:noFill/>
                </a:ln>
                <a:solidFill>
                  <a:schemeClr val="tx1"/>
                </a:solidFill>
                <a:effectLst/>
                <a:uLnTx/>
                <a:uFillTx/>
                <a:latin typeface="Ericsson Hilda"/>
                <a:ea typeface="+mn-ea"/>
                <a:cs typeface="+mn-cs"/>
              </a:rPr>
            </a:br>
            <a:r>
              <a:rPr kumimoji="0" lang="en-US" sz="1600" b="0" i="1" u="none" strike="noStrike" kern="1000" cap="none" spc="-30" normalizeH="0" baseline="0" noProof="0" dirty="0">
                <a:ln>
                  <a:noFill/>
                </a:ln>
                <a:solidFill>
                  <a:schemeClr val="tx1"/>
                </a:solidFill>
                <a:effectLst/>
                <a:uLnTx/>
                <a:uFillTx/>
                <a:latin typeface="Ericsson Hilda"/>
                <a:ea typeface="+mn-ea"/>
                <a:cs typeface="+mn-cs"/>
              </a:rPr>
              <a:t>(non-CAPIF)</a:t>
            </a:r>
          </a:p>
        </p:txBody>
      </p:sp>
      <p:sp>
        <p:nvSpPr>
          <p:cNvPr id="10" name="TextBox 9">
            <a:extLst>
              <a:ext uri="{FF2B5EF4-FFF2-40B4-BE49-F238E27FC236}">
                <a16:creationId xmlns:a16="http://schemas.microsoft.com/office/drawing/2014/main" id="{C3722DD8-768D-D6B7-D535-310FCF0E0F8F}"/>
              </a:ext>
            </a:extLst>
          </p:cNvPr>
          <p:cNvSpPr txBox="1"/>
          <p:nvPr/>
        </p:nvSpPr>
        <p:spPr>
          <a:xfrm>
            <a:off x="6106715" y="794814"/>
            <a:ext cx="5767340" cy="1639376"/>
          </a:xfrm>
          <a:prstGeom prst="rect">
            <a:avLst/>
          </a:prstGeom>
        </p:spPr>
        <p:txBody>
          <a:bodyPr vert="horz" wrap="square" lIns="72000" tIns="36000" rIns="72000" bIns="36000" rtlCol="0" anchor="t">
            <a:normAutofit lnSpcReduction="10000"/>
          </a:bodyPr>
          <a:lstStyle/>
          <a:p>
            <a:pPr marR="0" defTabSz="914400" eaLnBrk="1" latinLnBrk="0" hangingPunct="1">
              <a:lnSpc>
                <a:spcPct val="100000"/>
              </a:lnSpc>
              <a:spcBef>
                <a:spcPts val="800"/>
              </a:spcBef>
              <a:buSzTx/>
              <a:tabLst/>
            </a:pPr>
            <a:r>
              <a:rPr lang="en-US" b="1" kern="1000" spc="-30" dirty="0">
                <a:solidFill>
                  <a:schemeClr val="accent1">
                    <a:lumMod val="75000"/>
                  </a:schemeClr>
                </a:solidFill>
                <a:latin typeface="+mn-lt"/>
                <a:cs typeface="+mn-cs"/>
              </a:rPr>
              <a:t>COCOA enabler</a:t>
            </a:r>
          </a:p>
          <a:p>
            <a:pPr marR="0" defTabSz="914400" eaLnBrk="1" latinLnBrk="0" hangingPunct="1">
              <a:lnSpc>
                <a:spcPct val="100000"/>
              </a:lnSpc>
              <a:spcBef>
                <a:spcPts val="800"/>
              </a:spcBef>
              <a:buSzTx/>
              <a:tabLst/>
            </a:pPr>
            <a:r>
              <a:rPr lang="en-US" sz="1400" kern="1000" spc="-30" dirty="0">
                <a:latin typeface="+mn-lt"/>
                <a:cs typeface="+mn-cs"/>
              </a:rPr>
              <a:t>Typically the Exposure Frameworks provide:</a:t>
            </a:r>
          </a:p>
          <a:p>
            <a:pPr marL="285750" marR="0" indent="-285750" defTabSz="914400" eaLnBrk="1" latinLnBrk="0" hangingPunct="1">
              <a:lnSpc>
                <a:spcPct val="100000"/>
              </a:lnSpc>
              <a:spcBef>
                <a:spcPts val="800"/>
              </a:spcBef>
              <a:buSzTx/>
              <a:buFontTx/>
              <a:buChar char="-"/>
              <a:tabLst/>
            </a:pPr>
            <a:r>
              <a:rPr lang="en-US" sz="1400" kern="1000" spc="-30" dirty="0">
                <a:latin typeface="+mn-lt"/>
                <a:cs typeface="+mn-cs"/>
              </a:rPr>
              <a:t>Consumer (API invoker)  authentication and</a:t>
            </a:r>
          </a:p>
          <a:p>
            <a:pPr marL="285750" marR="0" indent="-285750" defTabSz="914400" eaLnBrk="1" latinLnBrk="0" hangingPunct="1">
              <a:lnSpc>
                <a:spcPct val="100000"/>
              </a:lnSpc>
              <a:spcBef>
                <a:spcPts val="800"/>
              </a:spcBef>
              <a:buSzTx/>
              <a:buFontTx/>
              <a:buChar char="-"/>
              <a:tabLst/>
            </a:pPr>
            <a:r>
              <a:rPr lang="en-US" sz="1400" kern="1000" spc="-30" dirty="0">
                <a:latin typeface="+mn-lt"/>
                <a:cs typeface="+mn-cs"/>
              </a:rPr>
              <a:t>Consumer (API invoker) authorization (most used is OAuth 2.0-based)  consolidating different input/criteria : operator policies, AC (R/TBAC), where applicable also checking app-user consent</a:t>
            </a:r>
          </a:p>
        </p:txBody>
      </p:sp>
      <p:sp>
        <p:nvSpPr>
          <p:cNvPr id="11" name="Rectangle 10">
            <a:extLst>
              <a:ext uri="{FF2B5EF4-FFF2-40B4-BE49-F238E27FC236}">
                <a16:creationId xmlns:a16="http://schemas.microsoft.com/office/drawing/2014/main" id="{5ED7D6EB-EBBC-06D3-CBEE-9D7FE94896F6}"/>
              </a:ext>
            </a:extLst>
          </p:cNvPr>
          <p:cNvSpPr/>
          <p:nvPr/>
        </p:nvSpPr>
        <p:spPr bwMode="auto">
          <a:xfrm>
            <a:off x="5334291" y="4134502"/>
            <a:ext cx="1820864" cy="1259384"/>
          </a:xfrm>
          <a:prstGeom prst="rect">
            <a:avLst/>
          </a:prstGeom>
          <a:noFill/>
          <a:ln w="12700" cap="flat" cmpd="sng" algn="ctr">
            <a:solidFill>
              <a:schemeClr val="accent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algn="ctr">
              <a:spcBef>
                <a:spcPts val="800"/>
              </a:spcBef>
            </a:pPr>
            <a:r>
              <a:rPr lang="en-US" sz="1200" dirty="0">
                <a:latin typeface="+mn-lt"/>
              </a:rPr>
              <a:t>COCOA Enabler</a:t>
            </a:r>
          </a:p>
        </p:txBody>
      </p:sp>
      <p:grpSp>
        <p:nvGrpSpPr>
          <p:cNvPr id="16" name="Group 15">
            <a:extLst>
              <a:ext uri="{FF2B5EF4-FFF2-40B4-BE49-F238E27FC236}">
                <a16:creationId xmlns:a16="http://schemas.microsoft.com/office/drawing/2014/main" id="{CB7404F6-6D9A-05CD-9832-1938D528A63A}"/>
              </a:ext>
            </a:extLst>
          </p:cNvPr>
          <p:cNvGrpSpPr/>
          <p:nvPr/>
        </p:nvGrpSpPr>
        <p:grpSpPr>
          <a:xfrm>
            <a:off x="6743236" y="2495426"/>
            <a:ext cx="5082053" cy="1175365"/>
            <a:chOff x="7371608" y="3219308"/>
            <a:chExt cx="4743010" cy="1175365"/>
          </a:xfrm>
        </p:grpSpPr>
        <p:sp>
          <p:nvSpPr>
            <p:cNvPr id="14" name="TextBox 13">
              <a:extLst>
                <a:ext uri="{FF2B5EF4-FFF2-40B4-BE49-F238E27FC236}">
                  <a16:creationId xmlns:a16="http://schemas.microsoft.com/office/drawing/2014/main" id="{8B4DC1FB-B665-366D-A791-F03E554E75DD}"/>
                </a:ext>
              </a:extLst>
            </p:cNvPr>
            <p:cNvSpPr txBox="1"/>
            <p:nvPr/>
          </p:nvSpPr>
          <p:spPr>
            <a:xfrm>
              <a:off x="7371608" y="3219308"/>
              <a:ext cx="4743010" cy="1175365"/>
            </a:xfrm>
            <a:prstGeom prst="rect">
              <a:avLst/>
            </a:prstGeom>
            <a:ln>
              <a:solidFill>
                <a:schemeClr val="tx1"/>
              </a:solidFill>
            </a:ln>
          </p:spPr>
          <p:txBody>
            <a:bodyPr vert="horz" wrap="non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endParaRPr lang="en-US" sz="2000" kern="1000" spc="-30" dirty="0">
                <a:latin typeface="Ericsson Hilda"/>
                <a:cs typeface="+mn-cs"/>
              </a:endParaRPr>
            </a:p>
            <a:p>
              <a:pPr marR="0" algn="l" defTabSz="914400" rtl="0" eaLnBrk="1" fontAlgn="base" latinLnBrk="0" hangingPunct="1">
                <a:lnSpc>
                  <a:spcPct val="100000"/>
                </a:lnSpc>
                <a:spcBef>
                  <a:spcPts val="800"/>
                </a:spcBef>
                <a:spcAft>
                  <a:spcPct val="0"/>
                </a:spcAft>
                <a:buClrTx/>
                <a:buSzTx/>
                <a:tabLst/>
              </a:pPr>
              <a:endParaRPr kumimoji="0" lang="en-US" sz="2000" b="0" i="0" u="none" strike="noStrike" kern="1000" cap="none" spc="-30" normalizeH="0" baseline="0" noProof="0" dirty="0">
                <a:ln>
                  <a:noFill/>
                </a:ln>
                <a:solidFill>
                  <a:schemeClr val="tx1"/>
                </a:solidFill>
                <a:effectLst/>
                <a:uLnTx/>
                <a:uFillTx/>
                <a:latin typeface="Ericsson Hilda"/>
                <a:ea typeface="+mn-ea"/>
                <a:cs typeface="+mn-cs"/>
              </a:endParaRPr>
            </a:p>
            <a:p>
              <a:pPr marR="0" algn="l" defTabSz="914400" rtl="0" eaLnBrk="1" fontAlgn="base" latinLnBrk="0" hangingPunct="1">
                <a:lnSpc>
                  <a:spcPct val="100000"/>
                </a:lnSpc>
                <a:spcBef>
                  <a:spcPts val="800"/>
                </a:spcBef>
                <a:spcAft>
                  <a:spcPct val="0"/>
                </a:spcAft>
                <a:buClrTx/>
                <a:buSzTx/>
                <a:tabLst/>
              </a:pPr>
              <a:r>
                <a:rPr kumimoji="0" lang="en-US" sz="2000" b="0" i="0" u="none" strike="noStrike" kern="1000" cap="none" spc="-30" normalizeH="0" baseline="0" noProof="0" dirty="0">
                  <a:ln>
                    <a:noFill/>
                  </a:ln>
                  <a:solidFill>
                    <a:schemeClr val="tx1"/>
                  </a:solidFill>
                  <a:effectLst/>
                  <a:uLnTx/>
                  <a:uFillTx/>
                  <a:latin typeface="Ericsson Hilda"/>
                  <a:ea typeface="+mn-ea"/>
                  <a:cs typeface="+mn-cs"/>
                </a:rPr>
                <a:t>	                      </a:t>
              </a:r>
              <a:r>
                <a:rPr kumimoji="0" lang="en-US" sz="1600" b="0" i="1" u="none" strike="noStrike" kern="1000" cap="none" spc="-30" normalizeH="0" baseline="0" noProof="0" dirty="0">
                  <a:ln>
                    <a:noFill/>
                  </a:ln>
                  <a:solidFill>
                    <a:schemeClr val="tx1"/>
                  </a:solidFill>
                  <a:effectLst/>
                  <a:uLnTx/>
                  <a:uFillTx/>
                  <a:latin typeface="Ericsson Hilda"/>
                  <a:ea typeface="+mn-ea"/>
                  <a:cs typeface="+mn-cs"/>
                </a:rPr>
                <a:t>Operator Platform (GSMA OPG)</a:t>
              </a:r>
              <a:endParaRPr kumimoji="0" lang="en-US" sz="2000" b="0" i="1" u="none" strike="noStrike" kern="1000" cap="none" spc="-30" normalizeH="0" baseline="0" noProof="0" dirty="0">
                <a:ln>
                  <a:noFill/>
                </a:ln>
                <a:solidFill>
                  <a:schemeClr val="tx1"/>
                </a:solidFill>
                <a:effectLst/>
                <a:uLnTx/>
                <a:uFillTx/>
                <a:latin typeface="Ericsson Hilda"/>
                <a:ea typeface="+mn-ea"/>
                <a:cs typeface="+mn-cs"/>
              </a:endParaRPr>
            </a:p>
          </p:txBody>
        </p:sp>
        <p:graphicFrame>
          <p:nvGraphicFramePr>
            <p:cNvPr id="15" name="Object 14">
              <a:extLst>
                <a:ext uri="{FF2B5EF4-FFF2-40B4-BE49-F238E27FC236}">
                  <a16:creationId xmlns:a16="http://schemas.microsoft.com/office/drawing/2014/main" id="{A14CEE8C-B04A-5CD8-F031-02EB89405874}"/>
                </a:ext>
              </a:extLst>
            </p:cNvPr>
            <p:cNvGraphicFramePr>
              <a:graphicFrameLocks noChangeAspect="1"/>
            </p:cNvGraphicFramePr>
            <p:nvPr>
              <p:extLst>
                <p:ext uri="{D42A27DB-BD31-4B8C-83A1-F6EECF244321}">
                  <p14:modId xmlns:p14="http://schemas.microsoft.com/office/powerpoint/2010/main" val="2492670477"/>
                </p:ext>
              </p:extLst>
            </p:nvPr>
          </p:nvGraphicFramePr>
          <p:xfrm>
            <a:off x="9162178" y="3262635"/>
            <a:ext cx="1161869" cy="823569"/>
          </p:xfrm>
          <a:graphic>
            <a:graphicData uri="http://schemas.openxmlformats.org/presentationml/2006/ole">
              <mc:AlternateContent xmlns:mc="http://schemas.openxmlformats.org/markup-compatibility/2006">
                <mc:Choice xmlns:v="urn:schemas-microsoft-com:vml" Requires="v">
                  <p:oleObj name="Visio" r:id="rId4" imgW="8680783" imgH="5588279" progId="Visio.Drawing.15">
                    <p:embed/>
                  </p:oleObj>
                </mc:Choice>
                <mc:Fallback>
                  <p:oleObj name="Visio" r:id="rId4" imgW="8680783" imgH="5588279" progId="Visio.Drawing.15">
                    <p:embed/>
                    <p:pic>
                      <p:nvPicPr>
                        <p:cNvPr id="15" name="Object 14">
                          <a:extLst>
                            <a:ext uri="{FF2B5EF4-FFF2-40B4-BE49-F238E27FC236}">
                              <a16:creationId xmlns:a16="http://schemas.microsoft.com/office/drawing/2014/main" id="{A14CEE8C-B04A-5CD8-F031-02EB8940587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62178" y="3262635"/>
                          <a:ext cx="1161869" cy="823569"/>
                        </a:xfrm>
                        <a:prstGeom prst="rect">
                          <a:avLst/>
                        </a:prstGeom>
                        <a:noFill/>
                      </p:spPr>
                    </p:pic>
                  </p:oleObj>
                </mc:Fallback>
              </mc:AlternateContent>
            </a:graphicData>
          </a:graphic>
        </p:graphicFrame>
      </p:grpSp>
      <p:grpSp>
        <p:nvGrpSpPr>
          <p:cNvPr id="18" name="Group 17">
            <a:extLst>
              <a:ext uri="{FF2B5EF4-FFF2-40B4-BE49-F238E27FC236}">
                <a16:creationId xmlns:a16="http://schemas.microsoft.com/office/drawing/2014/main" id="{E918E369-765B-78BD-7D35-42701AD0BC56}"/>
              </a:ext>
            </a:extLst>
          </p:cNvPr>
          <p:cNvGrpSpPr/>
          <p:nvPr/>
        </p:nvGrpSpPr>
        <p:grpSpPr>
          <a:xfrm>
            <a:off x="7888650" y="4009713"/>
            <a:ext cx="3411088" cy="686624"/>
            <a:chOff x="8384875" y="3452900"/>
            <a:chExt cx="3411088" cy="686624"/>
          </a:xfrm>
        </p:grpSpPr>
        <p:sp>
          <p:nvSpPr>
            <p:cNvPr id="13" name="TextBox 12">
              <a:extLst>
                <a:ext uri="{FF2B5EF4-FFF2-40B4-BE49-F238E27FC236}">
                  <a16:creationId xmlns:a16="http://schemas.microsoft.com/office/drawing/2014/main" id="{B1D49629-E166-D29D-B4D1-E2701FA756D3}"/>
                </a:ext>
              </a:extLst>
            </p:cNvPr>
            <p:cNvSpPr txBox="1"/>
            <p:nvPr/>
          </p:nvSpPr>
          <p:spPr>
            <a:xfrm>
              <a:off x="8384875" y="3452900"/>
              <a:ext cx="3411088" cy="686624"/>
            </a:xfrm>
            <a:prstGeom prst="rect">
              <a:avLst/>
            </a:prstGeom>
            <a:ln>
              <a:solidFill>
                <a:schemeClr val="tx1"/>
              </a:solidFill>
            </a:ln>
          </p:spPr>
          <p:txBody>
            <a:bodyPr vert="horz" wrap="non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endParaRPr kumimoji="0" lang="en-US" sz="2000" b="0" i="0" u="none" strike="noStrike" kern="1000" cap="none" spc="-30" normalizeH="0" baseline="0" noProof="0" dirty="0">
                <a:ln>
                  <a:noFill/>
                </a:ln>
                <a:solidFill>
                  <a:schemeClr val="tx1"/>
                </a:solidFill>
                <a:effectLst/>
                <a:uLnTx/>
                <a:uFillTx/>
                <a:latin typeface="Ericsson Hilda"/>
                <a:ea typeface="+mn-ea"/>
                <a:cs typeface="+mn-cs"/>
              </a:endParaRPr>
            </a:p>
            <a:p>
              <a:pPr marR="0" algn="l" defTabSz="914400" rtl="0" eaLnBrk="1" fontAlgn="base" latinLnBrk="0" hangingPunct="1">
                <a:lnSpc>
                  <a:spcPct val="100000"/>
                </a:lnSpc>
                <a:spcBef>
                  <a:spcPts val="800"/>
                </a:spcBef>
                <a:spcAft>
                  <a:spcPct val="0"/>
                </a:spcAft>
                <a:buClrTx/>
                <a:buSzTx/>
                <a:tabLst/>
              </a:pPr>
              <a:r>
                <a:rPr lang="en-US" sz="1600" kern="1000" spc="-30" dirty="0">
                  <a:latin typeface="Ericsson Hilda"/>
                  <a:cs typeface="+mn-cs"/>
                </a:rPr>
                <a:t>               </a:t>
              </a:r>
              <a:r>
                <a:rPr lang="en-US" sz="1600" i="1" kern="1000" spc="-30" dirty="0">
                  <a:latin typeface="Ericsson Hilda"/>
                  <a:cs typeface="+mn-cs"/>
                </a:rPr>
                <a:t>Operator Platform (GSMA OPG)</a:t>
              </a:r>
            </a:p>
          </p:txBody>
        </p:sp>
        <p:sp>
          <p:nvSpPr>
            <p:cNvPr id="17" name="TextBox 16">
              <a:extLst>
                <a:ext uri="{FF2B5EF4-FFF2-40B4-BE49-F238E27FC236}">
                  <a16:creationId xmlns:a16="http://schemas.microsoft.com/office/drawing/2014/main" id="{AB385407-1A44-32C2-A116-37D559A4CEFD}"/>
                </a:ext>
              </a:extLst>
            </p:cNvPr>
            <p:cNvSpPr txBox="1"/>
            <p:nvPr/>
          </p:nvSpPr>
          <p:spPr>
            <a:xfrm>
              <a:off x="8469384" y="3514164"/>
              <a:ext cx="2969213" cy="253668"/>
            </a:xfrm>
            <a:prstGeom prst="rect">
              <a:avLst/>
            </a:prstGeom>
            <a:ln>
              <a:solidFill>
                <a:schemeClr val="tx1"/>
              </a:solidFill>
            </a:ln>
          </p:spPr>
          <p:txBody>
            <a:bodyPr vert="horz" wrap="non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dirty="0">
                  <a:ln>
                    <a:noFill/>
                  </a:ln>
                  <a:solidFill>
                    <a:schemeClr val="tx1"/>
                  </a:solidFill>
                  <a:effectLst/>
                  <a:uLnTx/>
                  <a:uFillTx/>
                  <a:latin typeface="Ericsson Hilda"/>
                  <a:ea typeface="+mn-ea"/>
                  <a:cs typeface="+mn-cs"/>
                </a:rPr>
                <a:t>Exposure Framework Y (non-CAPIF)</a:t>
              </a:r>
            </a:p>
          </p:txBody>
        </p:sp>
      </p:grpSp>
      <p:sp>
        <p:nvSpPr>
          <p:cNvPr id="19" name="Arrow: Up-Down 18">
            <a:extLst>
              <a:ext uri="{FF2B5EF4-FFF2-40B4-BE49-F238E27FC236}">
                <a16:creationId xmlns:a16="http://schemas.microsoft.com/office/drawing/2014/main" id="{73ABD1A2-9B07-89C8-659C-6AC2EF0CF422}"/>
              </a:ext>
            </a:extLst>
          </p:cNvPr>
          <p:cNvSpPr/>
          <p:nvPr/>
        </p:nvSpPr>
        <p:spPr bwMode="auto">
          <a:xfrm>
            <a:off x="6918913" y="3679023"/>
            <a:ext cx="246137" cy="436113"/>
          </a:xfrm>
          <a:prstGeom prst="upDownArrow">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dirty="0" err="1">
              <a:solidFill>
                <a:srgbClr val="FFFFFF"/>
              </a:solidFill>
              <a:latin typeface="+mn-lt"/>
            </a:endParaRPr>
          </a:p>
        </p:txBody>
      </p:sp>
      <p:sp>
        <p:nvSpPr>
          <p:cNvPr id="20" name="Arrow: Up-Down 19">
            <a:extLst>
              <a:ext uri="{FF2B5EF4-FFF2-40B4-BE49-F238E27FC236}">
                <a16:creationId xmlns:a16="http://schemas.microsoft.com/office/drawing/2014/main" id="{6CB7A494-E566-CDF8-DAB1-DD55B9B95181}"/>
              </a:ext>
            </a:extLst>
          </p:cNvPr>
          <p:cNvSpPr/>
          <p:nvPr/>
        </p:nvSpPr>
        <p:spPr bwMode="auto">
          <a:xfrm rot="3612617">
            <a:off x="7396779" y="3863720"/>
            <a:ext cx="246137" cy="863084"/>
          </a:xfrm>
          <a:prstGeom prst="upDownArrow">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dirty="0" err="1">
              <a:solidFill>
                <a:srgbClr val="FFFFFF"/>
              </a:solidFill>
              <a:latin typeface="+mn-lt"/>
            </a:endParaRPr>
          </a:p>
        </p:txBody>
      </p:sp>
      <p:sp>
        <p:nvSpPr>
          <p:cNvPr id="21" name="Arrow: Up-Down 20">
            <a:extLst>
              <a:ext uri="{FF2B5EF4-FFF2-40B4-BE49-F238E27FC236}">
                <a16:creationId xmlns:a16="http://schemas.microsoft.com/office/drawing/2014/main" id="{A2EEF458-0EF4-5483-04C2-089ACB7F3A43}"/>
              </a:ext>
            </a:extLst>
          </p:cNvPr>
          <p:cNvSpPr/>
          <p:nvPr/>
        </p:nvSpPr>
        <p:spPr bwMode="auto">
          <a:xfrm rot="16200000">
            <a:off x="4724588" y="4000749"/>
            <a:ext cx="246137" cy="959153"/>
          </a:xfrm>
          <a:prstGeom prst="upDownArrow">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dirty="0" err="1">
              <a:solidFill>
                <a:srgbClr val="FFFFFF"/>
              </a:solidFill>
              <a:latin typeface="+mn-lt"/>
            </a:endParaRPr>
          </a:p>
        </p:txBody>
      </p:sp>
      <p:sp>
        <p:nvSpPr>
          <p:cNvPr id="22" name="Arrow: Up-Down 21">
            <a:extLst>
              <a:ext uri="{FF2B5EF4-FFF2-40B4-BE49-F238E27FC236}">
                <a16:creationId xmlns:a16="http://schemas.microsoft.com/office/drawing/2014/main" id="{CC7B3859-4811-8D31-D6B8-B3226EF18787}"/>
              </a:ext>
            </a:extLst>
          </p:cNvPr>
          <p:cNvSpPr/>
          <p:nvPr/>
        </p:nvSpPr>
        <p:spPr bwMode="auto">
          <a:xfrm rot="5400000">
            <a:off x="7425862" y="4729450"/>
            <a:ext cx="246137" cy="773435"/>
          </a:xfrm>
          <a:prstGeom prst="upDownArrow">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dirty="0" err="1">
              <a:solidFill>
                <a:srgbClr val="FFFFFF"/>
              </a:solidFill>
              <a:latin typeface="+mn-lt"/>
            </a:endParaRPr>
          </a:p>
        </p:txBody>
      </p:sp>
      <p:sp>
        <p:nvSpPr>
          <p:cNvPr id="23" name="TextBox 22">
            <a:extLst>
              <a:ext uri="{FF2B5EF4-FFF2-40B4-BE49-F238E27FC236}">
                <a16:creationId xmlns:a16="http://schemas.microsoft.com/office/drawing/2014/main" id="{9C19C062-2391-600B-A73C-E9B7F7592F2A}"/>
              </a:ext>
            </a:extLst>
          </p:cNvPr>
          <p:cNvSpPr txBox="1"/>
          <p:nvPr/>
        </p:nvSpPr>
        <p:spPr>
          <a:xfrm>
            <a:off x="6869775" y="2642862"/>
            <a:ext cx="1655761" cy="422782"/>
          </a:xfrm>
          <a:prstGeom prst="rect">
            <a:avLst/>
          </a:prstGeom>
          <a:ln>
            <a:solidFill>
              <a:schemeClr val="tx1"/>
            </a:solidFill>
          </a:ln>
        </p:spPr>
        <p:txBody>
          <a:bodyPr vert="horz" wrap="non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200" b="0" i="0" u="none" strike="noStrike" kern="1000" cap="none" spc="-30" normalizeH="0" baseline="0" noProof="0" dirty="0">
                <a:ln>
                  <a:noFill/>
                </a:ln>
                <a:solidFill>
                  <a:schemeClr val="tx1"/>
                </a:solidFill>
                <a:effectLst/>
                <a:uLnTx/>
                <a:uFillTx/>
                <a:latin typeface="Ericsson Hilda"/>
                <a:ea typeface="+mn-ea"/>
                <a:cs typeface="+mn-cs"/>
              </a:rPr>
              <a:t>Exposure Framework </a:t>
            </a:r>
            <a:r>
              <a:rPr lang="en-US" sz="1200" kern="1000" spc="-30" dirty="0">
                <a:latin typeface="Ericsson Hilda"/>
                <a:cs typeface="+mn-cs"/>
              </a:rPr>
              <a:t>X </a:t>
            </a:r>
            <a:br>
              <a:rPr lang="en-US" sz="1200" kern="1000" spc="-30" dirty="0">
                <a:latin typeface="Ericsson Hilda"/>
                <a:cs typeface="+mn-cs"/>
              </a:rPr>
            </a:br>
            <a:r>
              <a:rPr lang="en-US" sz="1200" kern="1000" spc="-30" dirty="0">
                <a:latin typeface="Ericsson Hilda"/>
                <a:cs typeface="+mn-cs"/>
              </a:rPr>
              <a:t>for BSS </a:t>
            </a:r>
            <a:r>
              <a:rPr kumimoji="0" lang="en-US" sz="1200" b="0" i="0" u="none" strike="noStrike" kern="1000" cap="none" spc="-30" normalizeH="0" baseline="0" noProof="0" dirty="0">
                <a:ln>
                  <a:noFill/>
                </a:ln>
                <a:solidFill>
                  <a:schemeClr val="tx1"/>
                </a:solidFill>
                <a:effectLst/>
                <a:uLnTx/>
                <a:uFillTx/>
                <a:latin typeface="Ericsson Hilda"/>
                <a:ea typeface="+mn-ea"/>
                <a:cs typeface="+mn-cs"/>
              </a:rPr>
              <a:t>(non-CAPIF)</a:t>
            </a:r>
          </a:p>
        </p:txBody>
      </p:sp>
      <p:sp>
        <p:nvSpPr>
          <p:cNvPr id="24" name="TextBox 23">
            <a:extLst>
              <a:ext uri="{FF2B5EF4-FFF2-40B4-BE49-F238E27FC236}">
                <a16:creationId xmlns:a16="http://schemas.microsoft.com/office/drawing/2014/main" id="{36F26B8A-C71C-49BD-099B-8F1D5AB631A8}"/>
              </a:ext>
            </a:extLst>
          </p:cNvPr>
          <p:cNvSpPr txBox="1"/>
          <p:nvPr/>
        </p:nvSpPr>
        <p:spPr>
          <a:xfrm>
            <a:off x="10038125" y="2631071"/>
            <a:ext cx="1655761" cy="422782"/>
          </a:xfrm>
          <a:prstGeom prst="rect">
            <a:avLst/>
          </a:prstGeom>
          <a:ln>
            <a:solidFill>
              <a:schemeClr val="tx1"/>
            </a:solidFill>
          </a:ln>
        </p:spPr>
        <p:txBody>
          <a:bodyPr vert="horz" wrap="non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200" b="0" i="0" u="none" strike="noStrike" kern="1000" cap="none" spc="-30" normalizeH="0" baseline="0" noProof="0" dirty="0">
                <a:ln>
                  <a:noFill/>
                </a:ln>
                <a:solidFill>
                  <a:schemeClr val="tx1"/>
                </a:solidFill>
                <a:effectLst/>
                <a:uLnTx/>
                <a:uFillTx/>
                <a:latin typeface="Ericsson Hilda"/>
                <a:ea typeface="+mn-ea"/>
                <a:cs typeface="+mn-cs"/>
              </a:rPr>
              <a:t>Exposure Framework </a:t>
            </a:r>
            <a:r>
              <a:rPr lang="en-US" sz="1200" kern="1000" spc="-30" dirty="0">
                <a:latin typeface="Ericsson Hilda"/>
                <a:cs typeface="+mn-cs"/>
              </a:rPr>
              <a:t>W, </a:t>
            </a:r>
            <a:br>
              <a:rPr lang="en-US" sz="1200" kern="1000" spc="-30" dirty="0">
                <a:latin typeface="Ericsson Hilda"/>
                <a:cs typeface="+mn-cs"/>
              </a:rPr>
            </a:br>
            <a:r>
              <a:rPr lang="en-US" sz="1200" kern="1000" spc="-30" dirty="0">
                <a:latin typeface="Ericsson Hilda"/>
                <a:cs typeface="+mn-cs"/>
              </a:rPr>
              <a:t>hyperscaler </a:t>
            </a:r>
            <a:r>
              <a:rPr kumimoji="0" lang="en-US" sz="1200" b="0" i="0" u="none" strike="noStrike" kern="1000" cap="none" spc="-30" normalizeH="0" baseline="0" noProof="0" dirty="0">
                <a:ln>
                  <a:noFill/>
                </a:ln>
                <a:solidFill>
                  <a:schemeClr val="tx1"/>
                </a:solidFill>
                <a:effectLst/>
                <a:uLnTx/>
                <a:uFillTx/>
                <a:latin typeface="Ericsson Hilda"/>
                <a:ea typeface="+mn-ea"/>
                <a:cs typeface="+mn-cs"/>
              </a:rPr>
              <a:t>(non-CAPIF)</a:t>
            </a:r>
          </a:p>
        </p:txBody>
      </p:sp>
      <p:grpSp>
        <p:nvGrpSpPr>
          <p:cNvPr id="28" name="Group 27">
            <a:extLst>
              <a:ext uri="{FF2B5EF4-FFF2-40B4-BE49-F238E27FC236}">
                <a16:creationId xmlns:a16="http://schemas.microsoft.com/office/drawing/2014/main" id="{E8ABA773-9B69-5071-5BE7-823236FB905D}"/>
              </a:ext>
            </a:extLst>
          </p:cNvPr>
          <p:cNvGrpSpPr/>
          <p:nvPr/>
        </p:nvGrpSpPr>
        <p:grpSpPr>
          <a:xfrm>
            <a:off x="4568267" y="2499150"/>
            <a:ext cx="2038704" cy="686624"/>
            <a:chOff x="4280505" y="2247788"/>
            <a:chExt cx="2038704" cy="686624"/>
          </a:xfrm>
        </p:grpSpPr>
        <p:grpSp>
          <p:nvGrpSpPr>
            <p:cNvPr id="3" name="Group 2">
              <a:extLst>
                <a:ext uri="{FF2B5EF4-FFF2-40B4-BE49-F238E27FC236}">
                  <a16:creationId xmlns:a16="http://schemas.microsoft.com/office/drawing/2014/main" id="{A2BA632E-CE6F-4E3A-994C-5559C927C880}"/>
                </a:ext>
              </a:extLst>
            </p:cNvPr>
            <p:cNvGrpSpPr/>
            <p:nvPr/>
          </p:nvGrpSpPr>
          <p:grpSpPr>
            <a:xfrm>
              <a:off x="4280505" y="2247788"/>
              <a:ext cx="2038704" cy="686624"/>
              <a:chOff x="8825551" y="3479233"/>
              <a:chExt cx="2038704" cy="686624"/>
            </a:xfrm>
          </p:grpSpPr>
          <p:sp>
            <p:nvSpPr>
              <p:cNvPr id="25" name="TextBox 24">
                <a:extLst>
                  <a:ext uri="{FF2B5EF4-FFF2-40B4-BE49-F238E27FC236}">
                    <a16:creationId xmlns:a16="http://schemas.microsoft.com/office/drawing/2014/main" id="{5B85693C-C6F0-C635-4150-86A7A9D59237}"/>
                  </a:ext>
                </a:extLst>
              </p:cNvPr>
              <p:cNvSpPr txBox="1"/>
              <p:nvPr/>
            </p:nvSpPr>
            <p:spPr>
              <a:xfrm>
                <a:off x="8825551" y="3479233"/>
                <a:ext cx="2038704" cy="686624"/>
              </a:xfrm>
              <a:prstGeom prst="rect">
                <a:avLst/>
              </a:prstGeom>
              <a:ln>
                <a:solidFill>
                  <a:schemeClr val="tx1"/>
                </a:solidFill>
              </a:ln>
            </p:spPr>
            <p:txBody>
              <a:bodyPr vert="horz" wrap="non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endParaRPr kumimoji="0" lang="en-US" sz="2000" b="0" i="0" u="none" strike="noStrike" kern="1000" cap="none" spc="-30" normalizeH="0" baseline="0" noProof="0" dirty="0">
                  <a:ln>
                    <a:noFill/>
                  </a:ln>
                  <a:solidFill>
                    <a:schemeClr val="tx1"/>
                  </a:solidFill>
                  <a:effectLst/>
                  <a:uLnTx/>
                  <a:uFillTx/>
                  <a:latin typeface="Ericsson Hilda"/>
                  <a:ea typeface="+mn-ea"/>
                  <a:cs typeface="+mn-cs"/>
                </a:endParaRPr>
              </a:p>
              <a:p>
                <a:pPr marR="0" algn="l" defTabSz="914400" rtl="0" eaLnBrk="1" fontAlgn="base" latinLnBrk="0" hangingPunct="1">
                  <a:lnSpc>
                    <a:spcPct val="100000"/>
                  </a:lnSpc>
                  <a:spcBef>
                    <a:spcPts val="800"/>
                  </a:spcBef>
                  <a:spcAft>
                    <a:spcPct val="0"/>
                  </a:spcAft>
                  <a:buClrTx/>
                  <a:buSzTx/>
                  <a:tabLst/>
                </a:pPr>
                <a:r>
                  <a:rPr lang="en-US" sz="1600" kern="1000" spc="-30" dirty="0">
                    <a:latin typeface="Ericsson Hilda"/>
                    <a:cs typeface="+mn-cs"/>
                  </a:rPr>
                  <a:t>               </a:t>
                </a:r>
                <a:endParaRPr lang="en-US" sz="1600" i="1" kern="1000" spc="-30" dirty="0">
                  <a:latin typeface="Ericsson Hilda"/>
                  <a:cs typeface="+mn-cs"/>
                </a:endParaRPr>
              </a:p>
            </p:txBody>
          </p:sp>
          <p:sp>
            <p:nvSpPr>
              <p:cNvPr id="26" name="TextBox 25">
                <a:extLst>
                  <a:ext uri="{FF2B5EF4-FFF2-40B4-BE49-F238E27FC236}">
                    <a16:creationId xmlns:a16="http://schemas.microsoft.com/office/drawing/2014/main" id="{C8E52318-3E26-ADC4-35C6-95E2679D0324}"/>
                  </a:ext>
                </a:extLst>
              </p:cNvPr>
              <p:cNvSpPr txBox="1"/>
              <p:nvPr/>
            </p:nvSpPr>
            <p:spPr>
              <a:xfrm>
                <a:off x="9023647" y="3556710"/>
                <a:ext cx="1683408" cy="253668"/>
              </a:xfrm>
              <a:prstGeom prst="rect">
                <a:avLst/>
              </a:prstGeom>
              <a:ln>
                <a:solidFill>
                  <a:schemeClr val="tx1"/>
                </a:solidFill>
              </a:ln>
            </p:spPr>
            <p:txBody>
              <a:bodyPr vert="horz" wrap="non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dirty="0">
                    <a:ln>
                      <a:noFill/>
                    </a:ln>
                    <a:solidFill>
                      <a:schemeClr val="tx1"/>
                    </a:solidFill>
                    <a:effectLst/>
                    <a:uLnTx/>
                    <a:uFillTx/>
                    <a:latin typeface="Ericsson Hilda"/>
                    <a:ea typeface="+mn-ea"/>
                    <a:cs typeface="+mn-cs"/>
                  </a:rPr>
                  <a:t>Authorization Server</a:t>
                </a:r>
              </a:p>
            </p:txBody>
          </p:sp>
        </p:grpSp>
        <p:sp>
          <p:nvSpPr>
            <p:cNvPr id="27" name="TextBox 26">
              <a:extLst>
                <a:ext uri="{FF2B5EF4-FFF2-40B4-BE49-F238E27FC236}">
                  <a16:creationId xmlns:a16="http://schemas.microsoft.com/office/drawing/2014/main" id="{786C0EA0-F623-37E9-5587-CB07ED085435}"/>
                </a:ext>
              </a:extLst>
            </p:cNvPr>
            <p:cNvSpPr txBox="1"/>
            <p:nvPr/>
          </p:nvSpPr>
          <p:spPr>
            <a:xfrm>
              <a:off x="4474014" y="2626050"/>
              <a:ext cx="1683408" cy="253668"/>
            </a:xfrm>
            <a:prstGeom prst="rect">
              <a:avLst/>
            </a:prstGeom>
            <a:ln>
              <a:solidFill>
                <a:schemeClr val="tx1"/>
              </a:solidFill>
            </a:ln>
          </p:spPr>
          <p:txBody>
            <a:bodyPr vert="horz" wrap="none" lIns="72000" tIns="36000" rIns="72000" bIns="36000" rtlCol="0" anchor="t">
              <a:noAutofit/>
            </a:bodyPr>
            <a:lstStyle/>
            <a:p>
              <a:pPr marR="0" algn="ctr"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dirty="0">
                  <a:ln>
                    <a:noFill/>
                  </a:ln>
                  <a:solidFill>
                    <a:schemeClr val="tx1"/>
                  </a:solidFill>
                  <a:effectLst/>
                  <a:uLnTx/>
                  <a:uFillTx/>
                  <a:latin typeface="Ericsson Hilda"/>
                  <a:ea typeface="+mn-ea"/>
                  <a:cs typeface="+mn-cs"/>
                </a:rPr>
                <a:t>NEF</a:t>
              </a:r>
            </a:p>
          </p:txBody>
        </p:sp>
      </p:grpSp>
      <p:sp>
        <p:nvSpPr>
          <p:cNvPr id="29" name="Arrow: Up-Down 28">
            <a:extLst>
              <a:ext uri="{FF2B5EF4-FFF2-40B4-BE49-F238E27FC236}">
                <a16:creationId xmlns:a16="http://schemas.microsoft.com/office/drawing/2014/main" id="{7F22A14A-540F-EE66-C195-3DBC7B95DE6D}"/>
              </a:ext>
            </a:extLst>
          </p:cNvPr>
          <p:cNvSpPr/>
          <p:nvPr/>
        </p:nvSpPr>
        <p:spPr bwMode="auto">
          <a:xfrm>
            <a:off x="5792281" y="3183262"/>
            <a:ext cx="246137" cy="967729"/>
          </a:xfrm>
          <a:prstGeom prst="upDownArrow">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dirty="0" err="1">
              <a:solidFill>
                <a:srgbClr val="FFFFFF"/>
              </a:solidFill>
              <a:latin typeface="+mn-lt"/>
            </a:endParaRPr>
          </a:p>
        </p:txBody>
      </p:sp>
    </p:spTree>
    <p:custDataLst>
      <p:custData r:id="rId1"/>
      <p:custData r:id="rId2"/>
    </p:custDataLst>
    <p:extLst>
      <p:ext uri="{BB962C8B-B14F-4D97-AF65-F5344CB8AC3E}">
        <p14:creationId xmlns:p14="http://schemas.microsoft.com/office/powerpoint/2010/main" val="42554512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xfrm>
            <a:off x="479425" y="231537"/>
            <a:ext cx="8353426" cy="489425"/>
          </a:xfrm>
          <a:ln>
            <a:noFill/>
          </a:ln>
        </p:spPr>
        <p:txBody>
          <a:bodyPr/>
          <a:lstStyle/>
          <a:p>
            <a:r>
              <a:rPr lang="en-US" dirty="0"/>
              <a:t>Background: SA6 SID</a:t>
            </a:r>
          </a:p>
        </p:txBody>
      </p:sp>
      <p:sp>
        <p:nvSpPr>
          <p:cNvPr id="3" name="Content Placeholder 2">
            <a:extLst>
              <a:ext uri="{FF2B5EF4-FFF2-40B4-BE49-F238E27FC236}">
                <a16:creationId xmlns:a16="http://schemas.microsoft.com/office/drawing/2014/main" id="{AF958504-A7B9-8B1A-A847-FB1DC1AE1E85}"/>
              </a:ext>
            </a:extLst>
          </p:cNvPr>
          <p:cNvSpPr>
            <a:spLocks noGrp="1"/>
          </p:cNvSpPr>
          <p:nvPr>
            <p:ph sz="quarter" idx="11"/>
          </p:nvPr>
        </p:nvSpPr>
        <p:spPr>
          <a:xfrm>
            <a:off x="479426" y="947367"/>
            <a:ext cx="5420212" cy="607968"/>
          </a:xfrm>
        </p:spPr>
        <p:txBody>
          <a:bodyPr/>
          <a:lstStyle/>
          <a:p>
            <a:pPr marL="0" indent="0">
              <a:buNone/>
            </a:pPr>
            <a:r>
              <a:rPr lang="en-US" dirty="0">
                <a:hlinkClick r:id="rId4"/>
              </a:rPr>
              <a:t>S6-252068</a:t>
            </a:r>
            <a:r>
              <a:rPr lang="en-US" dirty="0">
                <a:hlinkClick r:id="rId5"/>
              </a:rPr>
              <a:t> [</a:t>
            </a:r>
            <a:r>
              <a:rPr lang="en-US" dirty="0">
                <a:hlinkClick r:id="rId6"/>
              </a:rPr>
              <a:t>was S6-251425</a:t>
            </a:r>
            <a:r>
              <a:rPr lang="en-US" dirty="0"/>
              <a:t>]</a:t>
            </a:r>
          </a:p>
        </p:txBody>
      </p:sp>
      <p:pic>
        <p:nvPicPr>
          <p:cNvPr id="8" name="Picture 7">
            <a:extLst>
              <a:ext uri="{FF2B5EF4-FFF2-40B4-BE49-F238E27FC236}">
                <a16:creationId xmlns:a16="http://schemas.microsoft.com/office/drawing/2014/main" id="{CF850017-36BF-47FF-FDFE-CA28EA8E3374}"/>
              </a:ext>
            </a:extLst>
          </p:cNvPr>
          <p:cNvPicPr>
            <a:picLocks noChangeAspect="1"/>
          </p:cNvPicPr>
          <p:nvPr/>
        </p:nvPicPr>
        <p:blipFill>
          <a:blip r:embed="rId7"/>
          <a:stretch>
            <a:fillRect/>
          </a:stretch>
        </p:blipFill>
        <p:spPr>
          <a:xfrm>
            <a:off x="317906" y="1502902"/>
            <a:ext cx="5228880" cy="3983243"/>
          </a:xfrm>
          <a:prstGeom prst="rect">
            <a:avLst/>
          </a:prstGeom>
        </p:spPr>
      </p:pic>
      <p:pic>
        <p:nvPicPr>
          <p:cNvPr id="12" name="Picture 11">
            <a:extLst>
              <a:ext uri="{FF2B5EF4-FFF2-40B4-BE49-F238E27FC236}">
                <a16:creationId xmlns:a16="http://schemas.microsoft.com/office/drawing/2014/main" id="{09E1C29C-BCBC-36A1-7BAE-E173E9725252}"/>
              </a:ext>
            </a:extLst>
          </p:cNvPr>
          <p:cNvPicPr>
            <a:picLocks noChangeAspect="1"/>
          </p:cNvPicPr>
          <p:nvPr/>
        </p:nvPicPr>
        <p:blipFill>
          <a:blip r:embed="rId8"/>
          <a:stretch>
            <a:fillRect/>
          </a:stretch>
        </p:blipFill>
        <p:spPr>
          <a:xfrm>
            <a:off x="5414007" y="1392102"/>
            <a:ext cx="6460087" cy="4518531"/>
          </a:xfrm>
          <a:prstGeom prst="rect">
            <a:avLst/>
          </a:prstGeom>
        </p:spPr>
      </p:pic>
    </p:spTree>
    <p:custDataLst>
      <p:custData r:id="rId1"/>
      <p:custData r:id="rId2"/>
    </p:custDataLst>
    <p:extLst>
      <p:ext uri="{BB962C8B-B14F-4D97-AF65-F5344CB8AC3E}">
        <p14:creationId xmlns:p14="http://schemas.microsoft.com/office/powerpoint/2010/main" val="21933359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xfrm>
            <a:off x="479425" y="257437"/>
            <a:ext cx="8353426" cy="662218"/>
          </a:xfrm>
          <a:ln>
            <a:noFill/>
          </a:ln>
        </p:spPr>
        <p:txBody>
          <a:bodyPr/>
          <a:lstStyle/>
          <a:p>
            <a:r>
              <a:rPr lang="en-US" dirty="0"/>
              <a:t>Additional material for FS_COCOA SID</a:t>
            </a:r>
          </a:p>
        </p:txBody>
      </p:sp>
      <p:sp>
        <p:nvSpPr>
          <p:cNvPr id="2" name="TextBox 1">
            <a:extLst>
              <a:ext uri="{FF2B5EF4-FFF2-40B4-BE49-F238E27FC236}">
                <a16:creationId xmlns:a16="http://schemas.microsoft.com/office/drawing/2014/main" id="{4602025C-4140-6C8A-0ADC-172BCB2D5529}"/>
              </a:ext>
            </a:extLst>
          </p:cNvPr>
          <p:cNvSpPr txBox="1"/>
          <p:nvPr/>
        </p:nvSpPr>
        <p:spPr>
          <a:xfrm>
            <a:off x="479425" y="1079464"/>
            <a:ext cx="11123103" cy="2170223"/>
          </a:xfrm>
          <a:prstGeom prst="rect">
            <a:avLst/>
          </a:prstGeom>
        </p:spPr>
        <p:txBody>
          <a:bodyPr vert="horz" wrap="square" lIns="72000" tIns="36000" rIns="72000" bIns="36000" rtlCol="0" anchor="t">
            <a:normAutofit/>
          </a:bodyPr>
          <a:lstStyle/>
          <a:p>
            <a:pPr eaLnBrk="1" hangingPunct="1">
              <a:spcBef>
                <a:spcPts val="800"/>
              </a:spcBef>
            </a:pPr>
            <a:endParaRPr lang="en-US" sz="2000" kern="1000" spc="-30" dirty="0">
              <a:latin typeface="+mn-lt"/>
              <a:cs typeface="+mn-cs"/>
            </a:endParaRPr>
          </a:p>
        </p:txBody>
      </p:sp>
      <p:sp>
        <p:nvSpPr>
          <p:cNvPr id="8" name="Content Placeholder 7">
            <a:extLst>
              <a:ext uri="{FF2B5EF4-FFF2-40B4-BE49-F238E27FC236}">
                <a16:creationId xmlns:a16="http://schemas.microsoft.com/office/drawing/2014/main" id="{0E14BAED-C56B-3665-A099-208B6045D62E}"/>
              </a:ext>
            </a:extLst>
          </p:cNvPr>
          <p:cNvSpPr>
            <a:spLocks noGrp="1"/>
          </p:cNvSpPr>
          <p:nvPr>
            <p:ph sz="quarter" idx="11"/>
          </p:nvPr>
        </p:nvSpPr>
        <p:spPr>
          <a:xfrm>
            <a:off x="589472" y="1202723"/>
            <a:ext cx="10081403" cy="3550431"/>
          </a:xfrm>
        </p:spPr>
        <p:txBody>
          <a:bodyPr/>
          <a:lstStyle/>
          <a:p>
            <a:pPr marL="0" marR="0" lvl="0" indent="0">
              <a:spcBef>
                <a:spcPts val="0"/>
              </a:spcBef>
              <a:spcAft>
                <a:spcPts val="0"/>
              </a:spcAft>
              <a:buNone/>
            </a:pPr>
            <a:r>
              <a:rPr lang="en-CA" sz="2400" dirty="0">
                <a:effectLst/>
                <a:latin typeface="Calibri" panose="020F0502020204030204" pitchFamily="34" charset="0"/>
                <a:ea typeface="Calibri" panose="020F0502020204030204" pitchFamily="34" charset="0"/>
                <a:cs typeface="Calibri" panose="020F0502020204030204" pitchFamily="34" charset="0"/>
              </a:rPr>
              <a:t>Supporting material:</a:t>
            </a:r>
          </a:p>
          <a:p>
            <a:pPr marL="0" marR="0" lvl="0" indent="0">
              <a:spcBef>
                <a:spcPts val="0"/>
              </a:spcBef>
              <a:spcAft>
                <a:spcPts val="0"/>
              </a:spcAft>
              <a:buNone/>
            </a:pPr>
            <a:r>
              <a:rPr lang="en-CA" sz="2000" dirty="0">
                <a:hlinkClick r:id="rId4"/>
              </a:rPr>
              <a:t>S6-252069</a:t>
            </a:r>
            <a:endParaRPr lang="en-CA" sz="2400" dirty="0">
              <a:latin typeface="Calibri" panose="020F0502020204030204" pitchFamily="34" charset="0"/>
              <a:ea typeface="Calibri" panose="020F0502020204030204" pitchFamily="34" charset="0"/>
              <a:cs typeface="Calibri" panose="020F0502020204030204" pitchFamily="34" charset="0"/>
            </a:endParaRPr>
          </a:p>
          <a:p>
            <a:pPr marL="0" marR="0" lvl="0" indent="0">
              <a:spcBef>
                <a:spcPts val="0"/>
              </a:spcBef>
              <a:spcAft>
                <a:spcPts val="0"/>
              </a:spcAft>
              <a:buNone/>
            </a:pPr>
            <a:r>
              <a:rPr lang="en-CA" sz="2000" dirty="0">
                <a:hlinkClick r:id="rId5"/>
              </a:rPr>
              <a:t>S6-252070</a:t>
            </a:r>
            <a:endParaRPr lang="en-CA" sz="2400" dirty="0">
              <a:latin typeface="Calibri" panose="020F0502020204030204" pitchFamily="34" charset="0"/>
              <a:ea typeface="Calibri" panose="020F0502020204030204" pitchFamily="34" charset="0"/>
              <a:cs typeface="Calibri" panose="020F0502020204030204" pitchFamily="34" charset="0"/>
            </a:endParaRPr>
          </a:p>
          <a:p>
            <a:pPr marL="0" marR="0" lvl="0" indent="0">
              <a:spcBef>
                <a:spcPts val="0"/>
              </a:spcBef>
              <a:spcAft>
                <a:spcPts val="0"/>
              </a:spcAft>
              <a:buNone/>
            </a:pPr>
            <a:endParaRPr lang="en-CA" sz="24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spcBef>
                <a:spcPts val="0"/>
              </a:spcBef>
              <a:spcAft>
                <a:spcPts val="0"/>
              </a:spcAft>
              <a:buNone/>
            </a:pPr>
            <a:r>
              <a:rPr lang="en-CA" sz="2400" dirty="0">
                <a:effectLst/>
                <a:latin typeface="Calibri" panose="020F0502020204030204" pitchFamily="34" charset="0"/>
                <a:ea typeface="Calibri" panose="020F0502020204030204" pitchFamily="34" charset="0"/>
                <a:cs typeface="Calibri" panose="020F0502020204030204" pitchFamily="34" charset="0"/>
              </a:rPr>
              <a:t>Previous FS_COCOA SID supporting material</a:t>
            </a:r>
          </a:p>
          <a:p>
            <a:pPr marL="342900" indent="-342900">
              <a:spcBef>
                <a:spcPts val="0"/>
              </a:spcBef>
              <a:spcAft>
                <a:spcPts val="0"/>
              </a:spcAft>
              <a:buFont typeface="+mj-lt"/>
              <a:buAutoNum type="arabicPeriod"/>
            </a:pPr>
            <a:r>
              <a:rPr lang="en-CA" sz="2400" u="sng" dirty="0">
                <a:solidFill>
                  <a:srgbClr val="000000"/>
                </a:solidFill>
                <a:effectLst/>
                <a:latin typeface="Calibri" panose="020F0502020204030204" pitchFamily="34" charset="0"/>
                <a:ea typeface="Calibri" panose="020F0502020204030204" pitchFamily="34" charset="0"/>
                <a:cs typeface="Calibri" panose="020F0502020204030204" pitchFamily="34" charset="0"/>
                <a:hlinkClick r:id="rId6"/>
              </a:rPr>
              <a:t>S6-251425.zip</a:t>
            </a:r>
            <a:r>
              <a:rPr lang="en-CA" sz="2400" dirty="0">
                <a:effectLst/>
                <a:latin typeface="Calibri" panose="020F0502020204030204" pitchFamily="34" charset="0"/>
                <a:ea typeface="Calibri" panose="020F0502020204030204" pitchFamily="34" charset="0"/>
                <a:cs typeface="Calibri" panose="020F0502020204030204" pitchFamily="34" charset="0"/>
              </a:rPr>
              <a:t> </a:t>
            </a:r>
            <a:r>
              <a:rPr lang="en-CA" sz="2400" dirty="0">
                <a:latin typeface="Calibri" panose="020F0502020204030204" pitchFamily="34" charset="0"/>
                <a:ea typeface="Calibri" panose="020F0502020204030204" pitchFamily="34" charset="0"/>
                <a:cs typeface="Calibri" panose="020F0502020204030204" pitchFamily="34" charset="0"/>
              </a:rPr>
              <a:t>(SID Goteborg)</a:t>
            </a:r>
          </a:p>
          <a:p>
            <a:pPr marL="342900" marR="0" lvl="0" indent="-342900">
              <a:spcBef>
                <a:spcPts val="0"/>
              </a:spcBef>
              <a:spcAft>
                <a:spcPts val="0"/>
              </a:spcAft>
              <a:buFont typeface="+mj-lt"/>
              <a:buAutoNum type="arabicPeriod"/>
            </a:pPr>
            <a:r>
              <a:rPr lang="en-CA" sz="2400" u="sng" dirty="0">
                <a:solidFill>
                  <a:srgbClr val="0082F0"/>
                </a:solidFill>
                <a:effectLst/>
                <a:latin typeface="Calibri" panose="020F0502020204030204" pitchFamily="34" charset="0"/>
                <a:ea typeface="Calibri" panose="020F0502020204030204" pitchFamily="34" charset="0"/>
                <a:cs typeface="Calibri" panose="020F0502020204030204" pitchFamily="34" charset="0"/>
                <a:hlinkClick r:id="rId7">
                  <a:extLst>
                    <a:ext uri="{A12FA001-AC4F-418D-AE19-62706E023703}">
                      <ahyp:hlinkClr xmlns:ahyp="http://schemas.microsoft.com/office/drawing/2018/hyperlinkcolor" val="tx"/>
                    </a:ext>
                  </a:extLst>
                </a:hlinkClick>
              </a:rPr>
              <a:t>S6-251249</a:t>
            </a:r>
            <a:r>
              <a:rPr lang="en-CA" sz="2400" u="sng" dirty="0">
                <a:solidFill>
                  <a:srgbClr val="0082F0"/>
                </a:solidFill>
                <a:latin typeface="Calibri" panose="020F0502020204030204" pitchFamily="34" charset="0"/>
                <a:ea typeface="Calibri" panose="020F0502020204030204" pitchFamily="34" charset="0"/>
                <a:cs typeface="Calibri" panose="020F0502020204030204" pitchFamily="34" charset="0"/>
              </a:rPr>
              <a:t> </a:t>
            </a:r>
            <a:r>
              <a:rPr lang="en-CA" sz="2400" dirty="0">
                <a:latin typeface="Calibri" panose="020F0502020204030204" pitchFamily="34" charset="0"/>
                <a:ea typeface="Calibri" panose="020F0502020204030204" pitchFamily="34" charset="0"/>
                <a:cs typeface="Calibri" panose="020F0502020204030204" pitchFamily="34" charset="0"/>
              </a:rPr>
              <a:t>(DP)</a:t>
            </a:r>
            <a:endParaRPr lang="en-CA" sz="2400" dirty="0">
              <a:latin typeface="Calibri" panose="020F0502020204030204" pitchFamily="34" charset="0"/>
              <a:ea typeface="Calibri" panose="020F0502020204030204" pitchFamily="34" charset="0"/>
              <a:cs typeface="Calibri" panose="020F0502020204030204" pitchFamily="34" charset="0"/>
              <a:hlinkClick r:id="rId7">
                <a:extLst>
                  <a:ext uri="{A12FA001-AC4F-418D-AE19-62706E023703}">
                    <ahyp:hlinkClr xmlns:ahyp="http://schemas.microsoft.com/office/drawing/2018/hyperlinkcolor" val="tx"/>
                  </a:ext>
                </a:extLst>
              </a:hlinkClick>
            </a:endParaRPr>
          </a:p>
          <a:p>
            <a:pPr marL="342900" indent="-342900">
              <a:spcBef>
                <a:spcPts val="0"/>
              </a:spcBef>
              <a:spcAft>
                <a:spcPts val="0"/>
              </a:spcAft>
              <a:buFont typeface="+mj-lt"/>
              <a:buAutoNum type="arabicPeriod"/>
            </a:pPr>
            <a:r>
              <a:rPr lang="en-CA" sz="2400" u="sng" dirty="0">
                <a:solidFill>
                  <a:srgbClr val="000000"/>
                </a:solidFill>
                <a:effectLst/>
                <a:latin typeface="Calibri" panose="020F0502020204030204" pitchFamily="34" charset="0"/>
                <a:ea typeface="Calibri" panose="020F0502020204030204" pitchFamily="34" charset="0"/>
                <a:cs typeface="Calibri" panose="020F0502020204030204" pitchFamily="34" charset="0"/>
                <a:hlinkClick r:id="rId8"/>
              </a:rPr>
              <a:t>S6-251246</a:t>
            </a:r>
            <a:r>
              <a:rPr lang="en-CA" sz="2400" u="sng"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CA" sz="2400" dirty="0">
                <a:effectLst/>
                <a:latin typeface="Calibri" panose="020F0502020204030204" pitchFamily="34" charset="0"/>
                <a:ea typeface="Calibri" panose="020F0502020204030204" pitchFamily="34" charset="0"/>
                <a:cs typeface="Calibri" panose="020F0502020204030204" pitchFamily="34" charset="0"/>
              </a:rPr>
              <a:t>(Supporting material)</a:t>
            </a:r>
            <a:endParaRPr lang="en-CA" sz="2400" dirty="0">
              <a:latin typeface="Calibri" panose="020F0502020204030204" pitchFamily="34" charset="0"/>
              <a:ea typeface="Calibri" panose="020F0502020204030204" pitchFamily="34" charset="0"/>
              <a:cs typeface="Calibri" panose="020F0502020204030204" pitchFamily="34" charset="0"/>
            </a:endParaRPr>
          </a:p>
          <a:p>
            <a:pPr marL="0" marR="0" lvl="0" indent="0">
              <a:spcBef>
                <a:spcPts val="0"/>
              </a:spcBef>
              <a:spcAft>
                <a:spcPts val="0"/>
              </a:spcAft>
              <a:buNone/>
            </a:pPr>
            <a:endParaRPr lang="en-CA" sz="2400" dirty="0">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p:txBody>
      </p:sp>
      <p:sp>
        <p:nvSpPr>
          <p:cNvPr id="5" name="Rectangle 2">
            <a:extLst>
              <a:ext uri="{FF2B5EF4-FFF2-40B4-BE49-F238E27FC236}">
                <a16:creationId xmlns:a16="http://schemas.microsoft.com/office/drawing/2014/main" id="{FA382D6F-65C8-9839-DD1E-E6A9B557005A}"/>
              </a:ext>
            </a:extLst>
          </p:cNvPr>
          <p:cNvSpPr>
            <a:spLocks noChangeArrowheads="1"/>
          </p:cNvSpPr>
          <p:nvPr/>
        </p:nvSpPr>
        <p:spPr bwMode="auto">
          <a:xfrm>
            <a:off x="707366" y="292902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custDataLst>
      <p:custData r:id="rId1"/>
      <p:custData r:id="rId2"/>
    </p:custDataLst>
    <p:extLst>
      <p:ext uri="{BB962C8B-B14F-4D97-AF65-F5344CB8AC3E}">
        <p14:creationId xmlns:p14="http://schemas.microsoft.com/office/powerpoint/2010/main" val="37897681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E12BC63-4123-11C1-9966-FE4A40A44509}"/>
              </a:ext>
            </a:extLst>
          </p:cNvPr>
          <p:cNvSpPr>
            <a:spLocks noGrp="1"/>
          </p:cNvSpPr>
          <p:nvPr>
            <p:ph type="ctrTitle"/>
          </p:nvPr>
        </p:nvSpPr>
        <p:spPr>
          <a:xfrm>
            <a:off x="2826589" y="2114400"/>
            <a:ext cx="9144000" cy="2387600"/>
          </a:xfrm>
        </p:spPr>
        <p:txBody>
          <a:bodyPr/>
          <a:lstStyle/>
          <a:p>
            <a:r>
              <a:rPr lang="en-US" dirty="0"/>
              <a:t>Backup slides</a:t>
            </a:r>
          </a:p>
        </p:txBody>
      </p:sp>
      <p:sp>
        <p:nvSpPr>
          <p:cNvPr id="5" name="Subtitle 4">
            <a:extLst>
              <a:ext uri="{FF2B5EF4-FFF2-40B4-BE49-F238E27FC236}">
                <a16:creationId xmlns:a16="http://schemas.microsoft.com/office/drawing/2014/main" id="{4AB67F61-A091-C409-646A-2BE82820171A}"/>
              </a:ext>
            </a:extLst>
          </p:cNvPr>
          <p:cNvSpPr>
            <a:spLocks noGrp="1"/>
          </p:cNvSpPr>
          <p:nvPr>
            <p:ph type="subTitle" idx="1"/>
          </p:nvPr>
        </p:nvSpPr>
        <p:spPr>
          <a:xfrm>
            <a:off x="2826589" y="4658263"/>
            <a:ext cx="9144000" cy="1091242"/>
          </a:xfrm>
        </p:spPr>
        <p:txBody>
          <a:bodyPr/>
          <a:lstStyle/>
          <a:p>
            <a:r>
              <a:rPr lang="en-US" sz="2800" dirty="0"/>
              <a:t>Application user consent handling in</a:t>
            </a:r>
          </a:p>
          <a:p>
            <a:r>
              <a:rPr lang="en-US" sz="2800" b="1" dirty="0">
                <a:solidFill>
                  <a:srgbClr val="00B0F0"/>
                </a:solidFill>
              </a:rPr>
              <a:t>GSMA OPG and CAMARA</a:t>
            </a:r>
          </a:p>
        </p:txBody>
      </p:sp>
    </p:spTree>
    <p:extLst>
      <p:ext uri="{BB962C8B-B14F-4D97-AF65-F5344CB8AC3E}">
        <p14:creationId xmlns:p14="http://schemas.microsoft.com/office/powerpoint/2010/main" val="359513015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resentationTemplate2021">
  <a:themeElements>
    <a:clrScheme name="Ericsson">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082F0"/>
      </a:hlink>
      <a:folHlink>
        <a:srgbClr val="040969"/>
      </a:folHlink>
    </a:clrScheme>
    <a:fontScheme name="Ericsson">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180000" indent="-180000" algn="l">
          <a:spcBef>
            <a:spcPts val="800"/>
          </a:spcBef>
          <a:buFont typeface="Ericsson Hilda" panose="00000500000000000000" pitchFamily="2" charset="0"/>
          <a:buChar char="●"/>
          <a:defRPr dirty="0" err="1" smtClean="0">
            <a:solidFill>
              <a:srgbClr val="FFFFFF"/>
            </a:solidFill>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a:bodyPr vert="horz" wrap="square" lIns="72000" tIns="36000" rIns="72000" bIns="36000" rtlCol="0" anchor="t">
        <a:noAutofit/>
      </a:bodyPr>
      <a:lstStyle>
        <a:defPPr marL="180000" marR="0"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kumimoji="0" sz="2000" b="0" i="0" u="none" strike="noStrike" kern="1000" cap="none" spc="-30" normalizeH="0" baseline="0" noProof="0" dirty="0" smtClean="0">
            <a:ln>
              <a:noFill/>
            </a:ln>
            <a:solidFill>
              <a:schemeClr val="tx1"/>
            </a:solidFill>
            <a:effectLst/>
            <a:uLnTx/>
            <a:uFillTx/>
            <a:latin typeface="Ericsson Hilda"/>
            <a:ea typeface="+mn-ea"/>
            <a:cs typeface="+mn-cs"/>
          </a:defRPr>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PresentationTemplate2017.potx" id="{775AD81A-0AF6-45CB-889B-779F764C8091}" vid="{622262D2-9439-4A46-819E-379D679C1385}"/>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18" ma:contentTypeDescription="Create a new document." ma:contentTypeScope="" ma:versionID="5fcf8b0f609ffc618433019ad4b04ca0">
  <xsd:schema xmlns:xsd="http://www.w3.org/2001/XMLSchema" xmlns:xs="http://www.w3.org/2001/XMLSchema" xmlns:p="http://schemas.microsoft.com/office/2006/metadata/properties" xmlns:ns2="a666cf78-39a2-4718-9e3a-c97e0f2e2430" xmlns:ns3="5febc012-5c62-464f-8fa7-270037d49f7f" xmlns:ns4="d8762117-8292-4133-b1c7-eab5c6487cfd" targetNamespace="http://schemas.microsoft.com/office/2006/metadata/properties" ma:root="true" ma:fieldsID="682e07ded1439f7fa7cf50a4656ea6e6" ns2:_="" ns3:_="" ns4:_="">
    <xsd:import namespace="a666cf78-39a2-4718-9e3a-c97e0f2e2430"/>
    <xsd:import namespace="5febc012-5c62-464f-8fa7-270037d49f7f"/>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GenerationTime" minOccurs="0"/>
                <xsd:element ref="ns2:MediaServiceEventHashCode" minOccurs="0"/>
                <xsd:element ref="ns2:MediaServiceSearchProperties"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CR" ma:index="23" nillable="true" ma:displayName="Extracted Text" ma:internalName="MediaServiceOCR" ma:readOnly="true">
      <xsd:simpleType>
        <xsd:restriction base="dms:Note">
          <xsd:maxLength value="255"/>
        </xsd:restriction>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6199f50-84ea-4c92-8370-5fe843a5677b}" ma:internalName="TaxCatchAll" ma:showField="CatchAllData" ma:web="5bc3bbca-6b18-421e-9b6d-b21b951c0c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10.xml><?xml version="1.0" encoding="utf-8"?>
<TemplafySlideFormConfiguration><![CDATA[{"formFields":[],"formDataEntries":[]}]]></TemplafySlideFormConfiguration>
</file>

<file path=customXml/item11.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12.xml><?xml version="1.0" encoding="utf-8"?>
<TemplafySlideFormConfiguration><![CDATA[{"formFields":[],"formDataEntries":[]}]]></TemplafySlideFormConfiguration>
</file>

<file path=customXml/item13.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14.xml><?xml version="1.0" encoding="utf-8"?>
<TemplafySlideFormConfiguration><![CDATA[{"formFields":[],"formDataEntries":[]}]]></TemplafySlideFormConfiguration>
</file>

<file path=customXml/item15.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16.xml><?xml version="1.0" encoding="utf-8"?>
<TemplafySlideFormConfiguration><![CDATA[{"formFields":[],"formDataEntries":[]}]]></TemplafySlideFormConfiguration>
</file>

<file path=customXml/item17.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2.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lcf76f155ced4ddcb4097134ff3c332f xmlns="a666cf78-39a2-4718-9e3a-c97e0f2e2430">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TemplafySlideFormConfiguration><![CDATA[{"formFields":[],"formDataEntries":[]}]]></TemplafySlideFormConfiguration>
</file>

<file path=customXml/item5.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6.xml><?xml version="1.0" encoding="utf-8"?>
<TemplafySlideFormConfiguration><![CDATA[{"formFields":[],"formDataEntries":[]}]]></TemplafySlideFormConfiguration>
</file>

<file path=customXml/item7.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8.xml><?xml version="1.0" encoding="utf-8"?>
<TemplafySlideFormConfiguration><![CDATA[{"formFields":[],"formDataEntries":[]}]]></TemplafySlideFormConfiguration>
</file>

<file path=customXml/item9.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Props1.xml><?xml version="1.0" encoding="utf-8"?>
<ds:datastoreItem xmlns:ds="http://schemas.openxmlformats.org/officeDocument/2006/customXml" ds:itemID="{E3128C78-AEAD-435B-9FC4-709C6CEE92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66cf78-39a2-4718-9e3a-c97e0f2e2430"/>
    <ds:schemaRef ds:uri="5febc012-5c62-464f-8fa7-270037d49f7f"/>
    <ds:schemaRef ds:uri="d8762117-8292-4133-b1c7-eab5c6487cf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10.xml><?xml version="1.0" encoding="utf-8"?>
<ds:datastoreItem xmlns:ds="http://schemas.openxmlformats.org/officeDocument/2006/customXml" ds:itemID="{7EF25A86-6495-4C15-9D5D-2DED82BE5DF0}">
  <ds:schemaRefs/>
</ds:datastoreItem>
</file>

<file path=customXml/itemProps11.xml><?xml version="1.0" encoding="utf-8"?>
<ds:datastoreItem xmlns:ds="http://schemas.openxmlformats.org/officeDocument/2006/customXml" ds:itemID="{8B3FB345-01EA-4D89-B855-0146D03432A7}">
  <ds:schemaRefs/>
</ds:datastoreItem>
</file>

<file path=customXml/itemProps12.xml><?xml version="1.0" encoding="utf-8"?>
<ds:datastoreItem xmlns:ds="http://schemas.openxmlformats.org/officeDocument/2006/customXml" ds:itemID="{3AE35C84-F455-4476-A286-5DBF4CBA564E}">
  <ds:schemaRefs/>
</ds:datastoreItem>
</file>

<file path=customXml/itemProps13.xml><?xml version="1.0" encoding="utf-8"?>
<ds:datastoreItem xmlns:ds="http://schemas.openxmlformats.org/officeDocument/2006/customXml" ds:itemID="{11C69308-60F6-4230-B714-B31E9749EAB1}">
  <ds:schemaRefs/>
</ds:datastoreItem>
</file>

<file path=customXml/itemProps14.xml><?xml version="1.0" encoding="utf-8"?>
<ds:datastoreItem xmlns:ds="http://schemas.openxmlformats.org/officeDocument/2006/customXml" ds:itemID="{6F13AE89-D3BA-4522-A4D2-8B3C3B873C9A}">
  <ds:schemaRefs/>
</ds:datastoreItem>
</file>

<file path=customXml/itemProps15.xml><?xml version="1.0" encoding="utf-8"?>
<ds:datastoreItem xmlns:ds="http://schemas.openxmlformats.org/officeDocument/2006/customXml" ds:itemID="{0173A4FE-D6B7-402A-8935-F1F210B9F6CE}">
  <ds:schemaRefs/>
</ds:datastoreItem>
</file>

<file path=customXml/itemProps16.xml><?xml version="1.0" encoding="utf-8"?>
<ds:datastoreItem xmlns:ds="http://schemas.openxmlformats.org/officeDocument/2006/customXml" ds:itemID="{A13B965F-F685-4A0B-9F79-426774DFC979}">
  <ds:schemaRefs/>
</ds:datastoreItem>
</file>

<file path=customXml/itemProps17.xml><?xml version="1.0" encoding="utf-8"?>
<ds:datastoreItem xmlns:ds="http://schemas.openxmlformats.org/officeDocument/2006/customXml" ds:itemID="{546738D2-68A1-40B8-ABD9-32241142238F}">
  <ds:schemaRefs/>
</ds:datastoreItem>
</file>

<file path=customXml/itemProps2.xml><?xml version="1.0" encoding="utf-8"?>
<ds:datastoreItem xmlns:ds="http://schemas.openxmlformats.org/officeDocument/2006/customXml" ds:itemID="{35CA3727-A4EB-4398-9783-D0148B061093}">
  <ds:schemaRefs>
    <ds:schemaRef ds:uri="http://purl.org/dc/terms/"/>
    <ds:schemaRef ds:uri="http://schemas.openxmlformats.org/package/2006/metadata/core-properties"/>
    <ds:schemaRef ds:uri="http://schemas.microsoft.com/office/2006/metadata/properties"/>
    <ds:schemaRef ds:uri="http://www.w3.org/XML/1998/namespace"/>
    <ds:schemaRef ds:uri="http://schemas.microsoft.com/office/2006/documentManagement/types"/>
    <ds:schemaRef ds:uri="a666cf78-39a2-4718-9e3a-c97e0f2e2430"/>
    <ds:schemaRef ds:uri="http://purl.org/dc/elements/1.1/"/>
    <ds:schemaRef ds:uri="5febc012-5c62-464f-8fa7-270037d49f7f"/>
    <ds:schemaRef ds:uri="http://schemas.microsoft.com/office/infopath/2007/PartnerControls"/>
    <ds:schemaRef ds:uri="d8762117-8292-4133-b1c7-eab5c6487cfd"/>
    <ds:schemaRef ds:uri="http://purl.org/dc/dcmitype/"/>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4.xml><?xml version="1.0" encoding="utf-8"?>
<ds:datastoreItem xmlns:ds="http://schemas.openxmlformats.org/officeDocument/2006/customXml" ds:itemID="{B8F1FAB8-4253-4C3B-905D-32C893F9E182}">
  <ds:schemaRefs/>
</ds:datastoreItem>
</file>

<file path=customXml/itemProps5.xml><?xml version="1.0" encoding="utf-8"?>
<ds:datastoreItem xmlns:ds="http://schemas.openxmlformats.org/officeDocument/2006/customXml" ds:itemID="{3DAFFD07-35A6-4E74-9484-5B1AE7F2C020}">
  <ds:schemaRefs/>
</ds:datastoreItem>
</file>

<file path=customXml/itemProps6.xml><?xml version="1.0" encoding="utf-8"?>
<ds:datastoreItem xmlns:ds="http://schemas.openxmlformats.org/officeDocument/2006/customXml" ds:itemID="{8EBA73D3-7CF7-4B38-A599-7A1831608286}">
  <ds:schemaRefs/>
</ds:datastoreItem>
</file>

<file path=customXml/itemProps7.xml><?xml version="1.0" encoding="utf-8"?>
<ds:datastoreItem xmlns:ds="http://schemas.openxmlformats.org/officeDocument/2006/customXml" ds:itemID="{3E0D4AF4-12A4-447C-BC26-18E471C46008}">
  <ds:schemaRefs/>
</ds:datastoreItem>
</file>

<file path=customXml/itemProps8.xml><?xml version="1.0" encoding="utf-8"?>
<ds:datastoreItem xmlns:ds="http://schemas.openxmlformats.org/officeDocument/2006/customXml" ds:itemID="{B2330D1D-4666-4357-8C4D-D73622F49EED}">
  <ds:schemaRefs/>
</ds:datastoreItem>
</file>

<file path=customXml/itemProps9.xml><?xml version="1.0" encoding="utf-8"?>
<ds:datastoreItem xmlns:ds="http://schemas.openxmlformats.org/officeDocument/2006/customXml" ds:itemID="{406D41E6-21AF-464A-B321-D39F77BA41D5}">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TotalTime>7751</TotalTime>
  <Words>1407</Words>
  <Application>Microsoft Office PowerPoint</Application>
  <PresentationFormat>Widescreen</PresentationFormat>
  <Paragraphs>146</Paragraphs>
  <Slides>19</Slides>
  <Notes>7</Notes>
  <HiddenSlides>0</HiddenSlides>
  <MMClips>0</MMClips>
  <ScaleCrop>false</ScaleCrop>
  <HeadingPairs>
    <vt:vector size="8" baseType="variant">
      <vt:variant>
        <vt:lpstr>Fonts Used</vt:lpstr>
      </vt:variant>
      <vt:variant>
        <vt:i4>11</vt:i4>
      </vt:variant>
      <vt:variant>
        <vt:lpstr>Theme</vt:lpstr>
      </vt:variant>
      <vt:variant>
        <vt:i4>2</vt:i4>
      </vt:variant>
      <vt:variant>
        <vt:lpstr>Embedded OLE Servers</vt:lpstr>
      </vt:variant>
      <vt:variant>
        <vt:i4>1</vt:i4>
      </vt:variant>
      <vt:variant>
        <vt:lpstr>Slide Titles</vt:lpstr>
      </vt:variant>
      <vt:variant>
        <vt:i4>19</vt:i4>
      </vt:variant>
    </vt:vector>
  </HeadingPairs>
  <TitlesOfParts>
    <vt:vector size="33" baseType="lpstr">
      <vt:lpstr>Aptos</vt:lpstr>
      <vt:lpstr>Arial</vt:lpstr>
      <vt:lpstr>Arial </vt:lpstr>
      <vt:lpstr>Calibri</vt:lpstr>
      <vt:lpstr>Calibri Light</vt:lpstr>
      <vt:lpstr>Ericsson Hilda</vt:lpstr>
      <vt:lpstr>Ericsson Hilda ExtraBold</vt:lpstr>
      <vt:lpstr>Ericsson Hilda ExtraLight</vt:lpstr>
      <vt:lpstr>Ericsson Hilda Light</vt:lpstr>
      <vt:lpstr>Ericsson Technical Icons</vt:lpstr>
      <vt:lpstr>Times New Roman</vt:lpstr>
      <vt:lpstr>Office Theme</vt:lpstr>
      <vt:lpstr>PresentationTemplate2021</vt:lpstr>
      <vt:lpstr>Visio</vt:lpstr>
      <vt:lpstr>PowerPoint Presentation</vt:lpstr>
      <vt:lpstr>Main points</vt:lpstr>
      <vt:lpstr>What COCOA enabler does NOT address</vt:lpstr>
      <vt:lpstr>What COCOA enabler addresses</vt:lpstr>
      <vt:lpstr>General Information</vt:lpstr>
      <vt:lpstr>General Information</vt:lpstr>
      <vt:lpstr>Background: SA6 SID</vt:lpstr>
      <vt:lpstr>Additional material for FS_COCOA SID</vt:lpstr>
      <vt:lpstr>Backup slides</vt:lpstr>
      <vt:lpstr>GSMA OPG.02 v9.0 Annex G.4.1 : User opt-in</vt:lpstr>
      <vt:lpstr>GSMA OPG.02 v9.0  Annex G.4.2 : Federated environment</vt:lpstr>
      <vt:lpstr>Overlay SA6 CAPIF Consent architecture on GSMA OPG.02  case (1)</vt:lpstr>
      <vt:lpstr>Overlay SA6 CAPIF Consent architecture on GSMA OPG.02  case (2)</vt:lpstr>
      <vt:lpstr>CAMARA </vt:lpstr>
      <vt:lpstr>CAMARA Scenario 1: Authorization code </vt:lpstr>
      <vt:lpstr>CAPIF Authorization overlay on CAMARA Scenario 1 </vt:lpstr>
      <vt:lpstr>CAMARA Scenario 2: CIBA flow (Backend flow) </vt:lpstr>
      <vt:lpstr>CAMARA Scenario 2: CIBA flow (Backend flow) </vt:lpstr>
      <vt:lpstr>CAMARA Scenario 3: Client credentials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Cristina B</cp:lastModifiedBy>
  <cp:revision>12</cp:revision>
  <dcterms:created xsi:type="dcterms:W3CDTF">2010-02-05T13:52:04Z</dcterms:created>
  <dcterms:modified xsi:type="dcterms:W3CDTF">2025-05-12T16:14:40Z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y fmtid="{D5CDD505-2E9C-101B-9397-08002B2CF9AE}" pid="3" name="MSIP_Label_4d2f777e-4347-4fc6-823a-b44ab313546a_Enabled">
    <vt:lpwstr>true</vt:lpwstr>
  </property>
  <property fmtid="{D5CDD505-2E9C-101B-9397-08002B2CF9AE}" pid="4" name="MSIP_Label_4d2f777e-4347-4fc6-823a-b44ab313546a_SetDate">
    <vt:lpwstr>2024-11-09T09:18:05Z</vt:lpwstr>
  </property>
  <property fmtid="{D5CDD505-2E9C-101B-9397-08002B2CF9AE}" pid="5" name="MSIP_Label_4d2f777e-4347-4fc6-823a-b44ab313546a_Method">
    <vt:lpwstr>Standard</vt:lpwstr>
  </property>
  <property fmtid="{D5CDD505-2E9C-101B-9397-08002B2CF9AE}" pid="6" name="MSIP_Label_4d2f777e-4347-4fc6-823a-b44ab313546a_Name">
    <vt:lpwstr>Non-Public</vt:lpwstr>
  </property>
  <property fmtid="{D5CDD505-2E9C-101B-9397-08002B2CF9AE}" pid="7" name="MSIP_Label_4d2f777e-4347-4fc6-823a-b44ab313546a_SiteId">
    <vt:lpwstr>e351b779-f6d5-4e50-8568-80e922d180ae</vt:lpwstr>
  </property>
  <property fmtid="{D5CDD505-2E9C-101B-9397-08002B2CF9AE}" pid="8" name="MSIP_Label_4d2f777e-4347-4fc6-823a-b44ab313546a_ActionId">
    <vt:lpwstr>abab8057-d287-4bd7-a4e5-7cb5a50f171f</vt:lpwstr>
  </property>
  <property fmtid="{D5CDD505-2E9C-101B-9397-08002B2CF9AE}" pid="9" name="MSIP_Label_4d2f777e-4347-4fc6-823a-b44ab313546a_ContentBits">
    <vt:lpwstr>0</vt:lpwstr>
  </property>
  <property fmtid="{D5CDD505-2E9C-101B-9397-08002B2CF9AE}" pid="10" name="MediaServiceImageTags">
    <vt:lpwstr/>
  </property>
</Properties>
</file>