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Lst>
  <p:notesMasterIdLst>
    <p:notesMasterId r:id="rId15"/>
  </p:notesMasterIdLst>
  <p:handoutMasterIdLst>
    <p:handoutMasterId r:id="rId16"/>
  </p:handoutMasterIdLst>
  <p:sldIdLst>
    <p:sldId id="341" r:id="rId3"/>
    <p:sldId id="373" r:id="rId4"/>
    <p:sldId id="374" r:id="rId5"/>
    <p:sldId id="367" r:id="rId6"/>
    <p:sldId id="377" r:id="rId7"/>
    <p:sldId id="383" r:id="rId8"/>
    <p:sldId id="378" r:id="rId9"/>
    <p:sldId id="380" r:id="rId10"/>
    <p:sldId id="381" r:id="rId11"/>
    <p:sldId id="379" r:id="rId12"/>
    <p:sldId id="382" r:id="rId13"/>
    <p:sldId id="372"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213" userDrawn="1">
          <p15:clr>
            <a:srgbClr val="A4A3A4"/>
          </p15:clr>
        </p15:guide>
        <p15:guide id="2" pos="3851" userDrawn="1">
          <p15:clr>
            <a:srgbClr val="A4A3A4"/>
          </p15:clr>
        </p15:guide>
      </p15:sldGuideLst>
    </p:ext>
    <p:ext uri="{2D200454-40CA-4A62-9FC3-DE9A4176ACB9}">
      <p15:notesGuideLst xmlns:p15="http://schemas.microsoft.com/office/powerpoint/2012/main">
        <p15:guide id="1" orient="horz" pos="3253">
          <p15:clr>
            <a:srgbClr val="A4A3A4"/>
          </p15:clr>
        </p15:guide>
        <p15:guide id="2" pos="218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showGuides="1">
      <p:cViewPr varScale="1">
        <p:scale>
          <a:sx n="76" d="100"/>
          <a:sy n="76" d="100"/>
        </p:scale>
        <p:origin x="196" y="64"/>
      </p:cViewPr>
      <p:guideLst>
        <p:guide orient="horz" pos="2213"/>
        <p:guide pos="385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253"/>
        <p:guide pos="218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10155854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extLst>
      <p:ext uri="{BB962C8B-B14F-4D97-AF65-F5344CB8AC3E}">
        <p14:creationId xmlns:p14="http://schemas.microsoft.com/office/powerpoint/2010/main" val="5937717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1202009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19002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67</a:t>
            </a:r>
            <a:endParaRPr lang="sv-SE" altLang="en-US" sz="1200" b="1" dirty="0">
              <a:latin typeface="Arial" panose="020B0604020202020204"/>
            </a:endParaRPr>
          </a:p>
          <a:p>
            <a:pPr eaLnBrk="1" hangingPunct="1">
              <a:defRPr/>
            </a:pPr>
            <a:r>
              <a:rPr lang="en-GB" altLang="zh-CN" sz="1200" b="1" kern="1200" dirty="0" smtClean="0">
                <a:solidFill>
                  <a:schemeClr val="tx1"/>
                </a:solidFill>
                <a:latin typeface="Arial" panose="020B0604020202020204"/>
                <a:ea typeface="+mn-ea"/>
                <a:cs typeface="Arial" panose="020B0604020202020204" pitchFamily="34" charset="0"/>
              </a:rPr>
              <a:t>Fukuoka, Japan, 19th – 23rd May 2025</a:t>
            </a:r>
            <a:endParaRPr lang="en-US" altLang="en-US" sz="1200" b="1" kern="1200" dirty="0">
              <a:solidFill>
                <a:schemeClr val="tx1"/>
              </a:solidFill>
              <a:latin typeface="Arial" panose="020B0604020202020204"/>
              <a:ea typeface="+mn-ea"/>
              <a:cs typeface="Arial" panose="020B0604020202020204" pitchFamily="34" charset="0"/>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a:t>
            </a:r>
            <a:r>
              <a:rPr lang="en-US" altLang="zh-CN" sz="1200" b="1" kern="1200" dirty="0" smtClean="0">
                <a:solidFill>
                  <a:schemeClr val="tx1"/>
                </a:solidFill>
                <a:latin typeface="Arial" panose="020B0604020202020204" pitchFamily="34" charset="0"/>
                <a:ea typeface="+mn-ea"/>
                <a:cs typeface="Arial" panose="020B0604020202020204" pitchFamily="34" charset="0"/>
              </a:rPr>
              <a:t>252056</a:t>
            </a:r>
            <a:endParaRPr lang="en-GB" altLang="en-US" sz="1200" b="1" kern="1200" dirty="0">
              <a:solidFill>
                <a:schemeClr val="tx1"/>
              </a:solidFill>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#60</a:t>
            </a:r>
          </a:p>
          <a:p>
            <a:pPr eaLnBrk="1" hangingPunct="1">
              <a:defRPr/>
            </a:pPr>
            <a:r>
              <a:rPr lang="en-GB" altLang="en-US" sz="1200" b="1" dirty="0">
                <a:latin typeface="Arial" panose="020B0604020202020204"/>
              </a:rPr>
              <a:t>Changsha, China 15</a:t>
            </a:r>
            <a:r>
              <a:rPr lang="en-GB" altLang="en-US" sz="1200" b="1" baseline="30000" dirty="0">
                <a:latin typeface="Arial" panose="020B0604020202020204"/>
              </a:rPr>
              <a:t>th</a:t>
            </a:r>
            <a:r>
              <a:rPr lang="en-GB" altLang="en-US" sz="1200" b="1" dirty="0">
                <a:latin typeface="Arial" panose="020B0604020202020204"/>
              </a:rPr>
              <a:t> – 19</a:t>
            </a:r>
            <a:r>
              <a:rPr lang="en-GB" altLang="en-US" sz="1200" b="1" baseline="30000" dirty="0">
                <a:latin typeface="Arial" panose="020B0604020202020204"/>
              </a:rPr>
              <a:t>th</a:t>
            </a:r>
            <a:r>
              <a:rPr lang="en-GB" altLang="en-US" sz="1200" b="1" dirty="0">
                <a:latin typeface="Arial" panose="020B0604020202020204"/>
              </a:rPr>
              <a:t> April 2024</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S6-241xxx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nvSpPr>
        <p:spPr>
          <a:xfrm>
            <a:off x="659130" y="1691005"/>
            <a:ext cx="10605770" cy="2852420"/>
          </a:xfrm>
          <a:prstGeom prst="rect">
            <a:avLst/>
          </a:prstGeom>
          <a:noFill/>
          <a:ln>
            <a:noFill/>
          </a:ln>
        </p:spPr>
        <p:txBody>
          <a:bodyPr vert="horz" wrap="square" lIns="91440" tIns="45720" rIns="91440" bIns="45720" numCol="1" anchor="b" anchorCtr="0" compatLnSpc="1"/>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GB" altLang="en-US" dirty="0" smtClean="0"/>
              <a:t>Discussion on Support for Spatial anchor group</a:t>
            </a:r>
            <a:endParaRPr lang="en-US" altLang="en-GB" dirty="0" smtClean="0"/>
          </a:p>
        </p:txBody>
      </p:sp>
      <p:sp>
        <p:nvSpPr>
          <p:cNvPr id="4" name="Text Placeholder 2"/>
          <p:cNvSpPr>
            <a:spLocks noGrp="1"/>
          </p:cNvSpPr>
          <p:nvPr>
            <p:ph type="body" idx="4294967295"/>
          </p:nvPr>
        </p:nvSpPr>
        <p:spPr>
          <a:xfrm>
            <a:off x="2148205" y="4867275"/>
            <a:ext cx="7886700" cy="1222375"/>
          </a:xfrm>
        </p:spPr>
        <p:txBody>
          <a:bodyPr/>
          <a:lstStyle/>
          <a:p>
            <a:pPr marL="0" indent="0" algn="ctr" eaLnBrk="1" hangingPunct="1">
              <a:buFontTx/>
              <a:buNone/>
            </a:pPr>
            <a:r>
              <a:rPr lang="en-US" altLang="en-GB" dirty="0" smtClean="0"/>
              <a:t>Shao </a:t>
            </a:r>
            <a:r>
              <a:rPr lang="en-US" altLang="en-GB" dirty="0" err="1" smtClean="0"/>
              <a:t>Weixiang</a:t>
            </a:r>
            <a:endParaRPr lang="en-US" altLang="en-GB" dirty="0" smtClean="0"/>
          </a:p>
          <a:p>
            <a:pPr marL="0" indent="0" algn="ctr" eaLnBrk="1" hangingPunct="1">
              <a:buFontTx/>
              <a:buNone/>
            </a:pPr>
            <a:r>
              <a:rPr lang="en-US" altLang="en-GB" dirty="0" smtClean="0"/>
              <a:t>ZTE Corporation</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36864" y="594160"/>
            <a:ext cx="10515600" cy="1104917"/>
          </a:xfrm>
        </p:spPr>
        <p:txBody>
          <a:bodyPr/>
          <a:lstStyle/>
          <a:p>
            <a:r>
              <a:rPr lang="en-US" altLang="zh-CN" b="1" dirty="0"/>
              <a:t>Implementation </a:t>
            </a:r>
            <a:r>
              <a:rPr lang="en-US" altLang="zh-CN" b="1" dirty="0" smtClean="0"/>
              <a:t>sample – </a:t>
            </a:r>
            <a:r>
              <a:rPr lang="en-US" altLang="zh-CN" b="1" dirty="0">
                <a:solidFill>
                  <a:schemeClr val="dk1"/>
                </a:solidFill>
              </a:rPr>
              <a:t>Meta Quest </a:t>
            </a:r>
            <a:endParaRPr lang="zh-CN" altLang="en-US" dirty="0"/>
          </a:p>
        </p:txBody>
      </p:sp>
      <p:pic>
        <p:nvPicPr>
          <p:cNvPr id="6146" name="Picture 2" descr="SharedAnchorsAsync Blueprint reference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21" y="2086962"/>
            <a:ext cx="4087536" cy="293211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4406318" y="1816098"/>
            <a:ext cx="7785682" cy="4616648"/>
          </a:xfrm>
          <a:prstGeom prst="rect">
            <a:avLst/>
          </a:prstGeom>
        </p:spPr>
        <p:txBody>
          <a:bodyPr wrap="square">
            <a:spAutoFit/>
          </a:bodyPr>
          <a:lstStyle/>
          <a:p>
            <a:r>
              <a:rPr lang="zh-CN" altLang="en-US" sz="1400" dirty="0"/>
              <a:t>void ShareAnchors(const TArray&lt;uint64&gt;&amp; Anchors, FOculusXRUUID Group)</a:t>
            </a:r>
          </a:p>
          <a:p>
            <a:r>
              <a:rPr lang="zh-CN" altLang="en-US" sz="1400" dirty="0"/>
              <a:t>{</a:t>
            </a:r>
          </a:p>
          <a:p>
            <a:r>
              <a:rPr lang="zh-CN" altLang="en-US" sz="1400" dirty="0"/>
              <a:t>    OculusXRAnchors::FOculusXRAnchors::ShareAnchorsAsync(</a:t>
            </a:r>
          </a:p>
          <a:p>
            <a:r>
              <a:rPr lang="zh-CN" altLang="en-US" sz="1400" dirty="0"/>
              <a:t>        Anchors,</a:t>
            </a:r>
          </a:p>
          <a:p>
            <a:r>
              <a:rPr lang="zh-CN" altLang="en-US" sz="1400" dirty="0"/>
              <a:t>        {Group},</a:t>
            </a:r>
          </a:p>
          <a:p>
            <a:r>
              <a:rPr lang="zh-CN" altLang="en-US" sz="1400" dirty="0">
                <a:solidFill>
                  <a:schemeClr val="accent1">
                    <a:lumMod val="50000"/>
                  </a:schemeClr>
                </a:solidFill>
              </a:rPr>
              <a:t>        FShareAnchorsWithGroups</a:t>
            </a:r>
            <a:r>
              <a:rPr lang="zh-CN" altLang="en-US" sz="1400" dirty="0"/>
              <a:t>::FCompleteDelegate::CreateLambda([](</a:t>
            </a:r>
          </a:p>
          <a:p>
            <a:r>
              <a:rPr lang="zh-CN" altLang="en-US" sz="1400" dirty="0"/>
              <a:t>            const FShareAnchorsWithGroup::FResultType&amp; Result)</a:t>
            </a:r>
          </a:p>
          <a:p>
            <a:r>
              <a:rPr lang="zh-CN" altLang="en-US" sz="1400" dirty="0"/>
              <a:t>        {</a:t>
            </a:r>
          </a:p>
          <a:p>
            <a:r>
              <a:rPr lang="zh-CN" altLang="en-US" sz="1400" dirty="0"/>
              <a:t>          if (Result.IsSuccess())</a:t>
            </a:r>
          </a:p>
          <a:p>
            <a:r>
              <a:rPr lang="zh-CN" altLang="en-US" sz="1400" dirty="0"/>
              <a:t>          {</a:t>
            </a:r>
          </a:p>
          <a:p>
            <a:r>
              <a:rPr lang="zh-CN" altLang="en-US" sz="1400" dirty="0"/>
              <a:t>            auto value = Result.GetValue();</a:t>
            </a:r>
          </a:p>
          <a:p>
            <a:r>
              <a:rPr lang="zh-CN" altLang="en-US" sz="1400" dirty="0"/>
              <a:t>            // Do something with the value on success</a:t>
            </a:r>
          </a:p>
          <a:p>
            <a:r>
              <a:rPr lang="zh-CN" altLang="en-US" sz="1400" dirty="0"/>
              <a:t>          }</a:t>
            </a:r>
          </a:p>
          <a:p>
            <a:r>
              <a:rPr lang="zh-CN" altLang="en-US" sz="1400" dirty="0"/>
              <a:t>          else</a:t>
            </a:r>
          </a:p>
          <a:p>
            <a:r>
              <a:rPr lang="zh-CN" altLang="en-US" sz="1400" dirty="0"/>
              <a:t>          {</a:t>
            </a:r>
          </a:p>
          <a:p>
            <a:r>
              <a:rPr lang="zh-CN" altLang="en-US" sz="1400" dirty="0"/>
              <a:t>            auto status = Result.GetStatus()</a:t>
            </a:r>
          </a:p>
          <a:p>
            <a:r>
              <a:rPr lang="zh-CN" altLang="en-US" sz="1400" dirty="0"/>
              <a:t>            // Do something with the status code on error</a:t>
            </a:r>
          </a:p>
          <a:p>
            <a:r>
              <a:rPr lang="zh-CN" altLang="en-US" sz="1400" dirty="0"/>
              <a:t>          }</a:t>
            </a:r>
          </a:p>
          <a:p>
            <a:r>
              <a:rPr lang="zh-CN" altLang="en-US" sz="1400" dirty="0"/>
              <a:t>        })</a:t>
            </a:r>
          </a:p>
          <a:p>
            <a:r>
              <a:rPr lang="zh-CN" altLang="en-US" sz="1400" dirty="0"/>
              <a:t>    );</a:t>
            </a:r>
          </a:p>
          <a:p>
            <a:r>
              <a:rPr lang="zh-CN" altLang="en-US" sz="1400" dirty="0"/>
              <a:t>}</a:t>
            </a:r>
          </a:p>
        </p:txBody>
      </p:sp>
    </p:spTree>
    <p:extLst>
      <p:ext uri="{BB962C8B-B14F-4D97-AF65-F5344CB8AC3E}">
        <p14:creationId xmlns:p14="http://schemas.microsoft.com/office/powerpoint/2010/main" val="221672955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Conclusion</a:t>
            </a:r>
            <a:endParaRPr lang="zh-CN" altLang="en-US" b="1" dirty="0"/>
          </a:p>
        </p:txBody>
      </p:sp>
      <p:sp>
        <p:nvSpPr>
          <p:cNvPr id="3" name="内容占位符 2"/>
          <p:cNvSpPr>
            <a:spLocks noGrp="1"/>
          </p:cNvSpPr>
          <p:nvPr>
            <p:ph idx="1"/>
          </p:nvPr>
        </p:nvSpPr>
        <p:spPr/>
        <p:txBody>
          <a:bodyPr/>
          <a:lstStyle/>
          <a:p>
            <a:r>
              <a:rPr lang="en-US" altLang="zh-CN" dirty="0" smtClean="0"/>
              <a:t>It is suggested to start work on Spatial </a:t>
            </a:r>
            <a:r>
              <a:rPr lang="en-US" altLang="zh-CN" dirty="0"/>
              <a:t>Anchor </a:t>
            </a:r>
            <a:r>
              <a:rPr lang="en-US" altLang="zh-CN" dirty="0" smtClean="0"/>
              <a:t>Group. </a:t>
            </a:r>
            <a:endParaRPr lang="zh-CN" altLang="en-US" dirty="0"/>
          </a:p>
        </p:txBody>
      </p:sp>
    </p:spTree>
    <p:extLst>
      <p:ext uri="{BB962C8B-B14F-4D97-AF65-F5344CB8AC3E}">
        <p14:creationId xmlns:p14="http://schemas.microsoft.com/office/powerpoint/2010/main" val="29555349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Thanks</a:t>
            </a:r>
            <a:endParaRPr lang="en-IN" dirty="0"/>
          </a:p>
        </p:txBody>
      </p:sp>
      <p:pic>
        <p:nvPicPr>
          <p:cNvPr id="4" name="图片 3"/>
          <p:cNvPicPr>
            <a:picLocks noChangeAspect="1"/>
          </p:cNvPicPr>
          <p:nvPr/>
        </p:nvPicPr>
        <p:blipFill>
          <a:blip r:embed="rId2"/>
          <a:stretch>
            <a:fillRect/>
          </a:stretch>
        </p:blipFill>
        <p:spPr>
          <a:xfrm>
            <a:off x="329565" y="75565"/>
            <a:ext cx="3081020" cy="525780"/>
          </a:xfrm>
          <a:prstGeom prst="rect">
            <a:avLst/>
          </a:prstGeom>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Spatial Anchor </a:t>
            </a:r>
            <a:r>
              <a:rPr lang="en-US" altLang="zh-CN" b="1" dirty="0" smtClean="0"/>
              <a:t>Group term</a:t>
            </a:r>
            <a:endParaRPr lang="zh-CN" altLang="en-US" dirty="0"/>
          </a:p>
        </p:txBody>
      </p:sp>
      <p:graphicFrame>
        <p:nvGraphicFramePr>
          <p:cNvPr id="7" name="表格 6"/>
          <p:cNvGraphicFramePr>
            <a:graphicFrameLocks noGrp="1"/>
          </p:cNvGraphicFramePr>
          <p:nvPr>
            <p:extLst>
              <p:ext uri="{D42A27DB-BD31-4B8C-83A1-F6EECF244321}">
                <p14:modId xmlns:p14="http://schemas.microsoft.com/office/powerpoint/2010/main" val="565850348"/>
              </p:ext>
            </p:extLst>
          </p:nvPr>
        </p:nvGraphicFramePr>
        <p:xfrm>
          <a:off x="260059" y="1885736"/>
          <a:ext cx="11803310" cy="4211320"/>
        </p:xfrm>
        <a:graphic>
          <a:graphicData uri="http://schemas.openxmlformats.org/drawingml/2006/table">
            <a:tbl>
              <a:tblPr firstRow="1" bandRow="1">
                <a:tableStyleId>{5C22544A-7EE6-4342-B048-85BDC9FD1C3A}</a:tableStyleId>
              </a:tblPr>
              <a:tblGrid>
                <a:gridCol w="2949136"/>
                <a:gridCol w="8854174"/>
              </a:tblGrid>
              <a:tr h="370840">
                <a:tc>
                  <a:txBody>
                    <a:bodyPr/>
                    <a:lstStyle/>
                    <a:p>
                      <a:r>
                        <a:rPr lang="en-US" altLang="zh-CN" dirty="0" smtClean="0"/>
                        <a:t>Source</a:t>
                      </a:r>
                      <a:endParaRPr lang="zh-CN" altLang="en-US" dirty="0"/>
                    </a:p>
                  </a:txBody>
                  <a:tcPr/>
                </a:tc>
                <a:tc>
                  <a:txBody>
                    <a:bodyPr/>
                    <a:lstStyle/>
                    <a:p>
                      <a:r>
                        <a:rPr lang="en-US" altLang="zh-CN" dirty="0" smtClean="0"/>
                        <a:t>Term</a:t>
                      </a:r>
                      <a:endParaRPr lang="zh-CN" altLang="en-US" dirty="0"/>
                    </a:p>
                  </a:txBody>
                  <a:tcPr/>
                </a:tc>
              </a:tr>
              <a:tr h="370840">
                <a:tc>
                  <a:txBody>
                    <a:bodyPr/>
                    <a:lstStyle/>
                    <a:p>
                      <a:r>
                        <a:rPr lang="en-GB" altLang="zh-CN" sz="1800" kern="1200" dirty="0" smtClean="0">
                          <a:solidFill>
                            <a:schemeClr val="dk1"/>
                          </a:solidFill>
                          <a:effectLst/>
                          <a:latin typeface="+mn-lt"/>
                          <a:ea typeface="+mn-ea"/>
                          <a:cs typeface="+mn-cs"/>
                        </a:rPr>
                        <a:t>S6-251464 </a:t>
                      </a:r>
                    </a:p>
                    <a:p>
                      <a:r>
                        <a:rPr lang="en-US" altLang="zh-CN" sz="1800" kern="1200" dirty="0" smtClean="0">
                          <a:solidFill>
                            <a:schemeClr val="dk1"/>
                          </a:solidFill>
                          <a:effectLst/>
                          <a:latin typeface="+mn-lt"/>
                          <a:ea typeface="+mn-ea"/>
                          <a:cs typeface="+mn-cs"/>
                        </a:rPr>
                        <a:t>For </a:t>
                      </a:r>
                      <a:r>
                        <a:rPr lang="en-US" altLang="zh-CN" baseline="0" dirty="0" smtClean="0"/>
                        <a:t>TS </a:t>
                      </a:r>
                      <a:r>
                        <a:rPr lang="en-US" altLang="zh-CN" baseline="0" dirty="0" smtClean="0"/>
                        <a:t>23.437 </a:t>
                      </a:r>
                      <a:r>
                        <a:rPr lang="en-US" altLang="zh-CN" baseline="0" dirty="0" smtClean="0"/>
                        <a:t>R20</a:t>
                      </a:r>
                      <a:endParaRPr lang="zh-CN" altLang="en-US" dirty="0"/>
                    </a:p>
                  </a:txBody>
                  <a:tcPr/>
                </a:tc>
                <a:tc>
                  <a:txBody>
                    <a:bodyPr/>
                    <a:lstStyle/>
                    <a:p>
                      <a:r>
                        <a:rPr lang="en-GB" altLang="zh-CN" sz="1800" b="1" u="none" kern="1200" dirty="0" smtClean="0">
                          <a:solidFill>
                            <a:schemeClr val="dk1"/>
                          </a:solidFill>
                          <a:effectLst/>
                          <a:latin typeface="+mn-lt"/>
                          <a:ea typeface="+mn-ea"/>
                          <a:cs typeface="+mn-cs"/>
                        </a:rPr>
                        <a:t>Spatial anchor group </a:t>
                      </a:r>
                      <a:r>
                        <a:rPr lang="en-GB" altLang="zh-CN" sz="1800" u="none" kern="1200" dirty="0" smtClean="0">
                          <a:solidFill>
                            <a:schemeClr val="dk1"/>
                          </a:solidFill>
                          <a:effectLst/>
                          <a:latin typeface="+mn-lt"/>
                          <a:ea typeface="+mn-ea"/>
                          <a:cs typeface="+mn-cs"/>
                        </a:rPr>
                        <a:t>is a term that refers to the collection of spatial anchors based on locations (e.g. Museums in a city) or objects (e.g. items in a shop), etc. Spatial anchors can be grouped based on logical relationships. By organizing the spatial anchors into groups the spatial anchor owners can manage them efficiently. Also it adds more flexibility for the consumer applications of the spatial anchors to provide enriched experience to the end users.</a:t>
                      </a:r>
                      <a:endParaRPr lang="zh-CN" altLang="en-US" u="none" dirty="0"/>
                    </a:p>
                  </a:txBody>
                  <a:tcPr/>
                </a:tc>
              </a:tr>
              <a:tr h="370840">
                <a:tc>
                  <a:txBody>
                    <a:bodyPr/>
                    <a:lstStyle/>
                    <a:p>
                      <a:r>
                        <a:rPr lang="en-US" altLang="zh-CN" dirty="0" err="1" smtClean="0"/>
                        <a:t>Deepseek</a:t>
                      </a:r>
                      <a:endParaRPr lang="zh-CN" altLang="en-US" dirty="0"/>
                    </a:p>
                  </a:txBody>
                  <a:tcPr/>
                </a:tc>
                <a:tc>
                  <a:txBody>
                    <a:bodyPr/>
                    <a:lstStyle/>
                    <a:p>
                      <a:r>
                        <a:rPr lang="en-US" altLang="zh-CN" sz="1800" b="0" i="0" kern="1200" dirty="0" smtClean="0">
                          <a:solidFill>
                            <a:schemeClr val="dk1"/>
                          </a:solidFill>
                          <a:effectLst/>
                          <a:latin typeface="+mn-lt"/>
                          <a:ea typeface="+mn-ea"/>
                          <a:cs typeface="+mn-cs"/>
                        </a:rPr>
                        <a:t>A </a:t>
                      </a:r>
                      <a:r>
                        <a:rPr lang="en-US" altLang="zh-CN" sz="1800" b="1" i="0" kern="1200" dirty="0" smtClean="0">
                          <a:solidFill>
                            <a:schemeClr val="dk1"/>
                          </a:solidFill>
                          <a:effectLst/>
                          <a:latin typeface="+mn-lt"/>
                          <a:ea typeface="+mn-ea"/>
                          <a:cs typeface="+mn-cs"/>
                        </a:rPr>
                        <a:t>Spatial Anchor Group</a:t>
                      </a:r>
                      <a:r>
                        <a:rPr lang="en-US" altLang="zh-CN" sz="1800" b="0" i="0" kern="1200" dirty="0" smtClean="0">
                          <a:solidFill>
                            <a:schemeClr val="dk1"/>
                          </a:solidFill>
                          <a:effectLst/>
                          <a:latin typeface="+mn-lt"/>
                          <a:ea typeface="+mn-ea"/>
                          <a:cs typeface="+mn-cs"/>
                        </a:rPr>
                        <a:t> refers to a collection of spatial anchors used in augmented reality (AR) and mixed reality (MR) applications to maintain persistent virtual object placement in the real world. Spatial anchors allow digital content to stay fixed in a specific physical location across multiple sessions, even if the environment changes slightly.</a:t>
                      </a:r>
                      <a:endParaRPr lang="zh-CN" altLang="en-US" dirty="0"/>
                    </a:p>
                  </a:txBody>
                  <a:tcPr/>
                </a:tc>
              </a:tr>
              <a:tr h="370840">
                <a:tc>
                  <a:txBody>
                    <a:bodyPr/>
                    <a:lstStyle/>
                    <a:p>
                      <a:r>
                        <a:rPr lang="en-US" altLang="zh-CN" dirty="0" err="1" smtClean="0"/>
                        <a:t>ChatGPT</a:t>
                      </a:r>
                      <a:endParaRPr lang="zh-CN" altLang="en-US" dirty="0"/>
                    </a:p>
                  </a:txBody>
                  <a:tcPr/>
                </a:tc>
                <a:tc>
                  <a:txBody>
                    <a:bodyPr/>
                    <a:lstStyle/>
                    <a:p>
                      <a:r>
                        <a:rPr lang="en-US" altLang="zh-CN" b="1" dirty="0" smtClean="0"/>
                        <a:t>Spatial anchors</a:t>
                      </a:r>
                      <a:r>
                        <a:rPr lang="en-US" altLang="zh-CN" dirty="0" smtClean="0"/>
                        <a:t> are digital markers or reference points that are placed in the real world, allowing digital content to be attached to specific physical locations. </a:t>
                      </a:r>
                    </a:p>
                    <a:p>
                      <a:r>
                        <a:rPr lang="en-US" altLang="zh-CN" dirty="0" smtClean="0"/>
                        <a:t>A </a:t>
                      </a:r>
                      <a:r>
                        <a:rPr lang="en-US" altLang="zh-CN" b="1" dirty="0" smtClean="0"/>
                        <a:t>spatial anchor group</a:t>
                      </a:r>
                      <a:r>
                        <a:rPr lang="en-US" altLang="zh-CN" dirty="0" smtClean="0"/>
                        <a:t> is simply a collection of these anchors—often used to maintain the spatial relationship among multiple digital objects or experiences.</a:t>
                      </a:r>
                      <a:endParaRPr lang="zh-CN" altLang="en-US" dirty="0"/>
                    </a:p>
                  </a:txBody>
                  <a:tcPr/>
                </a:tc>
              </a:tr>
            </a:tbl>
          </a:graphicData>
        </a:graphic>
      </p:graphicFrame>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IN" b="1" dirty="0"/>
              <a:t>Requirement</a:t>
            </a:r>
          </a:p>
        </p:txBody>
      </p:sp>
      <p:sp>
        <p:nvSpPr>
          <p:cNvPr id="3" name="Content Placeholder 2"/>
          <p:cNvSpPr>
            <a:spLocks noGrp="1"/>
          </p:cNvSpPr>
          <p:nvPr>
            <p:ph idx="1"/>
          </p:nvPr>
        </p:nvSpPr>
        <p:spPr>
          <a:xfrm>
            <a:off x="591185" y="2179320"/>
            <a:ext cx="10668000" cy="2499360"/>
          </a:xfrm>
        </p:spPr>
        <p:txBody>
          <a:bodyPr/>
          <a:lstStyle/>
          <a:p>
            <a:r>
              <a:rPr lang="en-US" altLang="zh-CN" dirty="0" smtClean="0"/>
              <a:t>WID </a:t>
            </a:r>
            <a:r>
              <a:rPr lang="en-GB" altLang="zh-CN" dirty="0" smtClean="0"/>
              <a:t>Metaverse_Ph2-App </a:t>
            </a:r>
            <a:r>
              <a:rPr lang="en-GB" altLang="zh-CN" dirty="0"/>
              <a:t>Objective</a:t>
            </a:r>
            <a:endParaRPr lang="en-GB" altLang="zh-CN" dirty="0" smtClean="0"/>
          </a:p>
          <a:p>
            <a:pPr marL="0" indent="0">
              <a:buNone/>
            </a:pPr>
            <a:r>
              <a:rPr lang="en-GB" altLang="zh-CN" dirty="0"/>
              <a:t>3.	Enhancements to Spatial anchors service for Group handling of spatial anchors</a:t>
            </a:r>
            <a:endParaRPr dirty="0" smtClean="0"/>
          </a:p>
        </p:txBody>
      </p:sp>
      <p:sp>
        <p:nvSpPr>
          <p:cNvPr id="5" name="Rectangle 2"/>
          <p:cNvSpPr>
            <a:spLocks noChangeArrowheads="1"/>
          </p:cNvSpPr>
          <p:nvPr/>
        </p:nvSpPr>
        <p:spPr bwMode="auto">
          <a:xfrm>
            <a:off x="5981700" y="2114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en-IN"/>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b="1" dirty="0">
                <a:sym typeface="+mn-ea"/>
              </a:rPr>
              <a:t>Use cases</a:t>
            </a:r>
            <a:endParaRPr lang="en-IN" b="1" dirty="0"/>
          </a:p>
        </p:txBody>
      </p:sp>
      <p:pic>
        <p:nvPicPr>
          <p:cNvPr id="12" name="图片 11"/>
          <p:cNvPicPr>
            <a:picLocks noChangeAspect="1"/>
          </p:cNvPicPr>
          <p:nvPr/>
        </p:nvPicPr>
        <p:blipFill>
          <a:blip r:embed="rId2"/>
          <a:stretch>
            <a:fillRect/>
          </a:stretch>
        </p:blipFill>
        <p:spPr>
          <a:xfrm>
            <a:off x="329565" y="75565"/>
            <a:ext cx="3081020" cy="525780"/>
          </a:xfrm>
          <a:prstGeom prst="rect">
            <a:avLst/>
          </a:prstGeom>
        </p:spPr>
      </p:pic>
      <p:graphicFrame>
        <p:nvGraphicFramePr>
          <p:cNvPr id="24" name="表格 23"/>
          <p:cNvGraphicFramePr>
            <a:graphicFrameLocks noGrp="1"/>
          </p:cNvGraphicFramePr>
          <p:nvPr>
            <p:extLst>
              <p:ext uri="{D42A27DB-BD31-4B8C-83A1-F6EECF244321}">
                <p14:modId xmlns:p14="http://schemas.microsoft.com/office/powerpoint/2010/main" val="3298493313"/>
              </p:ext>
            </p:extLst>
          </p:nvPr>
        </p:nvGraphicFramePr>
        <p:xfrm>
          <a:off x="260059" y="1885736"/>
          <a:ext cx="11341915" cy="2865120"/>
        </p:xfrm>
        <a:graphic>
          <a:graphicData uri="http://schemas.openxmlformats.org/drawingml/2006/table">
            <a:tbl>
              <a:tblPr firstRow="1" bandRow="1">
                <a:tableStyleId>{5C22544A-7EE6-4342-B048-85BDC9FD1C3A}</a:tableStyleId>
              </a:tblPr>
              <a:tblGrid>
                <a:gridCol w="3280095"/>
                <a:gridCol w="8061820"/>
              </a:tblGrid>
              <a:tr h="370840">
                <a:tc>
                  <a:txBody>
                    <a:bodyPr/>
                    <a:lstStyle/>
                    <a:p>
                      <a:r>
                        <a:rPr lang="en-US" altLang="zh-CN" sz="1800" b="1" i="0" kern="1200" dirty="0" smtClean="0">
                          <a:solidFill>
                            <a:schemeClr val="lt1"/>
                          </a:solidFill>
                          <a:effectLst/>
                          <a:latin typeface="+mn-lt"/>
                          <a:ea typeface="+mn-ea"/>
                          <a:cs typeface="+mn-cs"/>
                        </a:rPr>
                        <a:t>Use Case</a:t>
                      </a:r>
                      <a:endParaRPr lang="en-US" altLang="zh-CN" sz="1800" b="1" i="0" kern="1200" dirty="0">
                        <a:solidFill>
                          <a:schemeClr val="lt1"/>
                        </a:solidFill>
                        <a:effectLst/>
                        <a:latin typeface="+mn-lt"/>
                        <a:ea typeface="+mn-ea"/>
                        <a:cs typeface="+mn-cs"/>
                      </a:endParaRPr>
                    </a:p>
                  </a:txBody>
                  <a:tcPr/>
                </a:tc>
                <a:tc>
                  <a:txBody>
                    <a:bodyPr/>
                    <a:lstStyle/>
                    <a:p>
                      <a:r>
                        <a:rPr lang="en-US" altLang="zh-CN" dirty="0" smtClean="0"/>
                        <a:t>Description</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Multi-User AR</a:t>
                      </a:r>
                      <a:endParaRPr lang="zh-CN" altLang="en-US" dirty="0"/>
                    </a:p>
                  </a:txBody>
                  <a:tcPr/>
                </a:tc>
                <a:tc>
                  <a:txBody>
                    <a:bodyPr/>
                    <a:lstStyle/>
                    <a:p>
                      <a:r>
                        <a:rPr lang="en-US" altLang="zh-CN" sz="1800" b="0" i="0" kern="1200" dirty="0" smtClean="0">
                          <a:solidFill>
                            <a:schemeClr val="dk1"/>
                          </a:solidFill>
                          <a:effectLst/>
                          <a:latin typeface="+mn-lt"/>
                          <a:ea typeface="+mn-ea"/>
                          <a:cs typeface="+mn-cs"/>
                        </a:rPr>
                        <a:t>Multiple users can see the same virtual objects in the same physical space.</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Large-Scale AR Experiences</a:t>
                      </a:r>
                      <a:endParaRPr lang="zh-CN" altLang="en-US" dirty="0"/>
                    </a:p>
                  </a:txBody>
                  <a:tcPr/>
                </a:tc>
                <a:tc>
                  <a:txBody>
                    <a:bodyPr/>
                    <a:lstStyle/>
                    <a:p>
                      <a:r>
                        <a:rPr lang="en-US" altLang="zh-CN" sz="1800" b="0" i="0" kern="1200" dirty="0" smtClean="0">
                          <a:solidFill>
                            <a:schemeClr val="dk1"/>
                          </a:solidFill>
                          <a:effectLst/>
                          <a:latin typeface="+mn-lt"/>
                          <a:ea typeface="+mn-ea"/>
                          <a:cs typeface="+mn-cs"/>
                        </a:rPr>
                        <a:t>Anchoring different parts of a virtual scene across a building or outdoor area.</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Dynamic Anchor Adjustment</a:t>
                      </a:r>
                      <a:endParaRPr lang="zh-CN" altLang="en-US" sz="1800" b="1" i="0" kern="1200" dirty="0">
                        <a:solidFill>
                          <a:schemeClr val="dk1"/>
                        </a:solidFill>
                        <a:effectLst/>
                        <a:latin typeface="+mn-lt"/>
                        <a:ea typeface="+mn-ea"/>
                        <a:cs typeface="+mn-cs"/>
                      </a:endParaRPr>
                    </a:p>
                  </a:txBody>
                  <a:tcPr/>
                </a:tc>
                <a:tc>
                  <a:txBody>
                    <a:bodyPr/>
                    <a:lstStyle/>
                    <a:p>
                      <a:r>
                        <a:rPr lang="en-US" altLang="zh-CN" dirty="0" smtClean="0">
                          <a:effectLst/>
                        </a:rPr>
                        <a:t>Adjust anchors if the environment changes (e.g., furniture moves).</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Anchor Sharing in Real-Time</a:t>
                      </a:r>
                      <a:endParaRPr lang="zh-CN" altLang="en-US" sz="1800" b="1" i="0" kern="1200" dirty="0">
                        <a:solidFill>
                          <a:schemeClr val="dk1"/>
                        </a:solidFill>
                        <a:effectLst/>
                        <a:latin typeface="+mn-lt"/>
                        <a:ea typeface="+mn-ea"/>
                        <a:cs typeface="+mn-cs"/>
                      </a:endParaRPr>
                    </a:p>
                  </a:txBody>
                  <a:tcPr/>
                </a:tc>
                <a:tc>
                  <a:txBody>
                    <a:bodyPr/>
                    <a:lstStyle/>
                    <a:p>
                      <a:r>
                        <a:rPr lang="en-US" altLang="zh-CN" sz="1800" b="0" i="0" kern="1200" dirty="0" smtClean="0">
                          <a:solidFill>
                            <a:schemeClr val="dk1"/>
                          </a:solidFill>
                          <a:effectLst/>
                          <a:latin typeface="+mn-lt"/>
                          <a:ea typeface="+mn-ea"/>
                          <a:cs typeface="+mn-cs"/>
                        </a:rPr>
                        <a:t>Use Azure Spatial Anchors for live collaboration</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Semantic Anchors</a:t>
                      </a:r>
                      <a:endParaRPr lang="zh-CN" altLang="en-US" sz="1800" b="1" i="0" kern="1200" dirty="0">
                        <a:solidFill>
                          <a:schemeClr val="dk1"/>
                        </a:solidFill>
                        <a:effectLst/>
                        <a:latin typeface="+mn-lt"/>
                        <a:ea typeface="+mn-ea"/>
                        <a:cs typeface="+mn-cs"/>
                      </a:endParaRPr>
                    </a:p>
                  </a:txBody>
                  <a:tcPr/>
                </a:tc>
                <a:tc>
                  <a:txBody>
                    <a:bodyPr/>
                    <a:lstStyle/>
                    <a:p>
                      <a:r>
                        <a:rPr lang="en-US" altLang="zh-CN" sz="1800" b="0" i="0" kern="1200" dirty="0" smtClean="0">
                          <a:solidFill>
                            <a:schemeClr val="dk1"/>
                          </a:solidFill>
                          <a:effectLst/>
                          <a:latin typeface="+mn-lt"/>
                          <a:ea typeface="+mn-ea"/>
                          <a:cs typeface="+mn-cs"/>
                        </a:rPr>
                        <a:t>Tag anchors with metadata (e.g., "TV Screen," "Desk").</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Shared Spatial Anchors</a:t>
                      </a:r>
                      <a:endParaRPr lang="zh-CN" altLang="en-US" sz="1800" b="1" i="0" kern="1200" dirty="0">
                        <a:solidFill>
                          <a:schemeClr val="dk1"/>
                        </a:solidFill>
                        <a:effectLst/>
                        <a:latin typeface="+mn-lt"/>
                        <a:ea typeface="+mn-ea"/>
                        <a:cs typeface="+mn-cs"/>
                      </a:endParaRPr>
                    </a:p>
                  </a:txBody>
                  <a:tcPr/>
                </a:tc>
                <a:tc>
                  <a:txBody>
                    <a:bodyPr/>
                    <a:lstStyle/>
                    <a:p>
                      <a:r>
                        <a:rPr lang="en-US" altLang="zh-CN" sz="1800" b="0" i="0" kern="1200" dirty="0" smtClean="0">
                          <a:solidFill>
                            <a:schemeClr val="dk1"/>
                          </a:solidFill>
                          <a:effectLst/>
                          <a:latin typeface="+mn-lt"/>
                          <a:ea typeface="+mn-ea"/>
                          <a:cs typeface="+mn-cs"/>
                        </a:rPr>
                        <a:t>Allow players who are located in the same physical space to share content while using the same app. </a:t>
                      </a:r>
                      <a:endParaRPr lang="zh-CN" altLang="en-US" dirty="0"/>
                    </a:p>
                  </a:txBody>
                  <a:tcPr/>
                </a:tc>
              </a:tr>
            </a:tbl>
          </a:graphicData>
        </a:graphic>
      </p:graphicFrame>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b="1" dirty="0"/>
              <a:t>Platforms Supporting</a:t>
            </a:r>
          </a:p>
        </p:txBody>
      </p:sp>
      <p:graphicFrame>
        <p:nvGraphicFramePr>
          <p:cNvPr id="7" name="表格 6"/>
          <p:cNvGraphicFramePr>
            <a:graphicFrameLocks noGrp="1"/>
          </p:cNvGraphicFramePr>
          <p:nvPr>
            <p:extLst>
              <p:ext uri="{D42A27DB-BD31-4B8C-83A1-F6EECF244321}">
                <p14:modId xmlns:p14="http://schemas.microsoft.com/office/powerpoint/2010/main" val="2999959588"/>
              </p:ext>
            </p:extLst>
          </p:nvPr>
        </p:nvGraphicFramePr>
        <p:xfrm>
          <a:off x="260059" y="1885736"/>
          <a:ext cx="11341915" cy="1854200"/>
        </p:xfrm>
        <a:graphic>
          <a:graphicData uri="http://schemas.openxmlformats.org/drawingml/2006/table">
            <a:tbl>
              <a:tblPr firstRow="1" bandRow="1">
                <a:tableStyleId>{5C22544A-7EE6-4342-B048-85BDC9FD1C3A}</a:tableStyleId>
              </a:tblPr>
              <a:tblGrid>
                <a:gridCol w="4538444"/>
                <a:gridCol w="6803471"/>
              </a:tblGrid>
              <a:tr h="370840">
                <a:tc>
                  <a:txBody>
                    <a:bodyPr/>
                    <a:lstStyle/>
                    <a:p>
                      <a:r>
                        <a:rPr lang="en-US" altLang="zh-CN" b="1" dirty="0" smtClean="0"/>
                        <a:t>Platform</a:t>
                      </a:r>
                      <a:endParaRPr lang="en-US" altLang="zh-CN" sz="1800" b="1" i="0" kern="1200" dirty="0">
                        <a:solidFill>
                          <a:schemeClr val="lt1"/>
                        </a:solidFill>
                        <a:effectLst/>
                        <a:latin typeface="+mn-lt"/>
                        <a:ea typeface="+mn-ea"/>
                        <a:cs typeface="+mn-cs"/>
                      </a:endParaRPr>
                    </a:p>
                  </a:txBody>
                  <a:tcPr/>
                </a:tc>
                <a:tc>
                  <a:txBody>
                    <a:bodyPr/>
                    <a:lstStyle/>
                    <a:p>
                      <a:r>
                        <a:rPr lang="en-US" altLang="zh-CN" b="1" dirty="0" smtClean="0"/>
                        <a:t>Supporting information</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Microsoft </a:t>
                      </a:r>
                      <a:r>
                        <a:rPr lang="en-US" altLang="zh-CN" sz="1800" b="1" i="0" kern="1200" dirty="0" err="1" smtClean="0">
                          <a:solidFill>
                            <a:schemeClr val="dk1"/>
                          </a:solidFill>
                          <a:effectLst/>
                          <a:latin typeface="+mn-lt"/>
                          <a:ea typeface="+mn-ea"/>
                          <a:cs typeface="+mn-cs"/>
                        </a:rPr>
                        <a:t>HoloLens</a:t>
                      </a:r>
                      <a:r>
                        <a:rPr lang="en-US" altLang="zh-CN" sz="1800" b="1" i="0" kern="1200" dirty="0" smtClean="0">
                          <a:solidFill>
                            <a:schemeClr val="dk1"/>
                          </a:solidFill>
                          <a:effectLst/>
                          <a:latin typeface="+mn-lt"/>
                          <a:ea typeface="+mn-ea"/>
                          <a:cs typeface="+mn-cs"/>
                        </a:rPr>
                        <a:t> / Windows Mixed Reality</a:t>
                      </a:r>
                      <a:endParaRPr lang="zh-CN" altLang="en-US" dirty="0"/>
                    </a:p>
                  </a:txBody>
                  <a:tcPr/>
                </a:tc>
                <a:tc>
                  <a:txBody>
                    <a:bodyPr/>
                    <a:lstStyle/>
                    <a:p>
                      <a:r>
                        <a:rPr lang="en-US" altLang="zh-CN" sz="1800" b="0" i="0" kern="1200" dirty="0" smtClean="0">
                          <a:solidFill>
                            <a:schemeClr val="dk1"/>
                          </a:solidFill>
                          <a:effectLst/>
                          <a:latin typeface="+mn-lt"/>
                          <a:ea typeface="+mn-ea"/>
                          <a:cs typeface="+mn-cs"/>
                        </a:rPr>
                        <a:t>Uses </a:t>
                      </a:r>
                      <a:r>
                        <a:rPr lang="en-US" altLang="zh-CN" sz="1800" b="1" i="0" kern="1200" dirty="0" smtClean="0">
                          <a:solidFill>
                            <a:schemeClr val="dk1"/>
                          </a:solidFill>
                          <a:effectLst/>
                          <a:latin typeface="+mn-lt"/>
                          <a:ea typeface="+mn-ea"/>
                          <a:cs typeface="+mn-cs"/>
                        </a:rPr>
                        <a:t>Azure Spatial Anchors</a:t>
                      </a:r>
                      <a:r>
                        <a:rPr lang="en-US" altLang="zh-CN" sz="1800" b="0" i="0" kern="1200" dirty="0" smtClean="0">
                          <a:solidFill>
                            <a:schemeClr val="dk1"/>
                          </a:solidFill>
                          <a:effectLst/>
                          <a:latin typeface="+mn-lt"/>
                          <a:ea typeface="+mn-ea"/>
                          <a:cs typeface="+mn-cs"/>
                        </a:rPr>
                        <a:t> for cloud persistence.</a:t>
                      </a:r>
                      <a:endParaRPr lang="zh-CN" altLang="en-US" dirty="0"/>
                    </a:p>
                  </a:txBody>
                  <a:tcPr/>
                </a:tc>
              </a:tr>
              <a:tr h="370840">
                <a:tc>
                  <a:txBody>
                    <a:bodyPr/>
                    <a:lstStyle/>
                    <a:p>
                      <a:r>
                        <a:rPr lang="en-US" altLang="zh-CN" sz="1800" b="1" i="0" kern="1200" dirty="0" err="1" smtClean="0">
                          <a:solidFill>
                            <a:schemeClr val="dk1"/>
                          </a:solidFill>
                          <a:effectLst/>
                          <a:latin typeface="+mn-lt"/>
                          <a:ea typeface="+mn-ea"/>
                          <a:cs typeface="+mn-cs"/>
                        </a:rPr>
                        <a:t>ARKit</a:t>
                      </a:r>
                      <a:r>
                        <a:rPr lang="en-US" altLang="zh-CN" sz="1800" b="1" i="0" kern="1200" dirty="0" smtClean="0">
                          <a:solidFill>
                            <a:schemeClr val="dk1"/>
                          </a:solidFill>
                          <a:effectLst/>
                          <a:latin typeface="+mn-lt"/>
                          <a:ea typeface="+mn-ea"/>
                          <a:cs typeface="+mn-cs"/>
                        </a:rPr>
                        <a:t> (Apple </a:t>
                      </a:r>
                      <a:r>
                        <a:rPr lang="en-US" altLang="zh-CN" sz="1800" b="1" i="0" kern="1200" dirty="0" err="1" smtClean="0">
                          <a:solidFill>
                            <a:schemeClr val="dk1"/>
                          </a:solidFill>
                          <a:effectLst/>
                          <a:latin typeface="+mn-lt"/>
                          <a:ea typeface="+mn-ea"/>
                          <a:cs typeface="+mn-cs"/>
                        </a:rPr>
                        <a:t>iOS</a:t>
                      </a:r>
                      <a:r>
                        <a:rPr lang="en-US" altLang="zh-CN" sz="1800" b="1" i="0" kern="1200" dirty="0" smtClean="0">
                          <a:solidFill>
                            <a:schemeClr val="dk1"/>
                          </a:solidFill>
                          <a:effectLst/>
                          <a:latin typeface="+mn-lt"/>
                          <a:ea typeface="+mn-ea"/>
                          <a:cs typeface="+mn-cs"/>
                        </a:rPr>
                        <a:t>)</a:t>
                      </a:r>
                      <a:r>
                        <a:rPr lang="en-US" altLang="zh-CN" sz="1800" b="0" i="0" kern="1200" dirty="0" smtClean="0">
                          <a:solidFill>
                            <a:schemeClr val="dk1"/>
                          </a:solidFill>
                          <a:effectLst/>
                          <a:latin typeface="+mn-lt"/>
                          <a:ea typeface="+mn-ea"/>
                          <a:cs typeface="+mn-cs"/>
                        </a:rPr>
                        <a:t> </a:t>
                      </a:r>
                      <a:endParaRPr lang="zh-CN" altLang="en-US" dirty="0"/>
                    </a:p>
                  </a:txBody>
                  <a:tcPr/>
                </a:tc>
                <a:tc>
                  <a:txBody>
                    <a:bodyPr/>
                    <a:lstStyle/>
                    <a:p>
                      <a:r>
                        <a:rPr lang="en-US" altLang="zh-CN" sz="1800" b="0" i="0" kern="1200" dirty="0" smtClean="0">
                          <a:solidFill>
                            <a:schemeClr val="dk1"/>
                          </a:solidFill>
                          <a:effectLst/>
                          <a:latin typeface="+mn-lt"/>
                          <a:ea typeface="+mn-ea"/>
                          <a:cs typeface="+mn-cs"/>
                        </a:rPr>
                        <a:t>Supports </a:t>
                      </a:r>
                      <a:r>
                        <a:rPr lang="en-US" altLang="zh-CN" sz="1800" b="1" i="0" kern="1200" dirty="0" err="1" smtClean="0">
                          <a:solidFill>
                            <a:schemeClr val="dk1"/>
                          </a:solidFill>
                          <a:effectLst/>
                          <a:latin typeface="+mn-lt"/>
                          <a:ea typeface="+mn-ea"/>
                          <a:cs typeface="+mn-cs"/>
                        </a:rPr>
                        <a:t>ARWorldMap</a:t>
                      </a:r>
                      <a:r>
                        <a:rPr lang="en-US" altLang="zh-CN" sz="1800" b="0" i="0" kern="1200" dirty="0" smtClean="0">
                          <a:solidFill>
                            <a:schemeClr val="dk1"/>
                          </a:solidFill>
                          <a:effectLst/>
                          <a:latin typeface="+mn-lt"/>
                          <a:ea typeface="+mn-ea"/>
                          <a:cs typeface="+mn-cs"/>
                        </a:rPr>
                        <a:t> for anchor sharing.</a:t>
                      </a:r>
                      <a:endParaRPr lang="zh-CN" altLang="en-US" dirty="0"/>
                    </a:p>
                  </a:txBody>
                  <a:tcPr/>
                </a:tc>
              </a:tr>
              <a:tr h="370840">
                <a:tc>
                  <a:txBody>
                    <a:bodyPr/>
                    <a:lstStyle/>
                    <a:p>
                      <a:r>
                        <a:rPr lang="en-US" altLang="zh-CN" sz="1800" b="1" i="0" kern="1200" dirty="0" err="1" smtClean="0">
                          <a:solidFill>
                            <a:schemeClr val="dk1"/>
                          </a:solidFill>
                          <a:effectLst/>
                          <a:latin typeface="+mn-lt"/>
                          <a:ea typeface="+mn-ea"/>
                          <a:cs typeface="+mn-cs"/>
                        </a:rPr>
                        <a:t>ARCore</a:t>
                      </a:r>
                      <a:r>
                        <a:rPr lang="en-US" altLang="zh-CN" sz="1800" b="1" i="0" kern="1200" dirty="0" smtClean="0">
                          <a:solidFill>
                            <a:schemeClr val="dk1"/>
                          </a:solidFill>
                          <a:effectLst/>
                          <a:latin typeface="+mn-lt"/>
                          <a:ea typeface="+mn-ea"/>
                          <a:cs typeface="+mn-cs"/>
                        </a:rPr>
                        <a:t> (Android)</a:t>
                      </a:r>
                      <a:r>
                        <a:rPr lang="en-US" altLang="zh-CN" sz="1800" b="0" i="0" kern="1200" dirty="0" smtClean="0">
                          <a:solidFill>
                            <a:schemeClr val="dk1"/>
                          </a:solidFill>
                          <a:effectLst/>
                          <a:latin typeface="+mn-lt"/>
                          <a:ea typeface="+mn-ea"/>
                          <a:cs typeface="+mn-cs"/>
                        </a:rPr>
                        <a:t> </a:t>
                      </a:r>
                      <a:endParaRPr lang="zh-CN" altLang="en-US" sz="1800" b="1" i="0" kern="1200" dirty="0">
                        <a:solidFill>
                          <a:schemeClr val="dk1"/>
                        </a:solidFill>
                        <a:effectLst/>
                        <a:latin typeface="+mn-lt"/>
                        <a:ea typeface="+mn-ea"/>
                        <a:cs typeface="+mn-cs"/>
                      </a:endParaRPr>
                    </a:p>
                  </a:txBody>
                  <a:tcPr/>
                </a:tc>
                <a:tc>
                  <a:txBody>
                    <a:bodyPr/>
                    <a:lstStyle/>
                    <a:p>
                      <a:r>
                        <a:rPr lang="en-US" altLang="zh-CN" sz="1800" b="0" i="0" kern="1200" dirty="0" smtClean="0">
                          <a:solidFill>
                            <a:schemeClr val="dk1"/>
                          </a:solidFill>
                          <a:effectLst/>
                          <a:latin typeface="+mn-lt"/>
                          <a:ea typeface="+mn-ea"/>
                          <a:cs typeface="+mn-cs"/>
                        </a:rPr>
                        <a:t>Uses </a:t>
                      </a:r>
                      <a:r>
                        <a:rPr lang="en-US" altLang="zh-CN" sz="1800" b="1" i="0" kern="1200" dirty="0" smtClean="0">
                          <a:solidFill>
                            <a:schemeClr val="dk1"/>
                          </a:solidFill>
                          <a:effectLst/>
                          <a:latin typeface="+mn-lt"/>
                          <a:ea typeface="+mn-ea"/>
                          <a:cs typeface="+mn-cs"/>
                        </a:rPr>
                        <a:t>Cloud Anchors</a:t>
                      </a:r>
                      <a:r>
                        <a:rPr lang="en-US" altLang="zh-CN" sz="1800" b="0" i="0" kern="1200" dirty="0" smtClean="0">
                          <a:solidFill>
                            <a:schemeClr val="dk1"/>
                          </a:solidFill>
                          <a:effectLst/>
                          <a:latin typeface="+mn-lt"/>
                          <a:ea typeface="+mn-ea"/>
                          <a:cs typeface="+mn-cs"/>
                        </a:rPr>
                        <a:t> for cross-device persistence.</a:t>
                      </a:r>
                      <a:endParaRPr lang="zh-CN" altLang="en-US" dirty="0"/>
                    </a:p>
                  </a:txBody>
                  <a:tcPr/>
                </a:tc>
              </a:tr>
              <a:tr h="370840">
                <a:tc>
                  <a:txBody>
                    <a:bodyPr/>
                    <a:lstStyle/>
                    <a:p>
                      <a:r>
                        <a:rPr lang="en-US" altLang="zh-CN" sz="1800" b="1" i="0" kern="1200" dirty="0" smtClean="0">
                          <a:solidFill>
                            <a:schemeClr val="dk1"/>
                          </a:solidFill>
                          <a:effectLst/>
                          <a:latin typeface="+mn-lt"/>
                          <a:ea typeface="+mn-ea"/>
                          <a:cs typeface="+mn-cs"/>
                        </a:rPr>
                        <a:t>Meta Quest (Oculus)</a:t>
                      </a:r>
                      <a:endParaRPr lang="zh-CN" altLang="en-US" sz="1800" b="1" i="0" kern="1200" dirty="0">
                        <a:solidFill>
                          <a:schemeClr val="dk1"/>
                        </a:solidFill>
                        <a:effectLst/>
                        <a:latin typeface="+mn-lt"/>
                        <a:ea typeface="+mn-ea"/>
                        <a:cs typeface="+mn-cs"/>
                      </a:endParaRPr>
                    </a:p>
                  </a:txBody>
                  <a:tcPr/>
                </a:tc>
                <a:tc>
                  <a:txBody>
                    <a:bodyPr/>
                    <a:lstStyle/>
                    <a:p>
                      <a:r>
                        <a:rPr lang="en-US" altLang="zh-CN" sz="1800" b="0" i="0" kern="1200" dirty="0" smtClean="0">
                          <a:solidFill>
                            <a:schemeClr val="dk1"/>
                          </a:solidFill>
                          <a:effectLst/>
                          <a:latin typeface="+mn-lt"/>
                          <a:ea typeface="+mn-ea"/>
                          <a:cs typeface="+mn-cs"/>
                        </a:rPr>
                        <a:t>Supports spatial anchors in MR applications.</a:t>
                      </a:r>
                      <a:endParaRPr lang="zh-CN" altLang="en-US" dirty="0"/>
                    </a:p>
                  </a:txBody>
                  <a:tcPr/>
                </a:tc>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Example </a:t>
            </a:r>
            <a:r>
              <a:rPr lang="en-US" altLang="zh-CN" b="1" dirty="0" smtClean="0"/>
              <a:t>Workflow</a:t>
            </a:r>
            <a:endParaRPr lang="zh-CN" altLang="en-US" b="1" dirty="0"/>
          </a:p>
        </p:txBody>
      </p:sp>
      <p:sp>
        <p:nvSpPr>
          <p:cNvPr id="4" name="矩形 3"/>
          <p:cNvSpPr/>
          <p:nvPr/>
        </p:nvSpPr>
        <p:spPr>
          <a:xfrm>
            <a:off x="838200" y="2002115"/>
            <a:ext cx="10942390" cy="3046988"/>
          </a:xfrm>
          <a:prstGeom prst="rect">
            <a:avLst/>
          </a:prstGeom>
        </p:spPr>
        <p:txBody>
          <a:bodyPr wrap="square">
            <a:spAutoFit/>
          </a:bodyPr>
          <a:lstStyle/>
          <a:p>
            <a:pPr>
              <a:lnSpc>
                <a:spcPct val="200000"/>
              </a:lnSpc>
              <a:buFont typeface="+mj-lt"/>
              <a:buAutoNum type="arabicPeriod"/>
            </a:pPr>
            <a:r>
              <a:rPr lang="en-US" altLang="zh-CN" sz="2400" dirty="0" smtClean="0">
                <a:solidFill>
                  <a:schemeClr val="dk1"/>
                </a:solidFill>
                <a:latin typeface="+mn-lt"/>
                <a:cs typeface="+mn-cs"/>
              </a:rPr>
              <a:t>Create </a:t>
            </a:r>
            <a:r>
              <a:rPr lang="en-US" altLang="zh-CN" sz="2400" dirty="0">
                <a:solidFill>
                  <a:schemeClr val="dk1"/>
                </a:solidFill>
                <a:latin typeface="+mn-lt"/>
                <a:cs typeface="+mn-cs"/>
              </a:rPr>
              <a:t>Anchors – Place anchors at key points in the physical environment.</a:t>
            </a:r>
          </a:p>
          <a:p>
            <a:pPr>
              <a:lnSpc>
                <a:spcPct val="200000"/>
              </a:lnSpc>
              <a:buFont typeface="+mj-lt"/>
              <a:buAutoNum type="arabicPeriod"/>
            </a:pPr>
            <a:r>
              <a:rPr lang="en-US" altLang="zh-CN" sz="2400" dirty="0">
                <a:solidFill>
                  <a:schemeClr val="dk1"/>
                </a:solidFill>
                <a:latin typeface="+mn-lt"/>
                <a:cs typeface="+mn-cs"/>
              </a:rPr>
              <a:t>Group Anchors – Organize them logically (e.g., by room or object type).</a:t>
            </a:r>
          </a:p>
          <a:p>
            <a:pPr>
              <a:lnSpc>
                <a:spcPct val="200000"/>
              </a:lnSpc>
              <a:buFont typeface="+mj-lt"/>
              <a:buAutoNum type="arabicPeriod"/>
            </a:pPr>
            <a:r>
              <a:rPr lang="en-US" altLang="zh-CN" sz="2400" dirty="0">
                <a:solidFill>
                  <a:schemeClr val="dk1"/>
                </a:solidFill>
                <a:latin typeface="+mn-lt"/>
                <a:cs typeface="+mn-cs"/>
              </a:rPr>
              <a:t>Save to Cloud – Store them via services like Azure Spatial Anchors.</a:t>
            </a:r>
          </a:p>
          <a:p>
            <a:pPr>
              <a:lnSpc>
                <a:spcPct val="200000"/>
              </a:lnSpc>
              <a:buFont typeface="+mj-lt"/>
              <a:buAutoNum type="arabicPeriod"/>
            </a:pPr>
            <a:r>
              <a:rPr lang="en-US" altLang="zh-CN" sz="2400" dirty="0">
                <a:solidFill>
                  <a:schemeClr val="dk1"/>
                </a:solidFill>
                <a:latin typeface="+mn-lt"/>
                <a:cs typeface="+mn-cs"/>
              </a:rPr>
              <a:t>Retrieve Later – Load the anchors in future sessions for consistent AR experiences.</a:t>
            </a:r>
          </a:p>
        </p:txBody>
      </p:sp>
    </p:spTree>
    <p:extLst>
      <p:ext uri="{BB962C8B-B14F-4D97-AF65-F5344CB8AC3E}">
        <p14:creationId xmlns:p14="http://schemas.microsoft.com/office/powerpoint/2010/main" val="128023259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6724" y="635630"/>
            <a:ext cx="10515600" cy="739689"/>
          </a:xfrm>
        </p:spPr>
        <p:txBody>
          <a:bodyPr/>
          <a:lstStyle/>
          <a:p>
            <a:r>
              <a:rPr lang="en-US" altLang="zh-CN" b="1" dirty="0" smtClean="0"/>
              <a:t>Implementation sample – </a:t>
            </a:r>
            <a:r>
              <a:rPr lang="en-US" altLang="zh-CN" b="1" dirty="0" smtClean="0">
                <a:solidFill>
                  <a:schemeClr val="dk1"/>
                </a:solidFill>
              </a:rPr>
              <a:t>Microsoft </a:t>
            </a:r>
            <a:r>
              <a:rPr lang="en-US" altLang="zh-CN" b="1" dirty="0">
                <a:solidFill>
                  <a:schemeClr val="dk1"/>
                </a:solidFill>
              </a:rPr>
              <a:t>Azure</a:t>
            </a:r>
            <a:endParaRPr lang="zh-CN" altLang="en-US" b="1" dirty="0"/>
          </a:p>
        </p:txBody>
      </p:sp>
      <p:sp>
        <p:nvSpPr>
          <p:cNvPr id="4" name="矩形 3"/>
          <p:cNvSpPr/>
          <p:nvPr/>
        </p:nvSpPr>
        <p:spPr>
          <a:xfrm>
            <a:off x="765005" y="1804883"/>
            <a:ext cx="9799039" cy="4524315"/>
          </a:xfrm>
          <a:prstGeom prst="rect">
            <a:avLst/>
          </a:prstGeom>
        </p:spPr>
        <p:txBody>
          <a:bodyPr wrap="square">
            <a:spAutoFit/>
          </a:bodyPr>
          <a:lstStyle/>
          <a:p>
            <a:r>
              <a:rPr lang="en-US" altLang="zh-CN" dirty="0"/>
              <a:t>// Create multiple anchors</a:t>
            </a:r>
          </a:p>
          <a:p>
            <a:r>
              <a:rPr lang="en-US" altLang="zh-CN" dirty="0" err="1"/>
              <a:t>SpatialAnchor</a:t>
            </a:r>
            <a:r>
              <a:rPr lang="en-US" altLang="zh-CN" dirty="0"/>
              <a:t> anchor1 = await </a:t>
            </a:r>
            <a:r>
              <a:rPr lang="en-US" altLang="zh-CN" dirty="0" err="1"/>
              <a:t>CreateAnchorAtPosition</a:t>
            </a:r>
            <a:r>
              <a:rPr lang="en-US" altLang="zh-CN" dirty="0"/>
              <a:t>(position1);</a:t>
            </a:r>
          </a:p>
          <a:p>
            <a:r>
              <a:rPr lang="en-US" altLang="zh-CN" dirty="0" err="1"/>
              <a:t>SpatialAnchor</a:t>
            </a:r>
            <a:r>
              <a:rPr lang="en-US" altLang="zh-CN" dirty="0"/>
              <a:t> anchor2 = await </a:t>
            </a:r>
            <a:r>
              <a:rPr lang="en-US" altLang="zh-CN" dirty="0" err="1"/>
              <a:t>CreateAnchorAtPosition</a:t>
            </a:r>
            <a:r>
              <a:rPr lang="en-US" altLang="zh-CN" dirty="0"/>
              <a:t>(position2);</a:t>
            </a:r>
          </a:p>
          <a:p>
            <a:endParaRPr lang="en-US" altLang="zh-CN" dirty="0"/>
          </a:p>
          <a:p>
            <a:r>
              <a:rPr lang="en-US" altLang="zh-CN" dirty="0"/>
              <a:t>// Group them (e.g., in a list or custom class)</a:t>
            </a:r>
          </a:p>
          <a:p>
            <a:r>
              <a:rPr lang="en-US" altLang="zh-CN" dirty="0"/>
              <a:t>List&lt;</a:t>
            </a:r>
            <a:r>
              <a:rPr lang="en-US" altLang="zh-CN" dirty="0" err="1"/>
              <a:t>SpatialAnchor</a:t>
            </a:r>
            <a:r>
              <a:rPr lang="en-US" altLang="zh-CN" dirty="0"/>
              <a:t>&gt; </a:t>
            </a:r>
            <a:r>
              <a:rPr lang="en-US" altLang="zh-CN" dirty="0" err="1">
                <a:solidFill>
                  <a:schemeClr val="accent1">
                    <a:lumMod val="50000"/>
                  </a:schemeClr>
                </a:solidFill>
              </a:rPr>
              <a:t>anchorGroup</a:t>
            </a:r>
            <a:r>
              <a:rPr lang="en-US" altLang="zh-CN" dirty="0"/>
              <a:t> = new List&lt;</a:t>
            </a:r>
            <a:r>
              <a:rPr lang="en-US" altLang="zh-CN" dirty="0" err="1"/>
              <a:t>SpatialAnchor</a:t>
            </a:r>
            <a:r>
              <a:rPr lang="en-US" altLang="zh-CN" dirty="0"/>
              <a:t>&gt; { anchor1, anchor2 };</a:t>
            </a:r>
          </a:p>
          <a:p>
            <a:endParaRPr lang="en-US" altLang="zh-CN" dirty="0"/>
          </a:p>
          <a:p>
            <a:r>
              <a:rPr lang="en-US" altLang="zh-CN" dirty="0"/>
              <a:t>// Save to Azure Cloud</a:t>
            </a:r>
          </a:p>
          <a:p>
            <a:r>
              <a:rPr lang="en-US" altLang="zh-CN" dirty="0" err="1"/>
              <a:t>CloudSpatialAnchorSession</a:t>
            </a:r>
            <a:r>
              <a:rPr lang="en-US" altLang="zh-CN" dirty="0"/>
              <a:t> </a:t>
            </a:r>
            <a:r>
              <a:rPr lang="en-US" altLang="zh-CN" dirty="0" err="1"/>
              <a:t>cloudSession</a:t>
            </a:r>
            <a:r>
              <a:rPr lang="en-US" altLang="zh-CN" dirty="0"/>
              <a:t> = new </a:t>
            </a:r>
            <a:r>
              <a:rPr lang="en-US" altLang="zh-CN" dirty="0" err="1"/>
              <a:t>CloudSpatialAnchorSession</a:t>
            </a:r>
            <a:r>
              <a:rPr lang="en-US" altLang="zh-CN" dirty="0"/>
              <a:t>();</a:t>
            </a:r>
          </a:p>
          <a:p>
            <a:r>
              <a:rPr lang="en-US" altLang="zh-CN" dirty="0" err="1"/>
              <a:t>foreach</a:t>
            </a:r>
            <a:r>
              <a:rPr lang="en-US" altLang="zh-CN" dirty="0"/>
              <a:t> (</a:t>
            </a:r>
            <a:r>
              <a:rPr lang="en-US" altLang="zh-CN" dirty="0" err="1"/>
              <a:t>var</a:t>
            </a:r>
            <a:r>
              <a:rPr lang="en-US" altLang="zh-CN" dirty="0"/>
              <a:t> anchor in </a:t>
            </a:r>
            <a:r>
              <a:rPr lang="en-US" altLang="zh-CN" dirty="0" err="1">
                <a:solidFill>
                  <a:schemeClr val="accent1">
                    <a:lumMod val="50000"/>
                  </a:schemeClr>
                </a:solidFill>
              </a:rPr>
              <a:t>anchorGroup</a:t>
            </a:r>
            <a:r>
              <a:rPr lang="en-US" altLang="zh-CN" dirty="0"/>
              <a:t>)</a:t>
            </a:r>
          </a:p>
          <a:p>
            <a:r>
              <a:rPr lang="en-US" altLang="zh-CN" dirty="0"/>
              <a:t>{</a:t>
            </a:r>
          </a:p>
          <a:p>
            <a:r>
              <a:rPr lang="en-US" altLang="zh-CN" dirty="0"/>
              <a:t>    </a:t>
            </a:r>
            <a:r>
              <a:rPr lang="en-US" altLang="zh-CN" dirty="0" err="1"/>
              <a:t>CloudSpatialAnchor</a:t>
            </a:r>
            <a:r>
              <a:rPr lang="en-US" altLang="zh-CN" dirty="0"/>
              <a:t> </a:t>
            </a:r>
            <a:r>
              <a:rPr lang="en-US" altLang="zh-CN" dirty="0" err="1"/>
              <a:t>cloudAnchor</a:t>
            </a:r>
            <a:r>
              <a:rPr lang="en-US" altLang="zh-CN" dirty="0"/>
              <a:t> = new </a:t>
            </a:r>
            <a:r>
              <a:rPr lang="en-US" altLang="zh-CN" dirty="0" err="1"/>
              <a:t>CloudSpatialAnchor</a:t>
            </a:r>
            <a:r>
              <a:rPr lang="en-US" altLang="zh-CN" dirty="0"/>
              <a:t>();</a:t>
            </a:r>
          </a:p>
          <a:p>
            <a:r>
              <a:rPr lang="en-US" altLang="zh-CN" dirty="0"/>
              <a:t>    </a:t>
            </a:r>
            <a:r>
              <a:rPr lang="en-US" altLang="zh-CN" dirty="0" err="1"/>
              <a:t>cloudAnchor.LocalAnchor</a:t>
            </a:r>
            <a:r>
              <a:rPr lang="en-US" altLang="zh-CN" dirty="0"/>
              <a:t> = anchor;</a:t>
            </a:r>
          </a:p>
          <a:p>
            <a:r>
              <a:rPr lang="en-US" altLang="zh-CN" dirty="0"/>
              <a:t>    await </a:t>
            </a:r>
            <a:r>
              <a:rPr lang="en-US" altLang="zh-CN" dirty="0" err="1"/>
              <a:t>cloudSession.CreateAnchorAsync</a:t>
            </a:r>
            <a:r>
              <a:rPr lang="en-US" altLang="zh-CN" dirty="0"/>
              <a:t>(</a:t>
            </a:r>
            <a:r>
              <a:rPr lang="en-US" altLang="zh-CN" dirty="0" err="1"/>
              <a:t>cloudAnchor</a:t>
            </a:r>
            <a:r>
              <a:rPr lang="en-US" altLang="zh-CN" dirty="0"/>
              <a:t>);</a:t>
            </a:r>
          </a:p>
          <a:p>
            <a:r>
              <a:rPr lang="en-US" altLang="zh-CN" dirty="0"/>
              <a:t>}</a:t>
            </a:r>
            <a:br>
              <a:rPr lang="en-US" altLang="zh-CN" dirty="0"/>
            </a:br>
            <a:endParaRPr lang="zh-CN" altLang="en-US" dirty="0"/>
          </a:p>
        </p:txBody>
      </p:sp>
    </p:spTree>
    <p:extLst>
      <p:ext uri="{BB962C8B-B14F-4D97-AF65-F5344CB8AC3E}">
        <p14:creationId xmlns:p14="http://schemas.microsoft.com/office/powerpoint/2010/main" val="394687339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0087" y="577382"/>
            <a:ext cx="10515600" cy="1104917"/>
          </a:xfrm>
        </p:spPr>
        <p:txBody>
          <a:bodyPr/>
          <a:lstStyle/>
          <a:p>
            <a:r>
              <a:rPr lang="en-US" altLang="zh-CN" b="1" dirty="0"/>
              <a:t>Implementation sample</a:t>
            </a:r>
            <a:r>
              <a:rPr lang="en-US" altLang="zh-CN" b="1" dirty="0" smtClean="0"/>
              <a:t>– </a:t>
            </a:r>
            <a:r>
              <a:rPr lang="en-US" altLang="zh-CN" b="1" dirty="0" err="1">
                <a:solidFill>
                  <a:schemeClr val="dk1"/>
                </a:solidFill>
              </a:rPr>
              <a:t>ARWorldMap</a:t>
            </a:r>
            <a:endParaRPr lang="zh-CN" altLang="en-US" dirty="0"/>
          </a:p>
        </p:txBody>
      </p:sp>
      <p:sp>
        <p:nvSpPr>
          <p:cNvPr id="5" name="矩形 4"/>
          <p:cNvSpPr/>
          <p:nvPr/>
        </p:nvSpPr>
        <p:spPr>
          <a:xfrm>
            <a:off x="973123" y="1850302"/>
            <a:ext cx="8212822" cy="4278094"/>
          </a:xfrm>
          <a:prstGeom prst="rect">
            <a:avLst/>
          </a:prstGeom>
        </p:spPr>
        <p:txBody>
          <a:bodyPr wrap="square">
            <a:spAutoFit/>
          </a:bodyPr>
          <a:lstStyle/>
          <a:p>
            <a:r>
              <a:rPr lang="zh-CN" altLang="en-US" sz="1600" dirty="0"/>
              <a:t>// Create a group of anchors</a:t>
            </a:r>
          </a:p>
          <a:p>
            <a:r>
              <a:rPr lang="zh-CN" altLang="en-US" sz="1600" dirty="0"/>
              <a:t>func </a:t>
            </a:r>
            <a:r>
              <a:rPr lang="zh-CN" altLang="en-US" sz="1600" dirty="0">
                <a:solidFill>
                  <a:schemeClr val="accent1">
                    <a:lumMod val="50000"/>
                  </a:schemeClr>
                </a:solidFill>
              </a:rPr>
              <a:t>createAnchorGroup</a:t>
            </a:r>
            <a:r>
              <a:rPr lang="zh-CN" altLang="en-US" sz="1600" dirty="0"/>
              <a:t>(at positions: [SIMD3&lt;Float&gt;]) -&gt; [ARAnchor] {</a:t>
            </a:r>
          </a:p>
          <a:p>
            <a:r>
              <a:rPr lang="zh-CN" altLang="en-US" sz="1600" dirty="0"/>
              <a:t>    var anchors = [ARAnchor]()</a:t>
            </a:r>
          </a:p>
          <a:p>
            <a:r>
              <a:rPr lang="zh-CN" altLang="en-US" sz="1600" dirty="0"/>
              <a:t>    for position in positions {</a:t>
            </a:r>
          </a:p>
          <a:p>
            <a:r>
              <a:rPr lang="zh-CN" altLang="en-US" sz="1600" dirty="0"/>
              <a:t>        let anchor = ARAnchor(name: "groupedAnchor", </a:t>
            </a:r>
          </a:p>
          <a:p>
            <a:r>
              <a:rPr lang="zh-CN" altLang="en-US" sz="1600" dirty="0"/>
              <a:t>                             transform: simd_float4x4(translation: position))</a:t>
            </a:r>
          </a:p>
          <a:p>
            <a:r>
              <a:rPr lang="zh-CN" altLang="en-US" sz="1600" dirty="0"/>
              <a:t>        anchors.append(anchor)</a:t>
            </a:r>
          </a:p>
          <a:p>
            <a:r>
              <a:rPr lang="zh-CN" altLang="en-US" sz="1600" dirty="0"/>
              <a:t>    }</a:t>
            </a:r>
          </a:p>
          <a:p>
            <a:r>
              <a:rPr lang="zh-CN" altLang="en-US" sz="1600" dirty="0"/>
              <a:t>    return anchors</a:t>
            </a:r>
          </a:p>
          <a:p>
            <a:r>
              <a:rPr lang="zh-CN" altLang="en-US" sz="1600" dirty="0"/>
              <a:t>}</a:t>
            </a:r>
          </a:p>
          <a:p>
            <a:endParaRPr lang="zh-CN" altLang="en-US" sz="1600" dirty="0"/>
          </a:p>
          <a:p>
            <a:r>
              <a:rPr lang="zh-CN" altLang="en-US" sz="1600" dirty="0"/>
              <a:t>// Add anchors as a group to maintain relative positioning</a:t>
            </a:r>
          </a:p>
          <a:p>
            <a:r>
              <a:rPr lang="zh-CN" altLang="en-US" sz="1600" dirty="0"/>
              <a:t>func </a:t>
            </a:r>
            <a:r>
              <a:rPr lang="zh-CN" altLang="en-US" sz="1600" dirty="0">
                <a:solidFill>
                  <a:schemeClr val="accent1">
                    <a:lumMod val="50000"/>
                  </a:schemeClr>
                </a:solidFill>
              </a:rPr>
              <a:t>addAnchorGroup</a:t>
            </a:r>
            <a:r>
              <a:rPr lang="zh-CN" altLang="en-US" sz="1600" dirty="0"/>
              <a:t>(_ anchors: [ARAnchor]) {</a:t>
            </a:r>
          </a:p>
          <a:p>
            <a:r>
              <a:rPr lang="zh-CN" altLang="en-US" sz="1600" dirty="0"/>
              <a:t>    for anchor in anchors {</a:t>
            </a:r>
          </a:p>
          <a:p>
            <a:r>
              <a:rPr lang="zh-CN" altLang="en-US" sz="1600" dirty="0"/>
              <a:t>        session.add(anchor: anchor)</a:t>
            </a:r>
          </a:p>
          <a:p>
            <a:r>
              <a:rPr lang="zh-CN" altLang="en-US" sz="1600" dirty="0"/>
              <a:t>    }</a:t>
            </a:r>
          </a:p>
          <a:p>
            <a:r>
              <a:rPr lang="zh-CN" altLang="en-US" sz="1600" dirty="0"/>
              <a:t>}</a:t>
            </a:r>
          </a:p>
        </p:txBody>
      </p:sp>
    </p:spTree>
    <p:extLst>
      <p:ext uri="{BB962C8B-B14F-4D97-AF65-F5344CB8AC3E}">
        <p14:creationId xmlns:p14="http://schemas.microsoft.com/office/powerpoint/2010/main" val="228111950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1030" y="552215"/>
            <a:ext cx="10515600" cy="1104917"/>
          </a:xfrm>
        </p:spPr>
        <p:txBody>
          <a:bodyPr/>
          <a:lstStyle/>
          <a:p>
            <a:r>
              <a:rPr lang="en-US" altLang="zh-CN" b="1" dirty="0"/>
              <a:t>Implementation sample</a:t>
            </a:r>
            <a:r>
              <a:rPr lang="en-US" altLang="zh-CN" b="1" dirty="0" smtClean="0"/>
              <a:t>– </a:t>
            </a:r>
            <a:r>
              <a:rPr lang="en-US" altLang="zh-CN" b="1" dirty="0" err="1"/>
              <a:t>ARCore</a:t>
            </a:r>
            <a:endParaRPr lang="en-US" altLang="zh-CN" b="1" dirty="0"/>
          </a:p>
        </p:txBody>
      </p:sp>
      <p:sp>
        <p:nvSpPr>
          <p:cNvPr id="4" name="矩形 3"/>
          <p:cNvSpPr/>
          <p:nvPr/>
        </p:nvSpPr>
        <p:spPr>
          <a:xfrm>
            <a:off x="0" y="1840616"/>
            <a:ext cx="3923251" cy="3970318"/>
          </a:xfrm>
          <a:prstGeom prst="rect">
            <a:avLst/>
          </a:prstGeom>
        </p:spPr>
        <p:txBody>
          <a:bodyPr wrap="square">
            <a:spAutoFit/>
          </a:bodyPr>
          <a:lstStyle/>
          <a:p>
            <a:r>
              <a:rPr lang="zh-CN" altLang="en-US" sz="1200" dirty="0"/>
              <a:t>public class </a:t>
            </a:r>
            <a:r>
              <a:rPr lang="zh-CN" altLang="en-US" sz="1200" dirty="0">
                <a:solidFill>
                  <a:schemeClr val="accent1">
                    <a:lumMod val="50000"/>
                  </a:schemeClr>
                </a:solidFill>
              </a:rPr>
              <a:t>AnchorGroup</a:t>
            </a:r>
            <a:r>
              <a:rPr lang="zh-CN" altLang="en-US" sz="1200" dirty="0"/>
              <a:t> {</a:t>
            </a:r>
          </a:p>
          <a:p>
            <a:r>
              <a:rPr lang="zh-CN" altLang="en-US" sz="1200" dirty="0"/>
              <a:t>    private List&lt;Anchor&gt; anchors = new ArrayList&lt;&gt;();</a:t>
            </a:r>
          </a:p>
          <a:p>
            <a:r>
              <a:rPr lang="zh-CN" altLang="en-US" sz="1200" dirty="0"/>
              <a:t>    private String groupId;</a:t>
            </a:r>
          </a:p>
          <a:p>
            <a:r>
              <a:rPr lang="zh-CN" altLang="en-US" sz="1200" dirty="0"/>
              <a:t>    </a:t>
            </a:r>
          </a:p>
          <a:p>
            <a:r>
              <a:rPr lang="zh-CN" altLang="en-US" sz="1200" dirty="0"/>
              <a:t>    public AnchorGroup(String groupId) {</a:t>
            </a:r>
          </a:p>
          <a:p>
            <a:r>
              <a:rPr lang="zh-CN" altLang="en-US" sz="1200" dirty="0"/>
              <a:t>        this.groupId = groupId;</a:t>
            </a:r>
          </a:p>
          <a:p>
            <a:r>
              <a:rPr lang="zh-CN" altLang="en-US" sz="1200" dirty="0"/>
              <a:t>    }</a:t>
            </a:r>
          </a:p>
          <a:p>
            <a:r>
              <a:rPr lang="zh-CN" altLang="en-US" sz="1200" dirty="0"/>
              <a:t>    </a:t>
            </a:r>
          </a:p>
          <a:p>
            <a:r>
              <a:rPr lang="zh-CN" altLang="en-US" sz="1200" dirty="0"/>
              <a:t>    public void addAnchor(Anchor anchor) {</a:t>
            </a:r>
          </a:p>
          <a:p>
            <a:r>
              <a:rPr lang="zh-CN" altLang="en-US" sz="1200" dirty="0"/>
              <a:t>        anchors.add(anchor);</a:t>
            </a:r>
          </a:p>
          <a:p>
            <a:r>
              <a:rPr lang="zh-CN" altLang="en-US" sz="1200" dirty="0"/>
              <a:t>    }</a:t>
            </a:r>
          </a:p>
          <a:p>
            <a:r>
              <a:rPr lang="zh-CN" altLang="en-US" sz="1200" dirty="0"/>
              <a:t>    </a:t>
            </a:r>
          </a:p>
          <a:p>
            <a:r>
              <a:rPr lang="zh-CN" altLang="en-US" sz="1200" dirty="0"/>
              <a:t>    public List&lt;Anchor&gt; getAnchors() {</a:t>
            </a:r>
          </a:p>
          <a:p>
            <a:r>
              <a:rPr lang="zh-CN" altLang="en-US" sz="1200" dirty="0"/>
              <a:t>        return Collections.unmodifiableList(anchors);</a:t>
            </a:r>
          </a:p>
          <a:p>
            <a:r>
              <a:rPr lang="zh-CN" altLang="en-US" sz="1200" dirty="0"/>
              <a:t>    }</a:t>
            </a:r>
          </a:p>
          <a:p>
            <a:r>
              <a:rPr lang="zh-CN" altLang="en-US" sz="1200" dirty="0"/>
              <a:t>    </a:t>
            </a:r>
          </a:p>
          <a:p>
            <a:r>
              <a:rPr lang="zh-CN" altLang="en-US" sz="1200" dirty="0"/>
              <a:t>    public String getGroupId() {</a:t>
            </a:r>
          </a:p>
          <a:p>
            <a:r>
              <a:rPr lang="zh-CN" altLang="en-US" sz="1200" dirty="0"/>
              <a:t>        return groupId;</a:t>
            </a:r>
          </a:p>
          <a:p>
            <a:r>
              <a:rPr lang="zh-CN" altLang="en-US" sz="1200" dirty="0"/>
              <a:t>    }</a:t>
            </a:r>
          </a:p>
          <a:p>
            <a:r>
              <a:rPr lang="zh-CN" altLang="en-US" sz="1200" dirty="0"/>
              <a:t>}</a:t>
            </a:r>
          </a:p>
          <a:p>
            <a:endParaRPr lang="zh-CN" altLang="en-US" sz="1200" dirty="0"/>
          </a:p>
        </p:txBody>
      </p:sp>
      <p:sp>
        <p:nvSpPr>
          <p:cNvPr id="5" name="矩形 4"/>
          <p:cNvSpPr/>
          <p:nvPr/>
        </p:nvSpPr>
        <p:spPr>
          <a:xfrm>
            <a:off x="4009938" y="1754234"/>
            <a:ext cx="4278386" cy="2677656"/>
          </a:xfrm>
          <a:prstGeom prst="rect">
            <a:avLst/>
          </a:prstGeom>
        </p:spPr>
        <p:txBody>
          <a:bodyPr wrap="square">
            <a:spAutoFit/>
          </a:bodyPr>
          <a:lstStyle/>
          <a:p>
            <a:r>
              <a:rPr lang="zh-CN" altLang="en-US" sz="1200" dirty="0" smtClean="0"/>
              <a:t>// </a:t>
            </a:r>
            <a:r>
              <a:rPr lang="zh-CN" altLang="en-US" sz="1200" dirty="0" smtClean="0">
                <a:solidFill>
                  <a:schemeClr val="accent1">
                    <a:lumMod val="50000"/>
                  </a:schemeClr>
                </a:solidFill>
              </a:rPr>
              <a:t>Create a new anchor group</a:t>
            </a:r>
          </a:p>
          <a:p>
            <a:r>
              <a:rPr lang="zh-CN" altLang="en-US" sz="1200" dirty="0" smtClean="0"/>
              <a:t>public AnchorGroup createNewAnchorGroup(String groupId, List&lt;Pose&gt; positions) {</a:t>
            </a:r>
          </a:p>
          <a:p>
            <a:r>
              <a:rPr lang="zh-CN" altLang="en-US" sz="1200" dirty="0" smtClean="0"/>
              <a:t>    AnchorGroup group = new AnchorGroup(groupId);</a:t>
            </a:r>
          </a:p>
          <a:p>
            <a:r>
              <a:rPr lang="zh-CN" altLang="en-US" sz="1200" dirty="0" smtClean="0"/>
              <a:t>    Session session = arFragment.getArSceneView().getSession();</a:t>
            </a:r>
          </a:p>
          <a:p>
            <a:r>
              <a:rPr lang="zh-CN" altLang="en-US" sz="1200" dirty="0" smtClean="0"/>
              <a:t>    </a:t>
            </a:r>
          </a:p>
          <a:p>
            <a:r>
              <a:rPr lang="zh-CN" altLang="en-US" sz="1200" dirty="0" smtClean="0"/>
              <a:t>    for (Pose position : positions) {</a:t>
            </a:r>
          </a:p>
          <a:p>
            <a:r>
              <a:rPr lang="zh-CN" altLang="en-US" sz="1200" dirty="0" smtClean="0"/>
              <a:t>        Anchor anchor = session.createAnchor(position);</a:t>
            </a:r>
          </a:p>
          <a:p>
            <a:r>
              <a:rPr lang="zh-CN" altLang="en-US" sz="1200" dirty="0" smtClean="0"/>
              <a:t>        group.addAnchor(anchor);</a:t>
            </a:r>
          </a:p>
          <a:p>
            <a:r>
              <a:rPr lang="zh-CN" altLang="en-US" sz="1200" dirty="0" smtClean="0"/>
              <a:t>    }</a:t>
            </a:r>
          </a:p>
          <a:p>
            <a:r>
              <a:rPr lang="zh-CN" altLang="en-US" sz="1200" dirty="0" smtClean="0"/>
              <a:t>    </a:t>
            </a:r>
          </a:p>
          <a:p>
            <a:r>
              <a:rPr lang="zh-CN" altLang="en-US" sz="1200" dirty="0" smtClean="0"/>
              <a:t>    return group;</a:t>
            </a:r>
          </a:p>
          <a:p>
            <a:r>
              <a:rPr lang="zh-CN" altLang="en-US" sz="1200" dirty="0" smtClean="0"/>
              <a:t>}</a:t>
            </a:r>
            <a:endParaRPr lang="zh-CN" altLang="en-US" sz="1200" dirty="0"/>
          </a:p>
        </p:txBody>
      </p:sp>
      <p:sp>
        <p:nvSpPr>
          <p:cNvPr id="6" name="矩形 5"/>
          <p:cNvSpPr/>
          <p:nvPr/>
        </p:nvSpPr>
        <p:spPr>
          <a:xfrm>
            <a:off x="8375011" y="1757661"/>
            <a:ext cx="3667464" cy="3785652"/>
          </a:xfrm>
          <a:prstGeom prst="rect">
            <a:avLst/>
          </a:prstGeom>
        </p:spPr>
        <p:txBody>
          <a:bodyPr wrap="square">
            <a:spAutoFit/>
          </a:bodyPr>
          <a:lstStyle/>
          <a:p>
            <a:r>
              <a:rPr lang="zh-CN" altLang="en-US" sz="1200" dirty="0"/>
              <a:t>private void </a:t>
            </a:r>
            <a:r>
              <a:rPr lang="zh-CN" altLang="en-US" sz="1200" dirty="0">
                <a:solidFill>
                  <a:schemeClr val="accent1">
                    <a:lumMod val="50000"/>
                  </a:schemeClr>
                </a:solidFill>
              </a:rPr>
              <a:t>hostCloudAnchors</a:t>
            </a:r>
            <a:r>
              <a:rPr lang="zh-CN" altLang="en-US" sz="1200" dirty="0"/>
              <a:t>(AnchorGroup group) {</a:t>
            </a:r>
          </a:p>
          <a:p>
            <a:r>
              <a:rPr lang="zh-CN" altLang="en-US" sz="1200" dirty="0"/>
              <a:t>    Session session = arFragment.getArSceneView().getSession();</a:t>
            </a:r>
          </a:p>
          <a:p>
            <a:r>
              <a:rPr lang="zh-CN" altLang="en-US" sz="1200" dirty="0"/>
              <a:t>    </a:t>
            </a:r>
          </a:p>
          <a:p>
            <a:r>
              <a:rPr lang="zh-CN" altLang="en-US" sz="1200" dirty="0"/>
              <a:t>    for (Anchor anchor : group.getAnchors()) {</a:t>
            </a:r>
          </a:p>
          <a:p>
            <a:r>
              <a:rPr lang="zh-CN" altLang="en-US" sz="1200" dirty="0"/>
              <a:t>        session.hostCloudAnchor(anchor)</a:t>
            </a:r>
          </a:p>
          <a:p>
            <a:r>
              <a:rPr lang="zh-CN" altLang="en-US" sz="1200" dirty="0"/>
              <a:t>            .addOnSuccessListener(cloudAnchorId -&gt; {</a:t>
            </a:r>
          </a:p>
          <a:p>
            <a:r>
              <a:rPr lang="zh-CN" altLang="en-US" sz="1200" dirty="0"/>
              <a:t>                // Store this cloudAnchorId with your group metadata</a:t>
            </a:r>
          </a:p>
          <a:p>
            <a:r>
              <a:rPr lang="zh-CN" altLang="en-US" sz="1200" dirty="0"/>
              <a:t>                saveAnchorToDatabase(group.getGroupId(), cloudAnchorId);</a:t>
            </a:r>
          </a:p>
          <a:p>
            <a:r>
              <a:rPr lang="zh-CN" altLang="en-US" sz="1200" dirty="0"/>
              <a:t>            })</a:t>
            </a:r>
          </a:p>
          <a:p>
            <a:r>
              <a:rPr lang="zh-CN" altLang="en-US" sz="1200" dirty="0"/>
              <a:t>            .addOnFailureListener(error -&gt; {</a:t>
            </a:r>
          </a:p>
          <a:p>
            <a:r>
              <a:rPr lang="zh-CN" altLang="en-US" sz="1200" dirty="0"/>
              <a:t>                Log.e("ARCore", "Error hosting cloud anchor: " + error.getMessage());</a:t>
            </a:r>
          </a:p>
          <a:p>
            <a:r>
              <a:rPr lang="zh-CN" altLang="en-US" sz="1200" dirty="0"/>
              <a:t>            });</a:t>
            </a:r>
          </a:p>
          <a:p>
            <a:r>
              <a:rPr lang="zh-CN" altLang="en-US" sz="1200" dirty="0"/>
              <a:t>    }</a:t>
            </a:r>
          </a:p>
          <a:p>
            <a:r>
              <a:rPr lang="zh-CN" altLang="en-US" sz="1200" dirty="0"/>
              <a:t>}</a:t>
            </a:r>
          </a:p>
        </p:txBody>
      </p:sp>
    </p:spTree>
    <p:extLst>
      <p:ext uri="{BB962C8B-B14F-4D97-AF65-F5344CB8AC3E}">
        <p14:creationId xmlns:p14="http://schemas.microsoft.com/office/powerpoint/2010/main" val="298581631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192</TotalTime>
  <Words>903</Words>
  <Application>Microsoft Office PowerPoint</Application>
  <PresentationFormat>宽屏</PresentationFormat>
  <Paragraphs>154</Paragraphs>
  <Slides>12</Slides>
  <Notes>2</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12</vt:i4>
      </vt:variant>
    </vt:vector>
  </HeadingPairs>
  <TitlesOfParts>
    <vt:vector size="19" baseType="lpstr">
      <vt:lpstr>宋体</vt:lpstr>
      <vt:lpstr>Arial</vt:lpstr>
      <vt:lpstr>Calibri</vt:lpstr>
      <vt:lpstr>Calibri Light</vt:lpstr>
      <vt:lpstr>Times New Roman</vt:lpstr>
      <vt:lpstr>Office Theme</vt:lpstr>
      <vt:lpstr>2_Office Theme</vt:lpstr>
      <vt:lpstr>PowerPoint 演示文稿</vt:lpstr>
      <vt:lpstr>Spatial Anchor Group term</vt:lpstr>
      <vt:lpstr>Requirement</vt:lpstr>
      <vt:lpstr>Use cases</vt:lpstr>
      <vt:lpstr>Platforms Supporting</vt:lpstr>
      <vt:lpstr>Example Workflow</vt:lpstr>
      <vt:lpstr>Implementation sample – Microsoft Azure</vt:lpstr>
      <vt:lpstr>Implementation sample– ARWorldMap</vt:lpstr>
      <vt:lpstr>Implementation sample– ARCore</vt:lpstr>
      <vt:lpstr>Implementation sample – Meta Quest </vt:lpstr>
      <vt:lpstr>Conclusion</vt:lpstr>
      <vt:lpstr>Thanks</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swx_rev1</cp:lastModifiedBy>
  <cp:revision>689</cp:revision>
  <dcterms:created xsi:type="dcterms:W3CDTF">2010-02-05T13:52:00Z</dcterms:created>
  <dcterms:modified xsi:type="dcterms:W3CDTF">2025-05-09T06:52:44Z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561D7DF9632440E4BE998F35B32A7154_13</vt:lpwstr>
  </property>
  <property fmtid="{D5CDD505-2E9C-101B-9397-08002B2CF9AE}" pid="4" name="KSOProductBuildVer">
    <vt:lpwstr>2052-12.8.2.18205</vt:lpwstr>
  </property>
</Properties>
</file>