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68" r:id="rId7"/>
    <p:sldId id="376" r:id="rId8"/>
    <p:sldId id="370" r:id="rId9"/>
    <p:sldId id="371" r:id="rId10"/>
    <p:sldId id="372" r:id="rId11"/>
    <p:sldId id="374" r:id="rId12"/>
    <p:sldId id="375" r:id="rId13"/>
    <p:sldId id="373"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7" d="100"/>
          <a:sy n="77" d="100"/>
        </p:scale>
        <p:origin x="168"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#67</a:t>
            </a:r>
          </a:p>
          <a:p>
            <a:pPr eaLnBrk="1" hangingPunct="1">
              <a:defRPr/>
            </a:pPr>
            <a:r>
              <a:rPr lang="en-GB" altLang="en-US" sz="1200" b="1" dirty="0">
                <a:latin typeface="Arial "/>
              </a:rPr>
              <a:t>Fukuoka, Japan 19</a:t>
            </a:r>
            <a:r>
              <a:rPr lang="en-GB" altLang="en-US" sz="1200" b="1" baseline="30000" dirty="0">
                <a:latin typeface="Arial "/>
              </a:rPr>
              <a:t>th</a:t>
            </a:r>
            <a:r>
              <a:rPr lang="en-GB" altLang="en-US" sz="1200" b="1" dirty="0">
                <a:latin typeface="Arial "/>
              </a:rPr>
              <a:t> – 23</a:t>
            </a:r>
            <a:r>
              <a:rPr lang="en-GB" altLang="en-US" sz="1200" b="1" baseline="30000" dirty="0">
                <a:latin typeface="Arial "/>
              </a:rPr>
              <a:t>rd</a:t>
            </a:r>
            <a:r>
              <a:rPr lang="en-GB" altLang="en-US" sz="1200" b="1" dirty="0">
                <a:latin typeface="Arial "/>
              </a:rPr>
              <a:t>  May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S6-252046</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Visio_Drawing1.vsdx"/><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2.vsdx"/><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7886700" cy="2520356"/>
          </a:xfrm>
        </p:spPr>
        <p:txBody>
          <a:bodyPr/>
          <a:lstStyle/>
          <a:p>
            <a:pPr eaLnBrk="1" hangingPunct="1"/>
            <a:r>
              <a:rPr lang="en-GB" altLang="en-US" sz="4800" dirty="0"/>
              <a:t>A few thoughts on migration and communication continuity after a user has migrated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65609"/>
            <a:ext cx="7886700" cy="1500187"/>
          </a:xfrm>
        </p:spPr>
        <p:txBody>
          <a:bodyPr/>
          <a:lstStyle/>
          <a:p>
            <a:pPr marL="0" indent="0" eaLnBrk="1" hangingPunct="1">
              <a:buFontTx/>
              <a:buNone/>
            </a:pPr>
            <a:r>
              <a:rPr lang="en-GB" altLang="en-US" sz="2000" dirty="0"/>
              <a:t>Jerry Shih</a:t>
            </a:r>
          </a:p>
          <a:p>
            <a:pPr marL="0" indent="0" eaLnBrk="1" hangingPunct="1">
              <a:buFontTx/>
              <a:buNone/>
            </a:pPr>
            <a:r>
              <a:rPr lang="en-GB" altLang="en-US" sz="2000" dirty="0"/>
              <a:t>AT&amp;T</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27892-E631-68C1-4C80-7B64A1F992CD}"/>
              </a:ext>
            </a:extLst>
          </p:cNvPr>
          <p:cNvSpPr>
            <a:spLocks noGrp="1"/>
          </p:cNvSpPr>
          <p:nvPr>
            <p:ph type="title"/>
          </p:nvPr>
        </p:nvSpPr>
        <p:spPr/>
        <p:txBody>
          <a:bodyPr/>
          <a:lstStyle/>
          <a:p>
            <a:r>
              <a:rPr lang="en-US" sz="3200" dirty="0"/>
              <a:t>Issues on continue communication during migration</a:t>
            </a:r>
          </a:p>
        </p:txBody>
      </p:sp>
      <p:sp>
        <p:nvSpPr>
          <p:cNvPr id="3" name="Content Placeholder 2">
            <a:extLst>
              <a:ext uri="{FF2B5EF4-FFF2-40B4-BE49-F238E27FC236}">
                <a16:creationId xmlns:a16="http://schemas.microsoft.com/office/drawing/2014/main" id="{5110D396-D946-9782-2BBA-B2D01B6A438B}"/>
              </a:ext>
            </a:extLst>
          </p:cNvPr>
          <p:cNvSpPr>
            <a:spLocks noGrp="1"/>
          </p:cNvSpPr>
          <p:nvPr>
            <p:ph idx="1"/>
          </p:nvPr>
        </p:nvSpPr>
        <p:spPr/>
        <p:txBody>
          <a:bodyPr/>
          <a:lstStyle/>
          <a:p>
            <a:r>
              <a:rPr lang="en-US" dirty="0"/>
              <a:t> The migrated MC service ID needs to be provisioned in the group management server</a:t>
            </a:r>
          </a:p>
          <a:p>
            <a:r>
              <a:rPr lang="en-US" dirty="0"/>
              <a:t> How to communicate/share the ongoing communications to the partner MC system</a:t>
            </a:r>
          </a:p>
        </p:txBody>
      </p:sp>
    </p:spTree>
    <p:extLst>
      <p:ext uri="{BB962C8B-B14F-4D97-AF65-F5344CB8AC3E}">
        <p14:creationId xmlns:p14="http://schemas.microsoft.com/office/powerpoint/2010/main" val="244835510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Migration </a:t>
            </a:r>
            <a:r>
              <a:rPr lang="en-GB" altLang="en-US" sz="2000" dirty="0"/>
              <a:t>(23.280 clause 5.2.9)</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400" dirty="0"/>
              <a:t> Migration provides means for the MC service user to obtain MC services from a partner MC system. As the MC service client receives one or multiple user profiles for the MC service user from its primary MC system (as described in clause 10.1.4.3). Each user profile contains a list of partner MC systems that the user is permitted to migrate to, along with necessary access information to facilitate service authentication, hence, facilitate migration to the partner MC system.</a:t>
            </a:r>
          </a:p>
          <a:p>
            <a:r>
              <a:rPr lang="en-US" altLang="en-US" sz="2400" dirty="0"/>
              <a:t> Upon a </a:t>
            </a:r>
            <a:r>
              <a:rPr lang="en-US" altLang="en-US" sz="2400" dirty="0">
                <a:solidFill>
                  <a:srgbClr val="FF0000"/>
                </a:solidFill>
              </a:rPr>
              <a:t>successful service authorization </a:t>
            </a:r>
            <a:r>
              <a:rPr lang="en-US" altLang="en-US" sz="2400" dirty="0"/>
              <a:t>for migration, i.e., once the MC service user is authorized to migrate to a partner MC system, </a:t>
            </a:r>
            <a:r>
              <a:rPr lang="en-US" altLang="en-US" sz="2400" dirty="0">
                <a:solidFill>
                  <a:srgbClr val="FF0000"/>
                </a:solidFill>
              </a:rPr>
              <a:t>its primary MC system marks the user as migrated</a:t>
            </a:r>
            <a:r>
              <a:rPr lang="en-US" altLang="en-US" sz="2400" dirty="0"/>
              <a:t>, is informed of the target partner MC system, and </a:t>
            </a:r>
            <a:r>
              <a:rPr lang="en-US" altLang="en-US" sz="2400" dirty="0">
                <a:solidFill>
                  <a:srgbClr val="FF0000"/>
                </a:solidFill>
              </a:rPr>
              <a:t>records the corresponding MC service ID of the migrated user provided by the partner MC system</a:t>
            </a:r>
            <a:r>
              <a:rPr lang="en-US" altLang="en-US" sz="2400" dirty="0"/>
              <a:t>. Further details are described in clause 10.6.3.</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C9D5C-4E07-066E-4AAC-0AEB2A18F3C7}"/>
              </a:ext>
            </a:extLst>
          </p:cNvPr>
          <p:cNvSpPr>
            <a:spLocks noGrp="1"/>
          </p:cNvSpPr>
          <p:nvPr>
            <p:ph type="title"/>
          </p:nvPr>
        </p:nvSpPr>
        <p:spPr>
          <a:xfrm>
            <a:off x="504245" y="840213"/>
            <a:ext cx="10515600" cy="376337"/>
          </a:xfrm>
        </p:spPr>
        <p:txBody>
          <a:bodyPr/>
          <a:lstStyle/>
          <a:p>
            <a:r>
              <a:rPr lang="en-GB" sz="2000" b="1" dirty="0">
                <a:effectLst/>
                <a:latin typeface="Arial" panose="020B0604020202020204" pitchFamily="34" charset="0"/>
                <a:cs typeface="Times New Roman" panose="02020603050405020304" pitchFamily="18" charset="0"/>
              </a:rPr>
              <a:t>10.1.1.2	MC service configuration for migration to partner MC system</a:t>
            </a:r>
            <a:endParaRPr lang="en-US" sz="2000" dirty="0"/>
          </a:p>
        </p:txBody>
      </p:sp>
      <p:graphicFrame>
        <p:nvGraphicFramePr>
          <p:cNvPr id="8" name="Content Placeholder 7">
            <a:extLst>
              <a:ext uri="{FF2B5EF4-FFF2-40B4-BE49-F238E27FC236}">
                <a16:creationId xmlns:a16="http://schemas.microsoft.com/office/drawing/2014/main" id="{6C35F01E-E969-6B4A-2A16-98D987684B9B}"/>
              </a:ext>
            </a:extLst>
          </p:cNvPr>
          <p:cNvGraphicFramePr>
            <a:graphicFrameLocks noGrp="1" noChangeAspect="1"/>
          </p:cNvGraphicFramePr>
          <p:nvPr>
            <p:ph idx="1"/>
            <p:extLst>
              <p:ext uri="{D42A27DB-BD31-4B8C-83A1-F6EECF244321}">
                <p14:modId xmlns:p14="http://schemas.microsoft.com/office/powerpoint/2010/main" val="1562328225"/>
              </p:ext>
            </p:extLst>
          </p:nvPr>
        </p:nvGraphicFramePr>
        <p:xfrm>
          <a:off x="3190081" y="1788942"/>
          <a:ext cx="5811837" cy="4614932"/>
        </p:xfrm>
        <a:graphic>
          <a:graphicData uri="http://schemas.openxmlformats.org/presentationml/2006/ole">
            <mc:AlternateContent xmlns:mc="http://schemas.openxmlformats.org/markup-compatibility/2006">
              <mc:Choice xmlns:v="urn:schemas-microsoft-com:vml" Requires="v">
                <p:oleObj name="Visio" r:id="rId2" imgW="9667820" imgH="7239091" progId="Visio.Drawing.15">
                  <p:embed/>
                </p:oleObj>
              </mc:Choice>
              <mc:Fallback>
                <p:oleObj name="Visio" r:id="rId2" imgW="9667820" imgH="7239091" progId="Visio.Drawing.15">
                  <p:embed/>
                  <p:pic>
                    <p:nvPicPr>
                      <p:cNvPr id="0" name=""/>
                      <p:cNvPicPr/>
                      <p:nvPr/>
                    </p:nvPicPr>
                    <p:blipFill>
                      <a:blip r:embed="rId3"/>
                      <a:stretch>
                        <a:fillRect/>
                      </a:stretch>
                    </p:blipFill>
                    <p:spPr>
                      <a:xfrm>
                        <a:off x="3190081" y="1788942"/>
                        <a:ext cx="5811837" cy="4614932"/>
                      </a:xfrm>
                      <a:prstGeom prst="rect">
                        <a:avLst/>
                      </a:prstGeom>
                    </p:spPr>
                  </p:pic>
                </p:oleObj>
              </mc:Fallback>
            </mc:AlternateContent>
          </a:graphicData>
        </a:graphic>
      </p:graphicFrame>
    </p:spTree>
    <p:extLst>
      <p:ext uri="{BB962C8B-B14F-4D97-AF65-F5344CB8AC3E}">
        <p14:creationId xmlns:p14="http://schemas.microsoft.com/office/powerpoint/2010/main" val="284211482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5FD20-9B27-426D-505F-1BC7253B9C01}"/>
              </a:ext>
            </a:extLst>
          </p:cNvPr>
          <p:cNvSpPr>
            <a:spLocks noGrp="1"/>
          </p:cNvSpPr>
          <p:nvPr>
            <p:ph type="title"/>
          </p:nvPr>
        </p:nvSpPr>
        <p:spPr/>
        <p:txBody>
          <a:bodyPr/>
          <a:lstStyle/>
          <a:p>
            <a:r>
              <a:rPr lang="en-US" dirty="0"/>
              <a:t>10.1.4 MC service user profile</a:t>
            </a:r>
          </a:p>
        </p:txBody>
      </p:sp>
      <p:sp>
        <p:nvSpPr>
          <p:cNvPr id="3" name="Content Placeholder 2">
            <a:extLst>
              <a:ext uri="{FF2B5EF4-FFF2-40B4-BE49-F238E27FC236}">
                <a16:creationId xmlns:a16="http://schemas.microsoft.com/office/drawing/2014/main" id="{5E499721-57DB-ADD7-8E10-AFC0C402D19B}"/>
              </a:ext>
            </a:extLst>
          </p:cNvPr>
          <p:cNvSpPr>
            <a:spLocks noGrp="1"/>
          </p:cNvSpPr>
          <p:nvPr>
            <p:ph idx="1"/>
          </p:nvPr>
        </p:nvSpPr>
        <p:spPr>
          <a:xfrm>
            <a:off x="838200" y="1825624"/>
            <a:ext cx="10515600" cy="4588823"/>
          </a:xfrm>
        </p:spPr>
        <p:txBody>
          <a:bodyPr/>
          <a:lstStyle/>
          <a:p>
            <a:r>
              <a:rPr lang="en-US" sz="1000" dirty="0"/>
              <a:t> one MC service ID associates with multiple MC service user profiles but only one is active for a MC service  per UE at any time. </a:t>
            </a:r>
            <a:r>
              <a:rPr lang="en-US" sz="1000" dirty="0">
                <a:solidFill>
                  <a:srgbClr val="FF0000"/>
                </a:solidFill>
                <a:sym typeface="Wingdings" panose="05000000000000000000" pitchFamily="2" charset="2"/>
              </a:rPr>
              <a:t> The MC service UE should download ALL enabled MC user profiles for that MC service user and select one (maybe use default) to be active for the service. 10.1.4.2.8/10, 10.1.4.3, 10.1.4.6, </a:t>
            </a:r>
            <a:endParaRPr lang="en-US" sz="1000" dirty="0"/>
          </a:p>
          <a:p>
            <a:r>
              <a:rPr lang="en-US" sz="1000" dirty="0"/>
              <a:t> The MC service user may have one or more specific MC service user profiles defined for use in migration cases, whereby there may be more than one MC service user profiles defined for migration for that MC service user e.g. so that different MC service user profiles can be applied in different partner MC systems. </a:t>
            </a:r>
            <a:r>
              <a:rPr lang="en-US" sz="1000" dirty="0">
                <a:solidFill>
                  <a:srgbClr val="FF0000"/>
                </a:solidFill>
              </a:rPr>
              <a:t>No need to download a profile for migration, 10.1.4.3.2 (configuration management client to retrieve the MC service user profile for the migrating MC service user from the partner MC system) is not needed?</a:t>
            </a:r>
            <a:endParaRPr lang="en-US" sz="1000" dirty="0"/>
          </a:p>
          <a:p>
            <a:r>
              <a:rPr lang="en-US" sz="1000" dirty="0"/>
              <a:t> The appropriate MC service user profile for migration for the relevant partner MC system will be provided to the partner MC system by the procedure  </a:t>
            </a:r>
            <a:r>
              <a:rPr lang="en-US" sz="1000" dirty="0">
                <a:solidFill>
                  <a:srgbClr val="FF0000"/>
                </a:solidFill>
              </a:rPr>
              <a:t>(modify 10.17.5 or a new procedure)</a:t>
            </a:r>
          </a:p>
          <a:p>
            <a:r>
              <a:rPr lang="en-US" sz="1000" dirty="0"/>
              <a:t> For both the cases of MC service on the primary MC system of the MC service user, and MC service when migrating to a partner MC system, only one MC service user profile per MC service client is active at a time. </a:t>
            </a:r>
            <a:r>
              <a:rPr lang="en-US" sz="1000" dirty="0">
                <a:solidFill>
                  <a:srgbClr val="FF0000"/>
                </a:solidFill>
              </a:rPr>
              <a:t>Basic principle.</a:t>
            </a:r>
            <a:endParaRPr lang="en-US" sz="1000" dirty="0"/>
          </a:p>
          <a:p>
            <a:r>
              <a:rPr lang="en-US" sz="1000" dirty="0"/>
              <a:t>MC service user profile information </a:t>
            </a:r>
            <a:r>
              <a:rPr lang="en-US" sz="1000" dirty="0">
                <a:solidFill>
                  <a:srgbClr val="FF0000"/>
                </a:solidFill>
              </a:rPr>
              <a:t>(all available ones) </a:t>
            </a:r>
            <a:r>
              <a:rPr lang="en-US" sz="1000" dirty="0"/>
              <a:t>is downloaded to the MC service UE. The MC service user profile configuration may include more than one information exchange e.g. the configuration management server may provide the MC service UE with a list of some or all enabled MC service user profiles to allow the MC service user to select one (where the list may contain a subset of the MC service user profile information sufficient for the MC service user to distinguish which MC service user profile to select).</a:t>
            </a:r>
          </a:p>
          <a:p>
            <a:r>
              <a:rPr lang="en-US" sz="1000" dirty="0"/>
              <a:t>When an MC service user is receiving MC service in its primary MC system, the MC service user profile provisioning in the UE is initiated by the configuration management client (e.g. upon MC service user authentication or on reconnect to the MC service), or initiated by the configuration management server (e.g. due to role change or organization change).</a:t>
            </a:r>
          </a:p>
          <a:p>
            <a:r>
              <a:rPr lang="en-US" sz="1000" dirty="0"/>
              <a:t>For a migrating MC service user, the MC service user profile provisioning in the UE is initiated when </a:t>
            </a:r>
            <a:r>
              <a:rPr lang="en-US" sz="1000" dirty="0">
                <a:highlight>
                  <a:srgbClr val="FFFF00"/>
                </a:highlight>
              </a:rPr>
              <a:t>the MC service user attempts to migrate </a:t>
            </a:r>
            <a:r>
              <a:rPr lang="en-US" sz="1000" dirty="0"/>
              <a:t>to a partner MC system, and </a:t>
            </a:r>
            <a:r>
              <a:rPr lang="en-US" sz="1000" dirty="0">
                <a:highlight>
                  <a:srgbClr val="FFFF00"/>
                </a:highlight>
              </a:rPr>
              <a:t>requests</a:t>
            </a:r>
            <a:r>
              <a:rPr lang="en-US" sz="1000" dirty="0"/>
              <a:t> the MC service user profile from a nominated configuration management server in the partner MC system, prior to requesting service authorization from a partner MC.</a:t>
            </a:r>
            <a:r>
              <a:rPr lang="en-US" sz="1000" dirty="0">
                <a:solidFill>
                  <a:srgbClr val="FF0000"/>
                </a:solidFill>
              </a:rPr>
              <a:t> Why need to download it from partner MC system when the MC service user profiles are already available on the UE? Update maybe okay due to changes to the partner local policy (after validated by the primary).</a:t>
            </a:r>
            <a:endParaRPr lang="en-US" sz="1000" dirty="0"/>
          </a:p>
          <a:p>
            <a:r>
              <a:rPr lang="en-US" sz="1000" dirty="0"/>
              <a:t>The partner MC system may require that the MC service user profiles for migrating MC service users have parameters imposed by that partner MC system according to its operating and security policies. </a:t>
            </a:r>
          </a:p>
          <a:p>
            <a:r>
              <a:rPr lang="en-US" sz="1000" dirty="0"/>
              <a:t>The partner MC system applies any necessary modifications to the MC service user profile received from the primary MC system of the MC service user in accordance with its local requirements. This local profile will be stored, and will be provided to the configuration management server in the partner MC system in order to distribute it to the configuration management client of the migrating MC service user. This modified profile may be sent to the primary MC system of the migrating MC service user so that the primary MC system can validate the modified profile before it is provided to the migrating MC service UE.</a:t>
            </a:r>
          </a:p>
          <a:p>
            <a:r>
              <a:rPr lang="en-US" sz="1000" dirty="0"/>
              <a:t> The modified MC service user profile will subsequently be provided to the MC service server in the partner MC system when the migrating MC user attempts service authorization. </a:t>
            </a:r>
            <a:r>
              <a:rPr lang="en-US" sz="1000" dirty="0">
                <a:solidFill>
                  <a:srgbClr val="FF0000"/>
                </a:solidFill>
              </a:rPr>
              <a:t>New procedure?</a:t>
            </a:r>
            <a:endParaRPr lang="en-US" sz="1000" dirty="0"/>
          </a:p>
          <a:p>
            <a:endParaRPr lang="en-US" sz="1400" dirty="0"/>
          </a:p>
        </p:txBody>
      </p:sp>
    </p:spTree>
    <p:extLst>
      <p:ext uri="{BB962C8B-B14F-4D97-AF65-F5344CB8AC3E}">
        <p14:creationId xmlns:p14="http://schemas.microsoft.com/office/powerpoint/2010/main" val="407701141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B61CF-4DE5-A549-1812-4DD8A26BB1C6}"/>
              </a:ext>
            </a:extLst>
          </p:cNvPr>
          <p:cNvSpPr>
            <a:spLocks noGrp="1"/>
          </p:cNvSpPr>
          <p:nvPr>
            <p:ph type="title"/>
          </p:nvPr>
        </p:nvSpPr>
        <p:spPr/>
        <p:txBody>
          <a:bodyPr/>
          <a:lstStyle/>
          <a:p>
            <a:r>
              <a:rPr lang="en-GB" altLang="en-US" dirty="0"/>
              <a:t>Time sequence of a Migration</a:t>
            </a:r>
            <a:endParaRPr lang="en-US" dirty="0"/>
          </a:p>
        </p:txBody>
      </p:sp>
      <p:sp>
        <p:nvSpPr>
          <p:cNvPr id="3" name="Content Placeholder 2">
            <a:extLst>
              <a:ext uri="{FF2B5EF4-FFF2-40B4-BE49-F238E27FC236}">
                <a16:creationId xmlns:a16="http://schemas.microsoft.com/office/drawing/2014/main" id="{3A86BB45-2E29-7DC1-58F6-915D8F10F76D}"/>
              </a:ext>
            </a:extLst>
          </p:cNvPr>
          <p:cNvSpPr>
            <a:spLocks noGrp="1"/>
          </p:cNvSpPr>
          <p:nvPr>
            <p:ph idx="1"/>
          </p:nvPr>
        </p:nvSpPr>
        <p:spPr/>
        <p:txBody>
          <a:bodyPr/>
          <a:lstStyle/>
          <a:p>
            <a:r>
              <a:rPr lang="en-US" dirty="0"/>
              <a:t> Before migration</a:t>
            </a:r>
          </a:p>
          <a:p>
            <a:pPr lvl="1"/>
            <a:r>
              <a:rPr lang="en-US" sz="2000" dirty="0"/>
              <a:t>Primary MC system prepares for the migration user profile with Partner MC system (10.17.5)</a:t>
            </a:r>
          </a:p>
          <a:p>
            <a:pPr lvl="2"/>
            <a:r>
              <a:rPr lang="en-US" sz="1600" dirty="0"/>
              <a:t>(Partner assigned) MC service ID, access information for partner MC system required </a:t>
            </a:r>
            <a:r>
              <a:rPr lang="en-GB" sz="1600" dirty="0">
                <a:effectLst/>
                <a:latin typeface="Times New Roman" panose="02020603050405020304" pitchFamily="18" charset="0"/>
                <a:ea typeface="Times New Roman" panose="02020603050405020304" pitchFamily="18" charset="0"/>
              </a:rPr>
              <a:t>for initial UE configuration to access an MCPTT system, as defined in table A.6-1 of </a:t>
            </a:r>
            <a:r>
              <a:rPr lang="en-GB" sz="1600" dirty="0">
                <a:effectLst/>
                <a:latin typeface="Times New Roman" panose="02020603050405020304" pitchFamily="18" charset="0"/>
                <a:ea typeface="Malgun Gothic" panose="020B0503020000020004" pitchFamily="34" charset="-127"/>
              </a:rPr>
              <a:t>3GPP TS 23.280 etc. </a:t>
            </a:r>
          </a:p>
          <a:p>
            <a:pPr lvl="2"/>
            <a:r>
              <a:rPr lang="en-GB" sz="1600" dirty="0">
                <a:latin typeface="Times New Roman" panose="02020603050405020304" pitchFamily="18" charset="0"/>
                <a:ea typeface="Malgun Gothic" panose="020B0503020000020004" pitchFamily="34" charset="-127"/>
              </a:rPr>
              <a:t>Should the Primary MC system share the migration user profile with Partner MC system at this time, using CSC-17 on CMS-CMS? If not when?</a:t>
            </a:r>
          </a:p>
          <a:p>
            <a:pPr lvl="2"/>
            <a:r>
              <a:rPr lang="en-GB" sz="1600" dirty="0">
                <a:latin typeface="Times New Roman" panose="02020603050405020304" pitchFamily="18" charset="0"/>
                <a:ea typeface="Malgun Gothic" panose="020B0503020000020004" pitchFamily="34" charset="-127"/>
              </a:rPr>
              <a:t>At this time both the Primary and Partner MC systems know a user may/could migrate .</a:t>
            </a:r>
            <a:endParaRPr lang="en-US" sz="1600" dirty="0"/>
          </a:p>
          <a:p>
            <a:r>
              <a:rPr lang="en-US" dirty="0"/>
              <a:t> During migration</a:t>
            </a:r>
          </a:p>
          <a:p>
            <a:pPr lvl="1"/>
            <a:r>
              <a:rPr lang="en-US" sz="1600" dirty="0"/>
              <a:t>MC system initiated (with location information), MC system selects the appropriated user profile and starts the migration process (</a:t>
            </a:r>
            <a:r>
              <a:rPr lang="en-US" sz="1600" dirty="0">
                <a:solidFill>
                  <a:srgbClr val="00B0F0"/>
                </a:solidFill>
              </a:rPr>
              <a:t>user involved/informed</a:t>
            </a:r>
            <a:r>
              <a:rPr lang="en-US" sz="1600" dirty="0"/>
              <a:t>?).</a:t>
            </a:r>
          </a:p>
          <a:p>
            <a:pPr lvl="1"/>
            <a:r>
              <a:rPr lang="en-US" sz="1600" dirty="0"/>
              <a:t>User initiated. Need to get authorization from Primary MC system and (</a:t>
            </a:r>
            <a:r>
              <a:rPr lang="en-US" sz="1600" dirty="0">
                <a:solidFill>
                  <a:srgbClr val="00B0F0"/>
                </a:solidFill>
              </a:rPr>
              <a:t>selected by who</a:t>
            </a:r>
            <a:r>
              <a:rPr lang="en-US" sz="1600" dirty="0"/>
              <a:t>?) migration user profile.</a:t>
            </a:r>
          </a:p>
          <a:p>
            <a:pPr lvl="1"/>
            <a:r>
              <a:rPr lang="en-US" sz="1600" dirty="0"/>
              <a:t> User logs onto the Partner MC system (</a:t>
            </a:r>
            <a:r>
              <a:rPr lang="en-US" sz="1600" dirty="0">
                <a:solidFill>
                  <a:srgbClr val="00B0F0"/>
                </a:solidFill>
              </a:rPr>
              <a:t>auth/auth at the Primary MC system by which functional entity MC service server? How?</a:t>
            </a:r>
            <a:r>
              <a:rPr lang="en-US" sz="1600" dirty="0"/>
              <a:t>) and uses the MC services in the migration user profile. (share the migration user profile with Partner MC system with possible changes for local policy).</a:t>
            </a:r>
          </a:p>
          <a:p>
            <a:pPr lvl="1"/>
            <a:r>
              <a:rPr lang="en-US" sz="1600" dirty="0"/>
              <a:t> Migration user profile maybe updated by both Primary and Partner MC systems through CMSs (CSC-17).</a:t>
            </a:r>
          </a:p>
          <a:p>
            <a:endParaRPr lang="en-US" dirty="0"/>
          </a:p>
        </p:txBody>
      </p:sp>
    </p:spTree>
    <p:extLst>
      <p:ext uri="{BB962C8B-B14F-4D97-AF65-F5344CB8AC3E}">
        <p14:creationId xmlns:p14="http://schemas.microsoft.com/office/powerpoint/2010/main" val="202956766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A1223-AC7E-CAAE-E332-5C97E93CDF58}"/>
              </a:ext>
            </a:extLst>
          </p:cNvPr>
          <p:cNvSpPr>
            <a:spLocks noGrp="1"/>
          </p:cNvSpPr>
          <p:nvPr>
            <p:ph type="title"/>
          </p:nvPr>
        </p:nvSpPr>
        <p:spPr>
          <a:xfrm>
            <a:off x="838200" y="569869"/>
            <a:ext cx="10515600" cy="1104917"/>
          </a:xfrm>
        </p:spPr>
        <p:txBody>
          <a:bodyPr/>
          <a:lstStyle/>
          <a:p>
            <a:r>
              <a:rPr lang="en-US" dirty="0"/>
              <a:t>Migration user profile</a:t>
            </a:r>
          </a:p>
        </p:txBody>
      </p:sp>
      <p:sp>
        <p:nvSpPr>
          <p:cNvPr id="3" name="Content Placeholder 2">
            <a:extLst>
              <a:ext uri="{FF2B5EF4-FFF2-40B4-BE49-F238E27FC236}">
                <a16:creationId xmlns:a16="http://schemas.microsoft.com/office/drawing/2014/main" id="{F494AE02-4253-07DB-13C5-6583DD1F126A}"/>
              </a:ext>
            </a:extLst>
          </p:cNvPr>
          <p:cNvSpPr>
            <a:spLocks noGrp="1"/>
          </p:cNvSpPr>
          <p:nvPr>
            <p:ph idx="1"/>
          </p:nvPr>
        </p:nvSpPr>
        <p:spPr>
          <a:xfrm>
            <a:off x="572494" y="1825625"/>
            <a:ext cx="10709745" cy="4567224"/>
          </a:xfrm>
        </p:spPr>
        <p:txBody>
          <a:bodyPr/>
          <a:lstStyle/>
          <a:p>
            <a:r>
              <a:rPr lang="en-US" sz="2400" dirty="0"/>
              <a:t> </a:t>
            </a:r>
            <a:r>
              <a:rPr lang="en-US" sz="1600" dirty="0"/>
              <a:t>No specific definition, assume it is a copy of the user profile in A.3? Or is it created on demand?</a:t>
            </a:r>
          </a:p>
          <a:p>
            <a:pPr lvl="1"/>
            <a:r>
              <a:rPr lang="en-US" sz="1400" dirty="0"/>
              <a:t>The key is the first two parameters in table A.3 (</a:t>
            </a:r>
            <a:r>
              <a:rPr lang="en-US" sz="1400" dirty="0">
                <a:solidFill>
                  <a:srgbClr val="FF585D"/>
                </a:solidFill>
              </a:rPr>
              <a:t>MC service ID</a:t>
            </a:r>
            <a:r>
              <a:rPr lang="en-US" sz="1400" dirty="0"/>
              <a:t>, </a:t>
            </a:r>
            <a:r>
              <a:rPr lang="en-US" sz="1400" dirty="0">
                <a:solidFill>
                  <a:srgbClr val="FF585D"/>
                </a:solidFill>
              </a:rPr>
              <a:t>KMSUri for security domain of MC service ID</a:t>
            </a:r>
            <a:r>
              <a:rPr lang="en-US" sz="1400" dirty="0"/>
              <a:t>)</a:t>
            </a:r>
          </a:p>
          <a:p>
            <a:pPr lvl="1"/>
            <a:r>
              <a:rPr lang="en-US" sz="1400" dirty="0"/>
              <a:t>When the user profile is used at home, the MC service ID is assigned by home MC system, while it is used at migration it is assigned by the Partner MC system, new home MC system.</a:t>
            </a:r>
          </a:p>
          <a:p>
            <a:r>
              <a:rPr lang="en-US" sz="1800" dirty="0"/>
              <a:t> In a user profile, there is a list of the Partner MC systems </a:t>
            </a:r>
            <a:r>
              <a:rPr lang="en-US" sz="1800" dirty="0">
                <a:solidFill>
                  <a:srgbClr val="FF0000"/>
                </a:solidFill>
              </a:rPr>
              <a:t>a user can use this profile</a:t>
            </a:r>
            <a:r>
              <a:rPr lang="en-US" sz="1800" dirty="0"/>
              <a:t>.</a:t>
            </a:r>
          </a:p>
          <a:p>
            <a:r>
              <a:rPr lang="en-US" sz="1800" dirty="0"/>
              <a:t> The MC service ID assigned by the Partner MC system needs to be stored per Partner MC system.</a:t>
            </a:r>
          </a:p>
          <a:p>
            <a:r>
              <a:rPr lang="en-US" sz="1800" dirty="0"/>
              <a:t> It has to be downloaded (retrieved with CMC) to the UE before migration happens. (new procedure); </a:t>
            </a:r>
            <a:r>
              <a:rPr lang="en-US" sz="1800" dirty="0">
                <a:solidFill>
                  <a:srgbClr val="FF585D"/>
                </a:solidFill>
              </a:rPr>
              <a:t>if it is not the same user profile that is being used</a:t>
            </a:r>
            <a:r>
              <a:rPr lang="en-US" sz="1800" dirty="0"/>
              <a:t>.</a:t>
            </a:r>
          </a:p>
          <a:p>
            <a:r>
              <a:rPr lang="en-US" sz="1800" dirty="0"/>
              <a:t>  The migration user profile is identified by the MC user profile index in a user’s Primary MC system database (could cover more than one Partner MC systems), so to point to the right Partner MC system info we need the (index + Identity of Partner MC system), this needs to be communicated to the client?</a:t>
            </a:r>
          </a:p>
          <a:p>
            <a:r>
              <a:rPr lang="en-US" sz="1800" dirty="0"/>
              <a:t> This profile needs to be shared with the Partner MC system for potential modifications for local policy. (new procedure) over CSC-17 but when? Should be before migration.</a:t>
            </a:r>
          </a:p>
          <a:p>
            <a:r>
              <a:rPr lang="en-US" sz="1800" dirty="0"/>
              <a:t> Needs to remember where the “home” (Primary MC system) is and possibly the MC service ID at home. (new) where to keep it, cannot be the dynamic data on the client.</a:t>
            </a:r>
          </a:p>
        </p:txBody>
      </p:sp>
    </p:spTree>
    <p:extLst>
      <p:ext uri="{BB962C8B-B14F-4D97-AF65-F5344CB8AC3E}">
        <p14:creationId xmlns:p14="http://schemas.microsoft.com/office/powerpoint/2010/main" val="283069006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452E9-7938-DE79-AC77-F9CC948D1349}"/>
              </a:ext>
            </a:extLst>
          </p:cNvPr>
          <p:cNvSpPr>
            <a:spLocks noGrp="1"/>
          </p:cNvSpPr>
          <p:nvPr>
            <p:ph type="title"/>
          </p:nvPr>
        </p:nvSpPr>
        <p:spPr/>
        <p:txBody>
          <a:bodyPr/>
          <a:lstStyle/>
          <a:p>
            <a:r>
              <a:rPr lang="en-US" dirty="0"/>
              <a:t>Potential Changes for Migration</a:t>
            </a:r>
          </a:p>
        </p:txBody>
      </p:sp>
      <p:sp>
        <p:nvSpPr>
          <p:cNvPr id="3" name="Content Placeholder 2">
            <a:extLst>
              <a:ext uri="{FF2B5EF4-FFF2-40B4-BE49-F238E27FC236}">
                <a16:creationId xmlns:a16="http://schemas.microsoft.com/office/drawing/2014/main" id="{B0C595D3-F383-F92F-7309-34BA70AFABC9}"/>
              </a:ext>
            </a:extLst>
          </p:cNvPr>
          <p:cNvSpPr>
            <a:spLocks noGrp="1"/>
          </p:cNvSpPr>
          <p:nvPr>
            <p:ph idx="1"/>
          </p:nvPr>
        </p:nvSpPr>
        <p:spPr/>
        <p:txBody>
          <a:bodyPr/>
          <a:lstStyle/>
          <a:p>
            <a:r>
              <a:rPr lang="en-US" sz="2000" dirty="0"/>
              <a:t> Update user profile with personal migration needed information OR define new one for migration? CRs in this meeting.</a:t>
            </a:r>
          </a:p>
          <a:p>
            <a:r>
              <a:rPr lang="en-US" sz="2000" dirty="0"/>
              <a:t> Add a procedure for user to ask for migration and retrieve the proper user profile before migration. Need new CR.</a:t>
            </a:r>
          </a:p>
          <a:p>
            <a:r>
              <a:rPr lang="en-US" sz="2000" dirty="0"/>
              <a:t> Determine when and how (home or at Partner network) the migration user profile should be downloaded to the user UE. Need new CR.</a:t>
            </a:r>
          </a:p>
          <a:p>
            <a:r>
              <a:rPr lang="en-US" sz="2000" dirty="0"/>
              <a:t> Add a procedure to share migration user profile with Partner MC system. Need new CR.</a:t>
            </a:r>
          </a:p>
          <a:p>
            <a:r>
              <a:rPr lang="en-US" sz="2000" dirty="0"/>
              <a:t> Clause 10.1.6.1 can be replaced by 10.17.5 or clarify</a:t>
            </a:r>
          </a:p>
          <a:p>
            <a:r>
              <a:rPr lang="en-US" sz="2000" dirty="0"/>
              <a:t> Potential impacted clauses:</a:t>
            </a:r>
          </a:p>
          <a:p>
            <a:pPr lvl="1"/>
            <a:r>
              <a:rPr lang="en-US" sz="1600" dirty="0"/>
              <a:t>23.280: 10.1.1.2, 10.1.4.1, 10.1.4.2.1 (need index?), 10.1.4.3.2, 10.18.2.2(?), </a:t>
            </a:r>
          </a:p>
          <a:p>
            <a:pPr lvl="1"/>
            <a:r>
              <a:rPr lang="en-US" sz="1600" dirty="0"/>
              <a:t>Service TSs: NA other than CRs in this meeting?</a:t>
            </a:r>
          </a:p>
        </p:txBody>
      </p:sp>
    </p:spTree>
    <p:extLst>
      <p:ext uri="{BB962C8B-B14F-4D97-AF65-F5344CB8AC3E}">
        <p14:creationId xmlns:p14="http://schemas.microsoft.com/office/powerpoint/2010/main" val="22792300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CD39D-FE1C-EFA9-16E2-257831FEBF0B}"/>
              </a:ext>
            </a:extLst>
          </p:cNvPr>
          <p:cNvSpPr>
            <a:spLocks noGrp="1"/>
          </p:cNvSpPr>
          <p:nvPr>
            <p:ph type="title"/>
          </p:nvPr>
        </p:nvSpPr>
        <p:spPr>
          <a:xfrm>
            <a:off x="838200" y="585772"/>
            <a:ext cx="10515600" cy="638730"/>
          </a:xfrm>
        </p:spPr>
        <p:txBody>
          <a:bodyPr/>
          <a:lstStyle/>
          <a:p>
            <a:r>
              <a:rPr lang="en-GB" sz="2200" b="1" dirty="0">
                <a:effectLst/>
                <a:latin typeface="Arial" panose="020B0604020202020204" pitchFamily="34" charset="0"/>
                <a:ea typeface="SimSun" panose="02010600030101010101" pitchFamily="2" charset="-122"/>
                <a:cs typeface="Times New Roman" panose="02020603050405020304" pitchFamily="18" charset="0"/>
              </a:rPr>
              <a:t>10.16.2	Migration during an ongoing group communication</a:t>
            </a:r>
            <a:endParaRPr lang="en-US" sz="2200" dirty="0"/>
          </a:p>
        </p:txBody>
      </p:sp>
      <p:sp>
        <p:nvSpPr>
          <p:cNvPr id="4" name="Rectangle 2">
            <a:extLst>
              <a:ext uri="{FF2B5EF4-FFF2-40B4-BE49-F238E27FC236}">
                <a16:creationId xmlns:a16="http://schemas.microsoft.com/office/drawing/2014/main" id="{D1C0BD2F-40E3-DA60-CB71-1CDAE2C0700B}"/>
              </a:ext>
            </a:extLst>
          </p:cNvPr>
          <p:cNvSpPr>
            <a:spLocks noChangeArrowheads="1"/>
          </p:cNvSpPr>
          <p:nvPr/>
        </p:nvSpPr>
        <p:spPr bwMode="auto">
          <a:xfrm>
            <a:off x="508884" y="2059387"/>
            <a:ext cx="1782279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53687721-BF0F-924D-56AC-D7FF58BE0D00}"/>
              </a:ext>
            </a:extLst>
          </p:cNvPr>
          <p:cNvGraphicFramePr>
            <a:graphicFrameLocks noChangeAspect="1"/>
          </p:cNvGraphicFramePr>
          <p:nvPr>
            <p:extLst>
              <p:ext uri="{D42A27DB-BD31-4B8C-83A1-F6EECF244321}">
                <p14:modId xmlns:p14="http://schemas.microsoft.com/office/powerpoint/2010/main" val="1946994564"/>
              </p:ext>
            </p:extLst>
          </p:nvPr>
        </p:nvGraphicFramePr>
        <p:xfrm>
          <a:off x="262394" y="2433099"/>
          <a:ext cx="7012833" cy="2443040"/>
        </p:xfrm>
        <a:graphic>
          <a:graphicData uri="http://schemas.openxmlformats.org/presentationml/2006/ole">
            <mc:AlternateContent xmlns:mc="http://schemas.openxmlformats.org/markup-compatibility/2006">
              <mc:Choice xmlns:v="urn:schemas-microsoft-com:vml" Requires="v">
                <p:oleObj name="Visio" r:id="rId2" imgW="11011027" imgH="3886098" progId="Visio.Drawing.15">
                  <p:embed/>
                </p:oleObj>
              </mc:Choice>
              <mc:Fallback>
                <p:oleObj name="Visio" r:id="rId2" imgW="11011027" imgH="3886098"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394" y="2433099"/>
                        <a:ext cx="7012833" cy="2443040"/>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9F07FC7B-9B8F-7403-D340-C0E4E05AF546}"/>
              </a:ext>
            </a:extLst>
          </p:cNvPr>
          <p:cNvSpPr txBox="1"/>
          <p:nvPr/>
        </p:nvSpPr>
        <p:spPr>
          <a:xfrm rot="10800000" flipV="1">
            <a:off x="7365557" y="3414067"/>
            <a:ext cx="4508390" cy="2677656"/>
          </a:xfrm>
          <a:prstGeom prst="rect">
            <a:avLst/>
          </a:prstGeom>
          <a:noFill/>
        </p:spPr>
        <p:txBody>
          <a:bodyPr wrap="square" rtlCol="0">
            <a:spAutoFit/>
          </a:bodyPr>
          <a:lstStyle/>
          <a:p>
            <a:pPr marL="228600" indent="-228600">
              <a:buAutoNum type="arabicPeriod"/>
            </a:pPr>
            <a:r>
              <a:rPr lang="en-GB" sz="1000" dirty="0">
                <a:effectLst/>
                <a:latin typeface="Times New Roman" panose="02020603050405020304" pitchFamily="18" charset="0"/>
                <a:ea typeface="Times New Roman" panose="02020603050405020304" pitchFamily="18" charset="0"/>
              </a:rPr>
              <a:t>The MC service client requests de-affiliation from MC service groups. The MC service groups are either defined in the primary MC system (see clause 10.8.4.2) or the partner MC system (see clause 10.8.4.3).</a:t>
            </a:r>
          </a:p>
          <a:p>
            <a:pPr marL="228600" indent="-228600">
              <a:buAutoNum type="arabicPeriod"/>
            </a:pPr>
            <a:r>
              <a:rPr lang="en-US" sz="1000" dirty="0">
                <a:solidFill>
                  <a:srgbClr val="FF0000"/>
                </a:solidFill>
                <a:effectLst/>
                <a:latin typeface="Times New Roman" panose="02020603050405020304" pitchFamily="18" charset="0"/>
                <a:ea typeface="Times New Roman" panose="02020603050405020304" pitchFamily="18" charset="0"/>
              </a:rPr>
              <a:t>After migration to the partner MC system</a:t>
            </a:r>
            <a:r>
              <a:rPr lang="en-US" sz="1000" dirty="0">
                <a:effectLst/>
                <a:latin typeface="Times New Roman" panose="02020603050405020304" pitchFamily="18" charset="0"/>
                <a:ea typeface="Times New Roman" panose="02020603050405020304" pitchFamily="18" charset="0"/>
              </a:rPr>
              <a:t>, the configuration management client triggers retrieval of the MC service user profile used within the partner MC system (see clause 10.1.4.3.2).</a:t>
            </a:r>
            <a:endParaRPr lang="en-GB" sz="1000" dirty="0">
              <a:latin typeface="Times New Roman" panose="02020603050405020304" pitchFamily="18" charset="0"/>
              <a:ea typeface="Times New Roman" panose="02020603050405020304" pitchFamily="18" charset="0"/>
            </a:endParaRPr>
          </a:p>
          <a:p>
            <a:pPr marL="228600" indent="-228600">
              <a:buAutoNum type="arabicPeriod"/>
            </a:pPr>
            <a:r>
              <a:rPr lang="en-US" sz="1000" dirty="0">
                <a:effectLst/>
                <a:latin typeface="Times New Roman" panose="02020603050405020304" pitchFamily="18" charset="0"/>
                <a:ea typeface="Times New Roman" panose="02020603050405020304" pitchFamily="18" charset="0"/>
              </a:rPr>
              <a:t>The MC service client requests affiliation to MC service groups. The MCPTT groups are either defined in the </a:t>
            </a:r>
            <a:r>
              <a:rPr lang="en-US" sz="1000" dirty="0">
                <a:solidFill>
                  <a:srgbClr val="FF0000"/>
                </a:solidFill>
                <a:effectLst/>
                <a:latin typeface="Times New Roman" panose="02020603050405020304" pitchFamily="18" charset="0"/>
                <a:ea typeface="Times New Roman" panose="02020603050405020304" pitchFamily="18" charset="0"/>
              </a:rPr>
              <a:t>primary</a:t>
            </a:r>
            <a:r>
              <a:rPr lang="en-US" sz="1000" dirty="0">
                <a:effectLst/>
                <a:latin typeface="Times New Roman" panose="02020603050405020304" pitchFamily="18" charset="0"/>
                <a:ea typeface="Times New Roman" panose="02020603050405020304" pitchFamily="18" charset="0"/>
              </a:rPr>
              <a:t> MC system (see clause 10.8.3.1) or the </a:t>
            </a:r>
            <a:r>
              <a:rPr lang="en-US" sz="1000" dirty="0">
                <a:solidFill>
                  <a:srgbClr val="FF0000"/>
                </a:solidFill>
                <a:effectLst/>
                <a:latin typeface="Times New Roman" panose="02020603050405020304" pitchFamily="18" charset="0"/>
                <a:ea typeface="Times New Roman" panose="02020603050405020304" pitchFamily="18" charset="0"/>
              </a:rPr>
              <a:t>partner</a:t>
            </a:r>
            <a:r>
              <a:rPr lang="en-US" sz="1000" dirty="0">
                <a:effectLst/>
                <a:latin typeface="Times New Roman" panose="02020603050405020304" pitchFamily="18" charset="0"/>
                <a:ea typeface="Times New Roman" panose="02020603050405020304" pitchFamily="18" charset="0"/>
              </a:rPr>
              <a:t> MC system (see clause 10.8.3.2 or clause 10.8.3.2a).</a:t>
            </a:r>
          </a:p>
          <a:p>
            <a:pPr marL="228600" indent="-228600">
              <a:buAutoNum type="arabicPeriod"/>
            </a:pPr>
            <a:r>
              <a:rPr lang="en-US" sz="1000" dirty="0">
                <a:effectLst/>
                <a:latin typeface="Times New Roman" panose="02020603050405020304" pitchFamily="18" charset="0"/>
                <a:ea typeface="Times New Roman" panose="02020603050405020304" pitchFamily="18" charset="0"/>
              </a:rPr>
              <a:t>If any of the received group calls are ongoing in the </a:t>
            </a:r>
            <a:r>
              <a:rPr lang="en-US" sz="1000" dirty="0">
                <a:solidFill>
                  <a:srgbClr val="FF0000"/>
                </a:solidFill>
                <a:effectLst/>
                <a:latin typeface="Times New Roman" panose="02020603050405020304" pitchFamily="18" charset="0"/>
                <a:ea typeface="Times New Roman" panose="02020603050405020304" pitchFamily="18" charset="0"/>
              </a:rPr>
              <a:t>partner MC system, the partner MC system shall initiate a late-entry procedure towards the MC service client. </a:t>
            </a:r>
            <a:r>
              <a:rPr lang="en-US" sz="1000" dirty="0">
                <a:effectLst/>
                <a:latin typeface="Times New Roman" panose="02020603050405020304" pitchFamily="18" charset="0"/>
                <a:ea typeface="Times New Roman" panose="02020603050405020304" pitchFamily="18" charset="0"/>
              </a:rPr>
              <a:t>If any of the received group calls are taken place in the primary MC system but not yet in the partner MC system, the </a:t>
            </a:r>
            <a:r>
              <a:rPr lang="en-US" sz="1000" dirty="0">
                <a:effectLst/>
                <a:highlight>
                  <a:srgbClr val="FFFF00"/>
                </a:highlight>
                <a:latin typeface="Times New Roman" panose="02020603050405020304" pitchFamily="18" charset="0"/>
                <a:ea typeface="Times New Roman" panose="02020603050405020304" pitchFamily="18" charset="0"/>
              </a:rPr>
              <a:t>affiliation by the migrated MC service UE</a:t>
            </a:r>
            <a:r>
              <a:rPr lang="en-US" sz="1000" dirty="0">
                <a:effectLst/>
                <a:latin typeface="Times New Roman" panose="02020603050405020304" pitchFamily="18" charset="0"/>
                <a:ea typeface="Times New Roman" panose="02020603050405020304" pitchFamily="18" charset="0"/>
              </a:rPr>
              <a:t> triggers the late-entry procedure which then includes the MC service UE and the partner MC system into the group call.</a:t>
            </a:r>
          </a:p>
          <a:p>
            <a:endParaRPr lang="en-US" dirty="0"/>
          </a:p>
        </p:txBody>
      </p:sp>
      <p:sp>
        <p:nvSpPr>
          <p:cNvPr id="9" name="Speech Bubble: Oval 8">
            <a:extLst>
              <a:ext uri="{FF2B5EF4-FFF2-40B4-BE49-F238E27FC236}">
                <a16:creationId xmlns:a16="http://schemas.microsoft.com/office/drawing/2014/main" id="{A48108EA-83B9-B259-882E-D9494495CC6E}"/>
              </a:ext>
            </a:extLst>
          </p:cNvPr>
          <p:cNvSpPr/>
          <p:nvPr/>
        </p:nvSpPr>
        <p:spPr>
          <a:xfrm>
            <a:off x="4899328" y="4541848"/>
            <a:ext cx="1820849" cy="592376"/>
          </a:xfrm>
          <a:prstGeom prst="wedgeEllipseCallout">
            <a:avLst>
              <a:gd name="adj1" fmla="val 90649"/>
              <a:gd name="adj2" fmla="val -13635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The migration user profile needs to be available even before migration starts</a:t>
            </a:r>
          </a:p>
        </p:txBody>
      </p:sp>
      <p:sp>
        <p:nvSpPr>
          <p:cNvPr id="10" name="Speech Bubble: Oval 9">
            <a:extLst>
              <a:ext uri="{FF2B5EF4-FFF2-40B4-BE49-F238E27FC236}">
                <a16:creationId xmlns:a16="http://schemas.microsoft.com/office/drawing/2014/main" id="{4517025A-A388-7A2F-EEC0-6E6799FF480B}"/>
              </a:ext>
            </a:extLst>
          </p:cNvPr>
          <p:cNvSpPr/>
          <p:nvPr/>
        </p:nvSpPr>
        <p:spPr>
          <a:xfrm>
            <a:off x="4899328" y="5556650"/>
            <a:ext cx="1982525" cy="785855"/>
          </a:xfrm>
          <a:prstGeom prst="wedgeEllipseCallout">
            <a:avLst>
              <a:gd name="adj1" fmla="val 78258"/>
              <a:gd name="adj2" fmla="val -18651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Client needs to remember which groups were terminated due to migration and use the new MC service ID to join</a:t>
            </a:r>
          </a:p>
        </p:txBody>
      </p:sp>
      <p:sp>
        <p:nvSpPr>
          <p:cNvPr id="11" name="Speech Bubble: Oval 10">
            <a:extLst>
              <a:ext uri="{FF2B5EF4-FFF2-40B4-BE49-F238E27FC236}">
                <a16:creationId xmlns:a16="http://schemas.microsoft.com/office/drawing/2014/main" id="{4B09FEC8-27EA-DED2-FCA2-03155FD00372}"/>
              </a:ext>
            </a:extLst>
          </p:cNvPr>
          <p:cNvSpPr/>
          <p:nvPr/>
        </p:nvSpPr>
        <p:spPr>
          <a:xfrm>
            <a:off x="6720177" y="6013821"/>
            <a:ext cx="2544418" cy="328684"/>
          </a:xfrm>
          <a:prstGeom prst="wedgeEllipseCallout">
            <a:avLst>
              <a:gd name="adj1" fmla="val -6780"/>
              <a:gd name="adj2" fmla="val -19218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How the partner MC system knows the new MC service ID? </a:t>
            </a:r>
          </a:p>
        </p:txBody>
      </p:sp>
    </p:spTree>
    <p:extLst>
      <p:ext uri="{BB962C8B-B14F-4D97-AF65-F5344CB8AC3E}">
        <p14:creationId xmlns:p14="http://schemas.microsoft.com/office/powerpoint/2010/main" val="198334705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DEEB1-CFEF-1760-BF3F-7D55C0194543}"/>
              </a:ext>
            </a:extLst>
          </p:cNvPr>
          <p:cNvSpPr>
            <a:spLocks noGrp="1"/>
          </p:cNvSpPr>
          <p:nvPr>
            <p:ph type="title"/>
          </p:nvPr>
        </p:nvSpPr>
        <p:spPr>
          <a:xfrm>
            <a:off x="838200" y="585772"/>
            <a:ext cx="10515600" cy="662584"/>
          </a:xfrm>
        </p:spPr>
        <p:txBody>
          <a:bodyPr/>
          <a:lstStyle/>
          <a:p>
            <a:r>
              <a:rPr lang="en-GB" sz="2200" b="1" dirty="0">
                <a:effectLst/>
                <a:latin typeface="Arial" panose="020B0604020202020204" pitchFamily="34" charset="0"/>
                <a:ea typeface="SimSun" panose="02010600030101010101" pitchFamily="2" charset="-122"/>
                <a:cs typeface="Times New Roman" panose="02020603050405020304" pitchFamily="18" charset="0"/>
              </a:rPr>
              <a:t>10.16.4	Migration during an ongoing private communication</a:t>
            </a:r>
            <a:endParaRPr lang="en-US" sz="2200" dirty="0"/>
          </a:p>
        </p:txBody>
      </p:sp>
      <p:sp>
        <p:nvSpPr>
          <p:cNvPr id="3" name="Content Placeholder 2">
            <a:extLst>
              <a:ext uri="{FF2B5EF4-FFF2-40B4-BE49-F238E27FC236}">
                <a16:creationId xmlns:a16="http://schemas.microsoft.com/office/drawing/2014/main" id="{B9B00879-179C-E90F-C90D-54A4BBF0E320}"/>
              </a:ext>
            </a:extLst>
          </p:cNvPr>
          <p:cNvSpPr>
            <a:spLocks noGrp="1"/>
          </p:cNvSpPr>
          <p:nvPr>
            <p:ph idx="1"/>
          </p:nvPr>
        </p:nvSpPr>
        <p:spPr>
          <a:xfrm>
            <a:off x="7593495" y="4595854"/>
            <a:ext cx="4006795" cy="1121134"/>
          </a:xfrm>
        </p:spPr>
        <p:txBody>
          <a:bodyPr/>
          <a:lstStyle/>
          <a:p>
            <a:r>
              <a:rPr lang="en-US" sz="2000" dirty="0"/>
              <a:t> no need for this procedure as it can just be a new private call to the same user after migration.</a:t>
            </a:r>
          </a:p>
        </p:txBody>
      </p:sp>
      <p:sp>
        <p:nvSpPr>
          <p:cNvPr id="4" name="Rectangle 2">
            <a:extLst>
              <a:ext uri="{FF2B5EF4-FFF2-40B4-BE49-F238E27FC236}">
                <a16:creationId xmlns:a16="http://schemas.microsoft.com/office/drawing/2014/main" id="{8EED3C95-A183-0064-E5BC-53CB9A44F815}"/>
              </a:ext>
            </a:extLst>
          </p:cNvPr>
          <p:cNvSpPr>
            <a:spLocks noChangeArrowheads="1"/>
          </p:cNvSpPr>
          <p:nvPr/>
        </p:nvSpPr>
        <p:spPr bwMode="auto">
          <a:xfrm>
            <a:off x="1049572" y="16379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661CC7C7-1F01-7C07-8120-B914E2F254EF}"/>
              </a:ext>
            </a:extLst>
          </p:cNvPr>
          <p:cNvGraphicFramePr>
            <a:graphicFrameLocks noChangeAspect="1"/>
          </p:cNvGraphicFramePr>
          <p:nvPr>
            <p:extLst>
              <p:ext uri="{D42A27DB-BD31-4B8C-83A1-F6EECF244321}">
                <p14:modId xmlns:p14="http://schemas.microsoft.com/office/powerpoint/2010/main" val="4226452585"/>
              </p:ext>
            </p:extLst>
          </p:nvPr>
        </p:nvGraphicFramePr>
        <p:xfrm>
          <a:off x="1049572" y="1637969"/>
          <a:ext cx="6172200" cy="4733925"/>
        </p:xfrm>
        <a:graphic>
          <a:graphicData uri="http://schemas.openxmlformats.org/presentationml/2006/ole">
            <mc:AlternateContent xmlns:mc="http://schemas.openxmlformats.org/markup-compatibility/2006">
              <mc:Choice xmlns:v="urn:schemas-microsoft-com:vml" Requires="v">
                <p:oleObj name="Visio" r:id="rId2" imgW="6141927" imgH="4701813" progId="Visio.Drawing.15">
                  <p:embed/>
                </p:oleObj>
              </mc:Choice>
              <mc:Fallback>
                <p:oleObj name="Visio" r:id="rId2" imgW="6141927" imgH="4701813"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9572" y="1637969"/>
                        <a:ext cx="6172200" cy="4733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738903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18423</TotalTime>
  <Words>1868</Words>
  <Application>Microsoft Office PowerPoint</Application>
  <PresentationFormat>Widescreen</PresentationFormat>
  <Paragraphs>61</Paragraphs>
  <Slides>10</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8" baseType="lpstr">
      <vt:lpstr>Arial</vt:lpstr>
      <vt:lpstr>Arial </vt:lpstr>
      <vt:lpstr>Calibri</vt:lpstr>
      <vt:lpstr>Calibri Light</vt:lpstr>
      <vt:lpstr>Times New Roman</vt:lpstr>
      <vt:lpstr>Wingdings</vt:lpstr>
      <vt:lpstr>Office Theme</vt:lpstr>
      <vt:lpstr>Visio</vt:lpstr>
      <vt:lpstr>A few thoughts on migration and communication continuity after a user has migrated</vt:lpstr>
      <vt:lpstr>Migration (23.280 clause 5.2.9)</vt:lpstr>
      <vt:lpstr>10.1.1.2 MC service configuration for migration to partner MC system</vt:lpstr>
      <vt:lpstr>10.1.4 MC service user profile</vt:lpstr>
      <vt:lpstr>Time sequence of a Migration</vt:lpstr>
      <vt:lpstr>Migration user profile</vt:lpstr>
      <vt:lpstr>Potential Changes for Migration</vt:lpstr>
      <vt:lpstr>10.16.2 Migration during an ongoing group communication</vt:lpstr>
      <vt:lpstr>10.16.4 Migration during an ongoing private communication</vt:lpstr>
      <vt:lpstr>Issues on continue communication during migration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js0401</cp:lastModifiedBy>
  <cp:revision>675</cp:revision>
  <dcterms:created xsi:type="dcterms:W3CDTF">2010-02-05T13:52:04Z</dcterms:created>
  <dcterms:modified xsi:type="dcterms:W3CDTF">2025-05-08T17:35:27Z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