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43" r:id="rId6"/>
    <p:sldId id="344" r:id="rId7"/>
    <p:sldId id="349" r:id="rId8"/>
    <p:sldId id="345" r:id="rId9"/>
    <p:sldId id="347" r:id="rId10"/>
    <p:sldId id="348"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06" d="100"/>
          <a:sy n="106" d="100"/>
        </p:scale>
        <p:origin x="642"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Pre-meeting to #67</a:t>
            </a:r>
          </a:p>
          <a:p>
            <a:pPr eaLnBrk="1" hangingPunct="1">
              <a:defRPr/>
            </a:pPr>
            <a:r>
              <a:rPr lang="en-GB" altLang="en-US" sz="1200" b="1" dirty="0">
                <a:latin typeface="Arial "/>
              </a:rPr>
              <a:t>06</a:t>
            </a:r>
            <a:r>
              <a:rPr lang="en-GB" altLang="en-US" sz="1200" b="1" baseline="30000" dirty="0">
                <a:latin typeface="Arial "/>
              </a:rPr>
              <a:t>th</a:t>
            </a:r>
            <a:r>
              <a:rPr lang="en-GB" altLang="en-US" sz="1200" b="1" dirty="0">
                <a:latin typeface="Arial "/>
              </a:rPr>
              <a:t> May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890125" y="90731"/>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S6-252045</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833375" y="2139696"/>
            <a:ext cx="10417217" cy="1947672"/>
          </a:xfrm>
        </p:spPr>
        <p:txBody>
          <a:bodyPr/>
          <a:lstStyle/>
          <a:p>
            <a:pPr eaLnBrk="1" hangingPunct="1"/>
            <a:r>
              <a:rPr lang="en-GB" altLang="en-US" dirty="0">
                <a:latin typeface="Daytona" panose="020B0604030500040204" pitchFamily="34" charset="0"/>
              </a:rPr>
              <a:t>Temporary MC service UE disable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833376" y="4589463"/>
            <a:ext cx="10954235" cy="1500187"/>
          </a:xfrm>
        </p:spPr>
        <p:txBody>
          <a:bodyPr/>
          <a:lstStyle/>
          <a:p>
            <a:pPr marL="0" indent="0" eaLnBrk="1" hangingPunct="1">
              <a:buNone/>
            </a:pPr>
            <a:r>
              <a:rPr lang="en-GB" altLang="en-US" dirty="0">
                <a:latin typeface="Daytona" panose="020B0604030500040204" pitchFamily="34" charset="0"/>
              </a:rPr>
              <a:t>Mythri Hunukumbure &amp; Sivasubramaniam (</a:t>
            </a:r>
            <a:r>
              <a:rPr lang="en-GB" altLang="en-US" i="1" dirty="0">
                <a:latin typeface="Daytona" panose="020B0604030500040204" pitchFamily="34" charset="0"/>
              </a:rPr>
              <a:t>Ram</a:t>
            </a:r>
            <a:r>
              <a:rPr lang="en-GB" altLang="en-US" dirty="0">
                <a:latin typeface="Daytona" panose="020B0604030500040204" pitchFamily="34" charset="0"/>
              </a:rPr>
              <a:t>) Ramanan </a:t>
            </a:r>
          </a:p>
          <a:p>
            <a:pPr marL="0" indent="0" eaLnBrk="1" hangingPunct="1">
              <a:buFontTx/>
              <a:buNone/>
            </a:pPr>
            <a:r>
              <a:rPr lang="en-GB" altLang="en-US" dirty="0">
                <a:latin typeface="Daytona" panose="020B0604030500040204" pitchFamily="34" charset="0"/>
              </a:rPr>
              <a:t>UK Home Office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8D11C-41FC-43F8-7FCF-D9BF9C3E8AB8}"/>
              </a:ext>
            </a:extLst>
          </p:cNvPr>
          <p:cNvSpPr>
            <a:spLocks noGrp="1"/>
          </p:cNvSpPr>
          <p:nvPr>
            <p:ph type="title"/>
          </p:nvPr>
        </p:nvSpPr>
        <p:spPr>
          <a:xfrm>
            <a:off x="488887" y="585771"/>
            <a:ext cx="10864913" cy="971425"/>
          </a:xfrm>
        </p:spPr>
        <p:txBody>
          <a:bodyPr/>
          <a:lstStyle/>
          <a:p>
            <a:r>
              <a:rPr lang="en-GB" b="1" dirty="0"/>
              <a:t>Summary of Requirements</a:t>
            </a:r>
          </a:p>
        </p:txBody>
      </p:sp>
      <p:sp>
        <p:nvSpPr>
          <p:cNvPr id="3" name="Content Placeholder 2">
            <a:extLst>
              <a:ext uri="{FF2B5EF4-FFF2-40B4-BE49-F238E27FC236}">
                <a16:creationId xmlns:a16="http://schemas.microsoft.com/office/drawing/2014/main" id="{197087A3-6C7C-F63E-B5C3-B868CE4CD390}"/>
              </a:ext>
            </a:extLst>
          </p:cNvPr>
          <p:cNvSpPr>
            <a:spLocks noGrp="1"/>
          </p:cNvSpPr>
          <p:nvPr>
            <p:ph idx="1"/>
          </p:nvPr>
        </p:nvSpPr>
        <p:spPr>
          <a:xfrm>
            <a:off x="380246" y="2002536"/>
            <a:ext cx="11262510" cy="4180982"/>
          </a:xfrm>
        </p:spPr>
        <p:txBody>
          <a:bodyPr/>
          <a:lstStyle/>
          <a:p>
            <a:r>
              <a:rPr lang="en-GB" sz="2400" dirty="0"/>
              <a:t> A - Our MC users require that </a:t>
            </a:r>
            <a:r>
              <a:rPr lang="en-GB" sz="2400" u="sng" dirty="0"/>
              <a:t>ALL</a:t>
            </a:r>
            <a:r>
              <a:rPr lang="en-GB" sz="2400" dirty="0"/>
              <a:t> MCX services on the UE, including MCX log-in, should be disabled.  Public telephony services in the device should not be disabled.</a:t>
            </a:r>
          </a:p>
          <a:p>
            <a:pPr lvl="1">
              <a:buClr>
                <a:srgbClr val="002060"/>
              </a:buClr>
              <a:buFont typeface="Wingdings" panose="05000000000000000000" pitchFamily="2" charset="2"/>
              <a:buChar char="§"/>
            </a:pPr>
            <a:r>
              <a:rPr lang="en-GB" sz="2000" dirty="0">
                <a:solidFill>
                  <a:srgbClr val="0070C0"/>
                </a:solidFill>
              </a:rPr>
              <a:t>We will support a solution where individual MC services can be kept alive, if it also has the option to disable all the MC services.</a:t>
            </a:r>
          </a:p>
          <a:p>
            <a:r>
              <a:rPr lang="en-GB" sz="2400" dirty="0"/>
              <a:t> B - A single MC user can have multiple devices. User should be able to identify the lost device in a human readable manner, when reporting.</a:t>
            </a:r>
          </a:p>
          <a:p>
            <a:pPr lvl="1">
              <a:buClr>
                <a:srgbClr val="002060"/>
              </a:buClr>
              <a:buFont typeface="Wingdings" panose="05000000000000000000" pitchFamily="2" charset="2"/>
              <a:buChar char="§"/>
            </a:pPr>
            <a:r>
              <a:rPr lang="en-GB" sz="2000" dirty="0">
                <a:solidFill>
                  <a:srgbClr val="0070C0"/>
                </a:solidFill>
              </a:rPr>
              <a:t>MC UE label with the MC user ID can be a useful way to report lost devices in this scenario.</a:t>
            </a:r>
          </a:p>
          <a:p>
            <a:r>
              <a:rPr lang="en-GB" sz="2400" dirty="0"/>
              <a:t> C - Some devices may be in common use and multiple users will have access to these.</a:t>
            </a:r>
          </a:p>
          <a:p>
            <a:pPr lvl="1">
              <a:buClr>
                <a:srgbClr val="002060"/>
              </a:buClr>
              <a:buFont typeface="Wingdings" panose="05000000000000000000" pitchFamily="2" charset="2"/>
              <a:buChar char="§"/>
            </a:pPr>
            <a:r>
              <a:rPr lang="en-GB" sz="2000" dirty="0">
                <a:solidFill>
                  <a:srgbClr val="0070C0"/>
                </a:solidFill>
              </a:rPr>
              <a:t>The link between the MC User ID and device ID will change and this should be dynamically updated. A user who reports the loss of a device should not have his MC user credentials disabled.</a:t>
            </a:r>
          </a:p>
          <a:p>
            <a:pPr lvl="1">
              <a:buClr>
                <a:srgbClr val="002060"/>
              </a:buClr>
              <a:buFont typeface="Wingdings" panose="05000000000000000000" pitchFamily="2" charset="2"/>
              <a:buChar char="§"/>
            </a:pPr>
            <a:r>
              <a:rPr lang="en-GB" sz="2000" dirty="0">
                <a:solidFill>
                  <a:srgbClr val="0070C0"/>
                </a:solidFill>
              </a:rPr>
              <a:t>If a solution is developed based on user authentication and authorisation tokens, the requirement in C-I should be supported.</a:t>
            </a:r>
          </a:p>
        </p:txBody>
      </p:sp>
    </p:spTree>
    <p:extLst>
      <p:ext uri="{BB962C8B-B14F-4D97-AF65-F5344CB8AC3E}">
        <p14:creationId xmlns:p14="http://schemas.microsoft.com/office/powerpoint/2010/main" val="425830111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AD130E-B4DF-4248-A100-ECB08FDF067E}"/>
              </a:ext>
            </a:extLst>
          </p:cNvPr>
          <p:cNvSpPr>
            <a:spLocks noGrp="1"/>
          </p:cNvSpPr>
          <p:nvPr>
            <p:ph type="title"/>
          </p:nvPr>
        </p:nvSpPr>
        <p:spPr>
          <a:xfrm>
            <a:off x="642797" y="585772"/>
            <a:ext cx="10711004" cy="962372"/>
          </a:xfrm>
        </p:spPr>
        <p:txBody>
          <a:bodyPr/>
          <a:lstStyle/>
          <a:p>
            <a:r>
              <a:rPr lang="en-GB" b="1" dirty="0"/>
              <a:t>Main points for developing a solution</a:t>
            </a:r>
          </a:p>
        </p:txBody>
      </p:sp>
      <p:sp>
        <p:nvSpPr>
          <p:cNvPr id="3" name="Content Placeholder 2">
            <a:extLst>
              <a:ext uri="{FF2B5EF4-FFF2-40B4-BE49-F238E27FC236}">
                <a16:creationId xmlns:a16="http://schemas.microsoft.com/office/drawing/2014/main" id="{755E7155-F7C9-40D2-24BA-DC1A0EA492CA}"/>
              </a:ext>
            </a:extLst>
          </p:cNvPr>
          <p:cNvSpPr>
            <a:spLocks noGrp="1"/>
          </p:cNvSpPr>
          <p:nvPr>
            <p:ph idx="1"/>
          </p:nvPr>
        </p:nvSpPr>
        <p:spPr>
          <a:xfrm>
            <a:off x="506995" y="1991763"/>
            <a:ext cx="11027120" cy="4343840"/>
          </a:xfrm>
        </p:spPr>
        <p:txBody>
          <a:bodyPr/>
          <a:lstStyle/>
          <a:p>
            <a:r>
              <a:rPr lang="en-GB" sz="2400" dirty="0"/>
              <a:t> A unique, persistent device ID shall be linked to the ‘current’ MC user ID in a Database/ Table within the MCX system and this should be dynamically updated.</a:t>
            </a:r>
          </a:p>
          <a:p>
            <a:r>
              <a:rPr lang="en-GB" sz="2400" dirty="0"/>
              <a:t> When a device is reported as lost/stolen:</a:t>
            </a:r>
          </a:p>
          <a:p>
            <a:pPr lvl="1">
              <a:buClr>
                <a:srgbClr val="002060"/>
              </a:buClr>
              <a:buFont typeface="Wingdings" panose="05000000000000000000" pitchFamily="2" charset="2"/>
              <a:buChar char="§"/>
            </a:pPr>
            <a:r>
              <a:rPr lang="en-GB" sz="2000" dirty="0">
                <a:solidFill>
                  <a:srgbClr val="0070C0"/>
                </a:solidFill>
              </a:rPr>
              <a:t>The device shall be marked as ‘disabled’ in the MCX system and any attempt to log-in or use MCX services through this device should be blocked.</a:t>
            </a:r>
          </a:p>
          <a:p>
            <a:pPr lvl="1">
              <a:buClr>
                <a:srgbClr val="002060"/>
              </a:buClr>
              <a:buFont typeface="Wingdings" panose="05000000000000000000" pitchFamily="2" charset="2"/>
              <a:buChar char="§"/>
            </a:pPr>
            <a:r>
              <a:rPr lang="en-GB" sz="2000" dirty="0">
                <a:solidFill>
                  <a:srgbClr val="0070C0"/>
                </a:solidFill>
              </a:rPr>
              <a:t>If the device is accessible and logged in, the MCX log-off should happen. Some or all of the MCX clients in the device shall be remotely disabled.</a:t>
            </a:r>
          </a:p>
          <a:p>
            <a:r>
              <a:rPr lang="en-GB" sz="2400" dirty="0"/>
              <a:t> If a disabled device is recovered and needs re-enabling:</a:t>
            </a:r>
          </a:p>
          <a:p>
            <a:pPr marL="685800" marR="0" lvl="1" indent="-228600" algn="l" defTabSz="914400" rtl="0" eaLnBrk="0" fontAlgn="base" latinLnBrk="0" hangingPunct="0">
              <a:lnSpc>
                <a:spcPct val="90000"/>
              </a:lnSpc>
              <a:spcBef>
                <a:spcPts val="500"/>
              </a:spcBef>
              <a:spcAft>
                <a:spcPct val="0"/>
              </a:spcAft>
              <a:buClr>
                <a:srgbClr val="002060"/>
              </a:buClr>
              <a:buSzTx/>
              <a:buFont typeface="Wingdings" panose="05000000000000000000" pitchFamily="2" charset="2"/>
              <a:buChar char="§"/>
              <a:tabLst/>
              <a:defRPr/>
            </a:pPr>
            <a:r>
              <a:rPr kumimoji="0" lang="en-GB" sz="2000" b="0" i="0" u="none" strike="noStrike" kern="1200" cap="none" spc="0" normalizeH="0" baseline="0" noProof="0" dirty="0">
                <a:ln>
                  <a:noFill/>
                </a:ln>
                <a:solidFill>
                  <a:srgbClr val="0070C0"/>
                </a:solidFill>
                <a:effectLst/>
                <a:uLnTx/>
                <a:uFillTx/>
                <a:latin typeface="Calibri" panose="020F0502020204030204"/>
                <a:ea typeface="+mn-ea"/>
                <a:cs typeface="+mn-cs"/>
              </a:rPr>
              <a:t>The device shall be marked as ‘enabled’ in the MCX system and any attempt to log-in and use MCX services through this device should be allowed.</a:t>
            </a:r>
          </a:p>
          <a:p>
            <a:pPr marL="685800" marR="0" lvl="1" indent="-228600" algn="l" defTabSz="914400" rtl="0" eaLnBrk="0" fontAlgn="base" latinLnBrk="0" hangingPunct="0">
              <a:lnSpc>
                <a:spcPct val="90000"/>
              </a:lnSpc>
              <a:spcBef>
                <a:spcPts val="500"/>
              </a:spcBef>
              <a:spcAft>
                <a:spcPct val="0"/>
              </a:spcAft>
              <a:buClr>
                <a:srgbClr val="002060"/>
              </a:buClr>
              <a:buSzTx/>
              <a:buFont typeface="Wingdings" panose="05000000000000000000" pitchFamily="2" charset="2"/>
              <a:buChar char="§"/>
              <a:tabLst/>
              <a:defRPr/>
            </a:pPr>
            <a:r>
              <a:rPr kumimoji="0" lang="en-GB" sz="2000" b="0" i="0" u="none" strike="noStrike" kern="1200" cap="none" spc="0" normalizeH="0" baseline="0" noProof="0" dirty="0">
                <a:ln>
                  <a:noFill/>
                </a:ln>
                <a:solidFill>
                  <a:srgbClr val="0070C0"/>
                </a:solidFill>
                <a:effectLst/>
                <a:uLnTx/>
                <a:uFillTx/>
                <a:latin typeface="Calibri" panose="020F0502020204030204"/>
                <a:ea typeface="+mn-ea"/>
                <a:cs typeface="+mn-cs"/>
              </a:rPr>
              <a:t>The MCX clients in the device shall be remotely re-enabled.</a:t>
            </a:r>
            <a:endParaRPr lang="en-GB" sz="2400" dirty="0"/>
          </a:p>
        </p:txBody>
      </p:sp>
    </p:spTree>
    <p:extLst>
      <p:ext uri="{BB962C8B-B14F-4D97-AF65-F5344CB8AC3E}">
        <p14:creationId xmlns:p14="http://schemas.microsoft.com/office/powerpoint/2010/main" val="132683608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01C18-2365-DFD6-3A9C-65858D176010}"/>
              </a:ext>
            </a:extLst>
          </p:cNvPr>
          <p:cNvSpPr>
            <a:spLocks noGrp="1"/>
          </p:cNvSpPr>
          <p:nvPr>
            <p:ph type="title"/>
          </p:nvPr>
        </p:nvSpPr>
        <p:spPr/>
        <p:txBody>
          <a:bodyPr/>
          <a:lstStyle/>
          <a:p>
            <a:r>
              <a:rPr lang="en-GB" dirty="0"/>
              <a:t>Responses to comments received in pre-meeting</a:t>
            </a:r>
          </a:p>
        </p:txBody>
      </p:sp>
    </p:spTree>
    <p:extLst>
      <p:ext uri="{BB962C8B-B14F-4D97-AF65-F5344CB8AC3E}">
        <p14:creationId xmlns:p14="http://schemas.microsoft.com/office/powerpoint/2010/main" val="363916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0DFC8-3B4F-E8EE-8E88-23F1DC1D5D9B}"/>
              </a:ext>
            </a:extLst>
          </p:cNvPr>
          <p:cNvSpPr>
            <a:spLocks noGrp="1"/>
          </p:cNvSpPr>
          <p:nvPr>
            <p:ph type="title"/>
          </p:nvPr>
        </p:nvSpPr>
        <p:spPr>
          <a:xfrm>
            <a:off x="467008" y="585772"/>
            <a:ext cx="10886792" cy="953318"/>
          </a:xfrm>
        </p:spPr>
        <p:txBody>
          <a:bodyPr/>
          <a:lstStyle/>
          <a:p>
            <a:r>
              <a:rPr lang="en-GB" b="1" dirty="0"/>
              <a:t>Access tokens related solution</a:t>
            </a:r>
          </a:p>
        </p:txBody>
      </p:sp>
      <p:sp>
        <p:nvSpPr>
          <p:cNvPr id="3" name="Content Placeholder 2">
            <a:extLst>
              <a:ext uri="{FF2B5EF4-FFF2-40B4-BE49-F238E27FC236}">
                <a16:creationId xmlns:a16="http://schemas.microsoft.com/office/drawing/2014/main" id="{4EB2F2F7-2BA2-D35B-F44A-7F82F506B015}"/>
              </a:ext>
            </a:extLst>
          </p:cNvPr>
          <p:cNvSpPr>
            <a:spLocks noGrp="1"/>
          </p:cNvSpPr>
          <p:nvPr>
            <p:ph idx="1"/>
          </p:nvPr>
        </p:nvSpPr>
        <p:spPr>
          <a:xfrm>
            <a:off x="467008" y="1920891"/>
            <a:ext cx="10515600" cy="4351338"/>
          </a:xfrm>
        </p:spPr>
        <p:txBody>
          <a:bodyPr/>
          <a:lstStyle/>
          <a:p>
            <a:r>
              <a:rPr lang="en-GB" sz="2400" dirty="0"/>
              <a:t> Rather than using a device ID, use the ‘client ID’ defined in TS 33.180 for controlling  authentication and authorisation.</a:t>
            </a:r>
          </a:p>
          <a:p>
            <a:pPr lvl="1">
              <a:buClr>
                <a:srgbClr val="002060"/>
              </a:buClr>
              <a:buFont typeface="Wingdings" panose="05000000000000000000" pitchFamily="2" charset="2"/>
              <a:buChar char="§"/>
            </a:pPr>
            <a:r>
              <a:rPr lang="en-GB" sz="2000" dirty="0">
                <a:solidFill>
                  <a:srgbClr val="0070C0"/>
                </a:solidFill>
              </a:rPr>
              <a:t>The refresh time of the ‘access token’ can be shortened, so any device (or client) needing disablement will not have the tokens refreshed at the next time period.</a:t>
            </a:r>
          </a:p>
          <a:p>
            <a:pPr lvl="1">
              <a:buClr>
                <a:srgbClr val="002060"/>
              </a:buClr>
              <a:buFont typeface="Wingdings" panose="05000000000000000000" pitchFamily="2" charset="2"/>
              <a:buChar char="§"/>
            </a:pPr>
            <a:r>
              <a:rPr lang="en-GB" sz="2000" dirty="0">
                <a:solidFill>
                  <a:srgbClr val="0070C0"/>
                </a:solidFill>
              </a:rPr>
              <a:t>This ‘way around’ is linked to ID management in TS 33.180, Open ID Connect in Annex B</a:t>
            </a:r>
            <a:endParaRPr lang="en-GB" sz="2400" dirty="0"/>
          </a:p>
          <a:p>
            <a:r>
              <a:rPr lang="en-GB" sz="2400" dirty="0"/>
              <a:t> Our view:</a:t>
            </a:r>
          </a:p>
          <a:p>
            <a:pPr lvl="1">
              <a:buClr>
                <a:srgbClr val="002060"/>
              </a:buClr>
              <a:buFont typeface="Wingdings" panose="05000000000000000000" pitchFamily="2" charset="2"/>
              <a:buChar char="§"/>
              <a:defRPr/>
            </a:pPr>
            <a:r>
              <a:rPr lang="en-GB" sz="2000" dirty="0">
                <a:solidFill>
                  <a:srgbClr val="0070C0"/>
                </a:solidFill>
              </a:rPr>
              <a:t>Authentication, authorisation processes and access tokens in TS 33.180 are specifically linked to a MC service ID (User ID) and will not actually provide device disable</a:t>
            </a:r>
            <a:r>
              <a:rPr kumimoji="0" lang="en-GB" sz="2000" b="0" i="0" u="none" strike="noStrike" kern="1200" cap="none" spc="0" normalizeH="0" baseline="0" noProof="0" dirty="0">
                <a:ln>
                  <a:noFill/>
                </a:ln>
                <a:solidFill>
                  <a:srgbClr val="0070C0"/>
                </a:solidFill>
                <a:effectLst/>
                <a:uLnTx/>
                <a:uFillTx/>
                <a:latin typeface="Calibri" panose="020F0502020204030204"/>
                <a:ea typeface="+mn-ea"/>
                <a:cs typeface="+mn-cs"/>
              </a:rPr>
              <a:t>. </a:t>
            </a:r>
            <a:r>
              <a:rPr lang="en-GB" sz="2000" dirty="0">
                <a:solidFill>
                  <a:srgbClr val="0070C0"/>
                </a:solidFill>
                <a:latin typeface="Calibri" panose="020F0502020204030204"/>
              </a:rPr>
              <a:t>C</a:t>
            </a:r>
            <a:r>
              <a:rPr kumimoji="0" lang="en-GB" sz="2000" b="0" i="0" u="none" strike="noStrike" kern="1200" cap="none" spc="0" normalizeH="0" baseline="0" noProof="0" dirty="0">
                <a:ln>
                  <a:noFill/>
                </a:ln>
                <a:solidFill>
                  <a:srgbClr val="0070C0"/>
                </a:solidFill>
                <a:effectLst/>
                <a:uLnTx/>
                <a:uFillTx/>
                <a:latin typeface="Calibri" panose="020F0502020204030204"/>
                <a:ea typeface="+mn-ea"/>
                <a:cs typeface="+mn-cs"/>
              </a:rPr>
              <a:t>an this approach meet the requirements B and C on multiple devices per user and multiple users on single device? Will another MC user on the same device have another ‘client ID’?</a:t>
            </a:r>
          </a:p>
          <a:p>
            <a:pPr lvl="1">
              <a:buClr>
                <a:srgbClr val="002060"/>
              </a:buClr>
              <a:buFont typeface="Wingdings" panose="05000000000000000000" pitchFamily="2" charset="2"/>
              <a:buChar char="§"/>
              <a:defRPr/>
            </a:pPr>
            <a:r>
              <a:rPr lang="en-GB" sz="2000" dirty="0">
                <a:solidFill>
                  <a:srgbClr val="0070C0"/>
                </a:solidFill>
                <a:latin typeface="Calibri" panose="020F0502020204030204"/>
              </a:rPr>
              <a:t>If timers for refreshing are set too low, this will cause problems when MC users have to move in and out of coverage frequently. </a:t>
            </a:r>
            <a:r>
              <a:rPr lang="en-GB" sz="2000" dirty="0">
                <a:solidFill>
                  <a:srgbClr val="0070C0"/>
                </a:solidFill>
                <a:highlight>
                  <a:srgbClr val="FFFF00"/>
                </a:highlight>
                <a:latin typeface="Calibri" panose="020F0502020204030204"/>
              </a:rPr>
              <a:t>ESN wants to set common timers on most devices and does not want to keep changing these.</a:t>
            </a:r>
          </a:p>
          <a:p>
            <a:pPr marL="685800" marR="0" lvl="1" indent="-228600" algn="l" defTabSz="914400" rtl="0" eaLnBrk="0" fontAlgn="base" latinLnBrk="0" hangingPunct="0">
              <a:lnSpc>
                <a:spcPct val="90000"/>
              </a:lnSpc>
              <a:spcBef>
                <a:spcPts val="500"/>
              </a:spcBef>
              <a:spcAft>
                <a:spcPct val="0"/>
              </a:spcAft>
              <a:buClr>
                <a:srgbClr val="002060"/>
              </a:buClr>
              <a:buSzTx/>
              <a:buFont typeface="Wingdings" panose="05000000000000000000" pitchFamily="2" charset="2"/>
              <a:buChar char="§"/>
              <a:tabLst/>
              <a:defRPr/>
            </a:pPr>
            <a:endParaRPr kumimoji="0" lang="en-GB"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lvl="1"/>
            <a:endParaRPr lang="en-GB" sz="1600" dirty="0">
              <a:solidFill>
                <a:srgbClr val="0070C0"/>
              </a:solidFill>
            </a:endParaRPr>
          </a:p>
        </p:txBody>
      </p:sp>
    </p:spTree>
    <p:extLst>
      <p:ext uri="{BB962C8B-B14F-4D97-AF65-F5344CB8AC3E}">
        <p14:creationId xmlns:p14="http://schemas.microsoft.com/office/powerpoint/2010/main" val="297009312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AA05B-033C-5B9F-1102-497EC0E57D83}"/>
              </a:ext>
            </a:extLst>
          </p:cNvPr>
          <p:cNvSpPr>
            <a:spLocks noGrp="1"/>
          </p:cNvSpPr>
          <p:nvPr>
            <p:ph type="title"/>
          </p:nvPr>
        </p:nvSpPr>
        <p:spPr>
          <a:xfrm>
            <a:off x="633743" y="585771"/>
            <a:ext cx="10720057" cy="980479"/>
          </a:xfrm>
        </p:spPr>
        <p:txBody>
          <a:bodyPr/>
          <a:lstStyle/>
          <a:p>
            <a:r>
              <a:rPr lang="en-GB" b="1" dirty="0"/>
              <a:t>Keeping some MCX capabilities active</a:t>
            </a:r>
          </a:p>
        </p:txBody>
      </p:sp>
      <p:sp>
        <p:nvSpPr>
          <p:cNvPr id="3" name="Content Placeholder 2">
            <a:extLst>
              <a:ext uri="{FF2B5EF4-FFF2-40B4-BE49-F238E27FC236}">
                <a16:creationId xmlns:a16="http://schemas.microsoft.com/office/drawing/2014/main" id="{14DFEC10-DDC9-2C57-69DD-5E1A529612DC}"/>
              </a:ext>
            </a:extLst>
          </p:cNvPr>
          <p:cNvSpPr>
            <a:spLocks noGrp="1"/>
          </p:cNvSpPr>
          <p:nvPr>
            <p:ph idx="1"/>
          </p:nvPr>
        </p:nvSpPr>
        <p:spPr>
          <a:xfrm>
            <a:off x="633743" y="1825625"/>
            <a:ext cx="10720057" cy="4351338"/>
          </a:xfrm>
        </p:spPr>
        <p:txBody>
          <a:bodyPr/>
          <a:lstStyle/>
          <a:p>
            <a:r>
              <a:rPr lang="en-GB" sz="2400" dirty="0"/>
              <a:t> In TETRA, the ‘stun’ feature retains the localization capability. This used to be ESN preference also, to retain MC location. Why are we now requesting that </a:t>
            </a:r>
            <a:r>
              <a:rPr lang="en-GB" sz="2400" u="sng" dirty="0"/>
              <a:t>ALL</a:t>
            </a:r>
            <a:r>
              <a:rPr lang="en-GB" sz="2400" dirty="0"/>
              <a:t> MCX capabilities to be disabled? In addition, Ambient Listening could also be retained.</a:t>
            </a:r>
          </a:p>
          <a:p>
            <a:r>
              <a:rPr lang="en-GB" sz="2400" dirty="0"/>
              <a:t> Our view:</a:t>
            </a:r>
          </a:p>
          <a:p>
            <a:pPr lvl="1">
              <a:buClr>
                <a:srgbClr val="002060"/>
              </a:buClr>
              <a:buFont typeface="Wingdings" panose="05000000000000000000" pitchFamily="2" charset="2"/>
              <a:buChar char="§"/>
            </a:pPr>
            <a:r>
              <a:rPr lang="en-GB" sz="2000" dirty="0">
                <a:solidFill>
                  <a:srgbClr val="0070C0"/>
                </a:solidFill>
              </a:rPr>
              <a:t>The SA1 requirements clearly say capabilities shall be retained as per UO policy. For ESN we would want all MC capabilities to be disabled in our solution. ESN will use the EMM capabilities to track/locate disabled devices. If a solution allows each client to be disabled individually, then any combination of clients can be kept working or disabled.</a:t>
            </a:r>
          </a:p>
          <a:p>
            <a:pPr lvl="1">
              <a:buClr>
                <a:srgbClr val="002060"/>
              </a:buClr>
              <a:buFont typeface="Wingdings" panose="05000000000000000000" pitchFamily="2" charset="2"/>
              <a:buChar char="§"/>
            </a:pPr>
            <a:r>
              <a:rPr lang="en-GB" sz="2000" dirty="0">
                <a:solidFill>
                  <a:srgbClr val="0070C0"/>
                </a:solidFill>
              </a:rPr>
              <a:t>For features like AL to be active, the solution needs to go deeper than the MCPTT service client, to keep only AL active. This is not something ESN wants (at least at this stage).</a:t>
            </a:r>
          </a:p>
          <a:p>
            <a:pPr marL="457200" lvl="1" indent="0">
              <a:buNone/>
            </a:pPr>
            <a:endParaRPr lang="en-GB" sz="2000" dirty="0"/>
          </a:p>
        </p:txBody>
      </p:sp>
    </p:spTree>
    <p:extLst>
      <p:ext uri="{BB962C8B-B14F-4D97-AF65-F5344CB8AC3E}">
        <p14:creationId xmlns:p14="http://schemas.microsoft.com/office/powerpoint/2010/main" val="213114250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12D64-2329-814A-ABD9-75727CBBFEB9}"/>
              </a:ext>
            </a:extLst>
          </p:cNvPr>
          <p:cNvSpPr>
            <a:spLocks noGrp="1"/>
          </p:cNvSpPr>
          <p:nvPr>
            <p:ph type="title"/>
          </p:nvPr>
        </p:nvSpPr>
        <p:spPr>
          <a:xfrm>
            <a:off x="633743" y="585771"/>
            <a:ext cx="10720057" cy="1007639"/>
          </a:xfrm>
        </p:spPr>
        <p:txBody>
          <a:bodyPr/>
          <a:lstStyle/>
          <a:p>
            <a:r>
              <a:rPr lang="en-GB" b="1" dirty="0"/>
              <a:t>Keeping MCX clients registered</a:t>
            </a:r>
          </a:p>
        </p:txBody>
      </p:sp>
      <p:sp>
        <p:nvSpPr>
          <p:cNvPr id="3" name="Content Placeholder 2">
            <a:extLst>
              <a:ext uri="{FF2B5EF4-FFF2-40B4-BE49-F238E27FC236}">
                <a16:creationId xmlns:a16="http://schemas.microsoft.com/office/drawing/2014/main" id="{A20D2565-01A7-D653-B336-0522432311E9}"/>
              </a:ext>
            </a:extLst>
          </p:cNvPr>
          <p:cNvSpPr>
            <a:spLocks noGrp="1"/>
          </p:cNvSpPr>
          <p:nvPr>
            <p:ph idx="1"/>
          </p:nvPr>
        </p:nvSpPr>
        <p:spPr>
          <a:xfrm>
            <a:off x="543209" y="1883121"/>
            <a:ext cx="11343992" cy="4293842"/>
          </a:xfrm>
        </p:spPr>
        <p:txBody>
          <a:bodyPr/>
          <a:lstStyle/>
          <a:p>
            <a:r>
              <a:rPr lang="en-GB" sz="2400" dirty="0"/>
              <a:t> The MCX client should always stay registered with the relevant server. Trying to disable the client functionality should not be in the standards domain. Any solution should only address the server side.</a:t>
            </a:r>
          </a:p>
          <a:p>
            <a:r>
              <a:rPr lang="en-GB" sz="2400" dirty="0"/>
              <a:t> Our view: </a:t>
            </a:r>
          </a:p>
          <a:p>
            <a:pPr marL="685800" marR="0" lvl="1" indent="-228600" algn="l" defTabSz="914400" rtl="0" eaLnBrk="0" fontAlgn="base" latinLnBrk="0" hangingPunct="0">
              <a:lnSpc>
                <a:spcPct val="90000"/>
              </a:lnSpc>
              <a:spcBef>
                <a:spcPts val="500"/>
              </a:spcBef>
              <a:spcAft>
                <a:spcPct val="0"/>
              </a:spcAft>
              <a:buClr>
                <a:srgbClr val="002060"/>
              </a:buClr>
              <a:buSzTx/>
              <a:buFont typeface="Wingdings" panose="05000000000000000000" pitchFamily="2" charset="2"/>
              <a:buChar char="§"/>
              <a:tabLst/>
              <a:defRPr/>
            </a:pPr>
            <a:r>
              <a:rPr kumimoji="0" lang="en-GB" sz="2000" b="0" i="0" u="none" strike="noStrike" kern="1200" cap="none" spc="0" normalizeH="0" baseline="0" noProof="0" dirty="0">
                <a:ln>
                  <a:noFill/>
                </a:ln>
                <a:solidFill>
                  <a:srgbClr val="0070C0"/>
                </a:solidFill>
                <a:effectLst/>
                <a:uLnTx/>
                <a:uFillTx/>
                <a:latin typeface="Calibri" panose="020F0502020204030204"/>
                <a:ea typeface="+mn-ea"/>
                <a:cs typeface="+mn-cs"/>
              </a:rPr>
              <a:t>If a solution can be found on the server side that meets our requirements, we can consider this. However, there are other comments on the need to keep some clients (or features) active while others are disabled.</a:t>
            </a:r>
          </a:p>
          <a:p>
            <a:pPr marL="685800" marR="0" lvl="1" indent="-228600" algn="l" defTabSz="914400" rtl="0" eaLnBrk="0" fontAlgn="base" latinLnBrk="0" hangingPunct="0">
              <a:lnSpc>
                <a:spcPct val="90000"/>
              </a:lnSpc>
              <a:spcBef>
                <a:spcPts val="500"/>
              </a:spcBef>
              <a:spcAft>
                <a:spcPct val="0"/>
              </a:spcAft>
              <a:buClr>
                <a:srgbClr val="002060"/>
              </a:buClr>
              <a:buSzTx/>
              <a:buFont typeface="Wingdings" panose="05000000000000000000" pitchFamily="2" charset="2"/>
              <a:buChar char="§"/>
              <a:tabLst/>
              <a:defRPr/>
            </a:pPr>
            <a:r>
              <a:rPr lang="en-GB" sz="2000" dirty="0">
                <a:solidFill>
                  <a:srgbClr val="0070C0"/>
                </a:solidFill>
                <a:latin typeface="Calibri" panose="020F0502020204030204"/>
              </a:rPr>
              <a:t>The clients do not have to be connected all the time to the servers. MC devices can move in and out of coverage and the clients will then renew their connections with the servers.</a:t>
            </a:r>
            <a:endParaRPr kumimoji="0" lang="en-GB" sz="2000" b="0" i="0" u="none" strike="noStrike" kern="1200" cap="none" spc="0" normalizeH="0" baseline="0" noProof="0" dirty="0">
              <a:ln>
                <a:noFill/>
              </a:ln>
              <a:solidFill>
                <a:srgbClr val="0070C0"/>
              </a:solidFill>
              <a:effectLst/>
              <a:uLnTx/>
              <a:uFillTx/>
              <a:latin typeface="Calibri" panose="020F0502020204030204"/>
              <a:ea typeface="+mn-ea"/>
              <a:cs typeface="+mn-cs"/>
            </a:endParaRPr>
          </a:p>
          <a:p>
            <a:pPr marL="685800" marR="0" lvl="1" indent="-228600" algn="l" defTabSz="914400" rtl="0" eaLnBrk="0" fontAlgn="base" latinLnBrk="0" hangingPunct="0">
              <a:lnSpc>
                <a:spcPct val="90000"/>
              </a:lnSpc>
              <a:spcBef>
                <a:spcPts val="500"/>
              </a:spcBef>
              <a:spcAft>
                <a:spcPct val="0"/>
              </a:spcAft>
              <a:buClr>
                <a:srgbClr val="002060"/>
              </a:buClr>
              <a:buSzTx/>
              <a:buFont typeface="Wingdings" panose="05000000000000000000" pitchFamily="2" charset="2"/>
              <a:buChar char="§"/>
              <a:tabLst/>
              <a:defRPr/>
            </a:pPr>
            <a:r>
              <a:rPr lang="en-GB" sz="2000" dirty="0">
                <a:solidFill>
                  <a:srgbClr val="0070C0"/>
                </a:solidFill>
                <a:latin typeface="Calibri" panose="020F0502020204030204"/>
              </a:rPr>
              <a:t>At least some form of forced ‘log-off’ from the disabled device is needed. If a device is stolen while the MC user is logged-in, all the MC media cached in the device will be accessible to the intruder.</a:t>
            </a:r>
            <a:endParaRPr kumimoji="0" lang="en-GB" sz="2000" b="0" i="0" u="none" strike="noStrike" kern="1200" cap="none" spc="0" normalizeH="0" baseline="0" noProof="0" dirty="0">
              <a:ln>
                <a:noFill/>
              </a:ln>
              <a:solidFill>
                <a:srgbClr val="0070C0"/>
              </a:solidFill>
              <a:effectLst/>
              <a:uLnTx/>
              <a:uFillTx/>
              <a:latin typeface="Calibri" panose="020F0502020204030204"/>
              <a:ea typeface="+mn-ea"/>
              <a:cs typeface="+mn-cs"/>
            </a:endParaRPr>
          </a:p>
          <a:p>
            <a:pPr marL="0" indent="0">
              <a:buNone/>
            </a:pPr>
            <a:endParaRPr lang="en-GB" sz="2400" dirty="0"/>
          </a:p>
        </p:txBody>
      </p:sp>
    </p:spTree>
    <p:extLst>
      <p:ext uri="{BB962C8B-B14F-4D97-AF65-F5344CB8AC3E}">
        <p14:creationId xmlns:p14="http://schemas.microsoft.com/office/powerpoint/2010/main" val="68267774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6686</TotalTime>
  <Words>899</Words>
  <Application>Microsoft Office PowerPoint</Application>
  <PresentationFormat>Widescreen</PresentationFormat>
  <Paragraphs>38</Paragraphs>
  <Slides>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Arial</vt:lpstr>
      <vt:lpstr>Arial </vt:lpstr>
      <vt:lpstr>Calibri</vt:lpstr>
      <vt:lpstr>Calibri Light</vt:lpstr>
      <vt:lpstr>Daytona</vt:lpstr>
      <vt:lpstr>Times New Roman</vt:lpstr>
      <vt:lpstr>Wingdings</vt:lpstr>
      <vt:lpstr>Office Theme</vt:lpstr>
      <vt:lpstr>Temporary MC service UE disable</vt:lpstr>
      <vt:lpstr>Summary of Requirements</vt:lpstr>
      <vt:lpstr>Main points for developing a solution</vt:lpstr>
      <vt:lpstr>Responses to comments received in pre-meeting</vt:lpstr>
      <vt:lpstr>Access tokens related solution</vt:lpstr>
      <vt:lpstr>Keeping some MCX capabilities active</vt:lpstr>
      <vt:lpstr>Keeping MCX clients registered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Mythri Hunukumbure</cp:lastModifiedBy>
  <cp:revision>646</cp:revision>
  <dcterms:created xsi:type="dcterms:W3CDTF">2010-02-05T13:52:04Z</dcterms:created>
  <dcterms:modified xsi:type="dcterms:W3CDTF">2025-05-08T15:11:42Z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