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9"/>
  </p:notesMasterIdLst>
  <p:handoutMasterIdLst>
    <p:handoutMasterId r:id="rId10"/>
  </p:handoutMasterIdLst>
  <p:sldIdLst>
    <p:sldId id="528" r:id="rId2"/>
    <p:sldId id="551" r:id="rId3"/>
    <p:sldId id="554" r:id="rId4"/>
    <p:sldId id="537" r:id="rId5"/>
    <p:sldId id="568" r:id="rId6"/>
    <p:sldId id="565" r:id="rId7"/>
    <p:sldId id="545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B1D254"/>
    <a:srgbClr val="0066FF"/>
    <a:srgbClr val="3399FF"/>
    <a:srgbClr val="EAEFF7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35" autoAdjust="0"/>
    <p:restoredTop sz="86483" autoAdjust="0"/>
  </p:normalViewPr>
  <p:slideViewPr>
    <p:cSldViewPr snapToGrid="0">
      <p:cViewPr varScale="1">
        <p:scale>
          <a:sx n="101" d="100"/>
          <a:sy n="101" d="100"/>
        </p:scale>
        <p:origin x="84" y="244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4B5C43D-BC45-2816-CE60-49F997C8CD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487025" y="1463675"/>
            <a:ext cx="914400" cy="91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9252464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US" sz="5300" b="1" dirty="0"/>
              <a:t>SA6#66 Work Plan Review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Atle Monrad (</a:t>
            </a:r>
            <a:r>
              <a:rPr lang="en-US" altLang="en-US" dirty="0" err="1">
                <a:latin typeface="Arial" panose="020B0604020202020204" pitchFamily="34" charset="0"/>
              </a:rPr>
              <a:t>InterDigital</a:t>
            </a:r>
            <a:r>
              <a:rPr lang="en-US" altLang="en-US" sz="2400" dirty="0">
                <a:latin typeface="Arial" panose="020B0604020202020204" pitchFamily="34" charset="0"/>
              </a:rPr>
              <a:t>)</a:t>
            </a:r>
          </a:p>
          <a:p>
            <a:pPr>
              <a:lnSpc>
                <a:spcPct val="80000"/>
              </a:lnSpc>
            </a:pPr>
            <a:r>
              <a:rPr lang="en-US" altLang="en-US" dirty="0">
                <a:latin typeface="Arial" panose="020B0604020202020204" pitchFamily="34" charset="0"/>
              </a:rPr>
              <a:t>SA6 Chair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DA4365-A17B-D21D-5E46-5FDA8D960BD6}"/>
              </a:ext>
            </a:extLst>
          </p:cNvPr>
          <p:cNvSpPr txBox="1"/>
          <p:nvPr/>
        </p:nvSpPr>
        <p:spPr>
          <a:xfrm>
            <a:off x="180743" y="286939"/>
            <a:ext cx="9569311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>
                <a:effectLst/>
                <a:ea typeface="SimSun" panose="02010600030101010101" pitchFamily="2" charset="-122"/>
              </a:rPr>
              <a:t>3GPP TSG-SA WG6 Meeting #66</a:t>
            </a:r>
            <a:r>
              <a:rPr lang="en-GB" b="1" dirty="0">
                <a:effectLst/>
                <a:ea typeface="SimSun" panose="02010600030101010101" pitchFamily="2" charset="-122"/>
              </a:rPr>
              <a:t>						S6-251489</a:t>
            </a:r>
            <a:endParaRPr lang="en-US" dirty="0">
              <a:effectLst/>
              <a:ea typeface="SimSun" panose="02010600030101010101" pitchFamily="2" charset="-122"/>
            </a:endParaRPr>
          </a:p>
          <a:p>
            <a:r>
              <a:rPr lang="en-GB" b="1" dirty="0">
                <a:effectLst/>
                <a:ea typeface="Malgun Gothic" panose="020B0503020000020004" pitchFamily="34" charset="-127"/>
              </a:rPr>
              <a:t>Gothenburg, Sweden, 7</a:t>
            </a:r>
            <a:r>
              <a:rPr lang="en-GB" b="1" baseline="30000" dirty="0">
                <a:effectLst/>
                <a:ea typeface="Malgun Gothic" panose="020B0503020000020004" pitchFamily="34" charset="-127"/>
              </a:rPr>
              <a:t>th</a:t>
            </a:r>
            <a:r>
              <a:rPr lang="en-GB" b="1" dirty="0">
                <a:effectLst/>
                <a:ea typeface="Malgun Gothic" panose="020B0503020000020004" pitchFamily="34" charset="-127"/>
              </a:rPr>
              <a:t> – 11</a:t>
            </a:r>
            <a:r>
              <a:rPr lang="en-GB" b="1" baseline="30000" dirty="0">
                <a:effectLst/>
                <a:ea typeface="Malgun Gothic" panose="020B0503020000020004" pitchFamily="34" charset="-127"/>
              </a:rPr>
              <a:t>th</a:t>
            </a:r>
            <a:r>
              <a:rPr lang="en-GB" b="1" dirty="0">
                <a:effectLst/>
                <a:ea typeface="Malgun Gothic" panose="020B0503020000020004" pitchFamily="34" charset="-127"/>
              </a:rPr>
              <a:t> April 2025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3736270"/>
              </p:ext>
            </p:extLst>
          </p:nvPr>
        </p:nvGraphicFramePr>
        <p:xfrm>
          <a:off x="265862" y="1696182"/>
          <a:ext cx="11034150" cy="4259201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4252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00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4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38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971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SA6#65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SA6#66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453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Discreet listening and monitoring of mission critical services,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FS_MCDISC_Ph2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(03/2025)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45712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Logging and recording of mission critical services,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FS_MCLOG_Ph2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45718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Service Enabler Architecture Layer (SEAL) Phase 4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FS_</a:t>
                      </a: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SEAL_Ph4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(09/2024)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b="1" dirty="0">
                          <a:latin typeface="+mn-lt"/>
                          <a:cs typeface="Arial" panose="020B0604020202020204" pitchFamily="34" charset="0"/>
                        </a:rPr>
                        <a:t>40%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65%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4890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Stage 2 for AI/ML service Phase 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FS_AIML_App_Ph2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4784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</a:t>
                      </a:r>
                      <a:r>
                        <a:rPr lang="en-US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Application enabler for XR Services Phase 3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FS_XRM_Ph3_APP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Stage 2 for MMTel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FS_MMTel_Ph2_APP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7092257"/>
                  </a:ext>
                </a:extLst>
              </a:tr>
              <a:tr h="4792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SEAL data delivery Phase 3</a:t>
                      </a:r>
                      <a:endParaRPr lang="en-US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FS_SEALDD_Ph3 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7944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02219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7512738"/>
              </p:ext>
            </p:extLst>
          </p:nvPr>
        </p:nvGraphicFramePr>
        <p:xfrm>
          <a:off x="243902" y="1688898"/>
          <a:ext cx="11204480" cy="2855046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2878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79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SA6#65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SA6-#66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Enhanced Mission Critical Services Architecture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enhMC_Ph2-MC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-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5%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FRMCS Phase 6</a:t>
                      </a:r>
                      <a:endParaRPr lang="en-US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FRMCS_Ph6</a:t>
                      </a:r>
                    </a:p>
                    <a:p>
                      <a:endParaRPr lang="en-US" sz="1400" b="1" dirty="0">
                        <a:latin typeface="+mn-lt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-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15%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Mission Critical Services for UE-to-UE and UE-to-Network over multi-hop relay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MultiHop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-MC 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-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75%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mobile metaverse services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Metaverse_Ph2-APP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-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10%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064313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Conference calls and other items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732576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400" dirty="0"/>
              <a:t>Rapporteurs to make the draft TRs/TSs available </a:t>
            </a:r>
            <a:r>
              <a:rPr lang="en-GB" altLang="en-US" sz="2400" u="sng" dirty="0">
                <a:highlight>
                  <a:srgbClr val="FFFF00"/>
                </a:highlight>
              </a:rPr>
              <a:t>Wednesday April 16</a:t>
            </a:r>
            <a:r>
              <a:rPr lang="en-GB" altLang="en-US" sz="2400" u="sng" baseline="30000" dirty="0">
                <a:highlight>
                  <a:srgbClr val="FFFF00"/>
                </a:highlight>
              </a:rPr>
              <a:t>th</a:t>
            </a:r>
            <a:r>
              <a:rPr lang="en-GB" altLang="en-US" sz="2400" u="sng" dirty="0">
                <a:highlight>
                  <a:srgbClr val="FFFF00"/>
                </a:highlight>
              </a:rPr>
              <a:t> 23:00 UTC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US" altLang="en-US" sz="2400" dirty="0"/>
              <a:t>All documents must be uploaded </a:t>
            </a:r>
            <a:r>
              <a:rPr lang="en-US" altLang="en-US" sz="2400" dirty="0">
                <a:highlight>
                  <a:srgbClr val="FFFF00"/>
                </a:highlight>
              </a:rPr>
              <a:t>before End-of-Meeting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GB" altLang="en-US" sz="2400" dirty="0"/>
              <a:t>Pre-SA6#67 conference calls (Dates are TBD) – Maximum 2 hours/call and 1 hour/topic</a:t>
            </a:r>
            <a:endParaRPr lang="en-IN" altLang="en-US" dirty="0"/>
          </a:p>
          <a:p>
            <a:pPr marL="767839" lvl="1" indent="-295323">
              <a:defRPr/>
            </a:pPr>
            <a:r>
              <a:rPr lang="en-GB" altLang="en-US" sz="1800" dirty="0"/>
              <a:t>Potential Topics</a:t>
            </a:r>
          </a:p>
          <a:p>
            <a:pPr marL="1225039" lvl="2" indent="-295323">
              <a:defRPr/>
            </a:pPr>
            <a:r>
              <a:rPr lang="en-GB" altLang="en-US" sz="1400" dirty="0"/>
              <a:t>May 6 (2 hrs) remote device disable / lawful intercept </a:t>
            </a:r>
          </a:p>
          <a:p>
            <a:pPr marL="1225039" lvl="2" indent="-295323">
              <a:defRPr/>
            </a:pPr>
            <a:r>
              <a:rPr lang="en-GB" altLang="en-US" sz="1400" dirty="0"/>
              <a:t>Sensing SID (1 hr)</a:t>
            </a:r>
          </a:p>
          <a:p>
            <a:pPr marL="1225039" lvl="2" indent="-295323">
              <a:defRPr/>
            </a:pPr>
            <a:r>
              <a:rPr lang="en-GB" altLang="en-US" sz="1400" dirty="0"/>
              <a:t>Cocoa / capif_ph4 (2 hrs)</a:t>
            </a:r>
          </a:p>
          <a:p>
            <a:pPr marL="767839" lvl="1" indent="-295323">
              <a:defRPr/>
            </a:pPr>
            <a:r>
              <a:rPr lang="en-GB" altLang="en-US" sz="1800" dirty="0"/>
              <a:t>Date Exclusions</a:t>
            </a:r>
          </a:p>
          <a:p>
            <a:pPr marL="1225039" lvl="2" indent="-295323">
              <a:defRPr/>
            </a:pPr>
            <a:r>
              <a:rPr lang="en-GB" altLang="en-US" sz="1400" dirty="0"/>
              <a:t>??</a:t>
            </a:r>
            <a:endParaRPr lang="en-GB" altLang="en-US" sz="1800" dirty="0"/>
          </a:p>
          <a:p>
            <a:pPr marL="1225039" lvl="2" indent="-295323">
              <a:defRPr/>
            </a:pPr>
            <a:endParaRPr lang="en-GB" altLang="en-US" sz="1400" dirty="0"/>
          </a:p>
          <a:p>
            <a:pPr marL="1225039" lvl="2" indent="-295323">
              <a:defRPr/>
            </a:pPr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Planning of Rel-20 6G-study phase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68828" y="1590314"/>
            <a:ext cx="11509983" cy="4877598"/>
          </a:xfrm>
        </p:spPr>
        <p:txBody>
          <a:bodyPr/>
          <a:lstStyle/>
          <a:p>
            <a:pPr marL="354387" indent="-354387">
              <a:defRPr/>
            </a:pPr>
            <a:r>
              <a:rPr lang="en-IN" altLang="en-US" sz="1800" kern="100" dirty="0">
                <a:cs typeface="Times New Roman" panose="02020603050405020304" pitchFamily="18" charset="0"/>
              </a:rPr>
              <a:t>At SA#107 the estimated split of the Rel-20 work between 5GA and 6G-study was set to 50/50 for the meetings between Oct-25 and Aug-26.</a:t>
            </a:r>
          </a:p>
          <a:p>
            <a:pPr marL="354387" indent="-354387">
              <a:defRPr/>
            </a:pPr>
            <a:r>
              <a:rPr lang="en-IN" sz="1800" kern="100" dirty="0">
                <a:ea typeface="Aptos" panose="020B0004020202020204" pitchFamily="34" charset="0"/>
                <a:cs typeface="Times New Roman" panose="02020603050405020304" pitchFamily="18" charset="0"/>
              </a:rPr>
              <a:t>At</a:t>
            </a:r>
            <a:r>
              <a:rPr lang="en-IN" sz="18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SA#107, </a:t>
            </a:r>
            <a:r>
              <a:rPr lang="en-IN" sz="1800" dirty="0">
                <a:ea typeface="Times New Roman" panose="02020603050405020304" pitchFamily="18" charset="0"/>
              </a:rPr>
              <a:t>SA-chair asked for the planning of the SA6-component of the 6G-study for Rel-20.</a:t>
            </a:r>
          </a:p>
          <a:p>
            <a:pPr marL="811587" lvl="1" indent="-354387">
              <a:defRPr/>
            </a:pPr>
            <a:r>
              <a:rPr lang="en-IN" sz="1800" dirty="0">
                <a:solidFill>
                  <a:srgbClr val="FF0000"/>
                </a:solidFill>
                <a:ea typeface="Times New Roman" panose="02020603050405020304" pitchFamily="18" charset="0"/>
              </a:rPr>
              <a:t>Proposed timeline for SA6 Rel-20 6G-study planning :</a:t>
            </a:r>
          </a:p>
          <a:p>
            <a:pPr marL="1268787" lvl="2" indent="-354387">
              <a:defRPr/>
            </a:pPr>
            <a:r>
              <a:rPr lang="en-IN" sz="1800" dirty="0">
                <a:solidFill>
                  <a:srgbClr val="FF0000"/>
                </a:solidFill>
                <a:ea typeface="Times New Roman" panose="02020603050405020304" pitchFamily="18" charset="0"/>
              </a:rPr>
              <a:t>No discussions on 6G-study SID(s) in Q2, but 6G-proposals can be provided to SA6#67 for information.</a:t>
            </a:r>
          </a:p>
          <a:p>
            <a:pPr marL="1268787" lvl="2" indent="-354387">
              <a:defRPr/>
            </a:pPr>
            <a:r>
              <a:rPr lang="en-IN" sz="1800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  <a:t>Discussion and presentation of Rel-20 SID(s) for 6G-study will take place during Q3-25.</a:t>
            </a:r>
            <a:br>
              <a:rPr lang="en-IN" sz="1800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</a:br>
            <a:r>
              <a:rPr lang="en-IN" sz="1800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  <a:t>Similar approach as for Q1-25 on 5GA-work:</a:t>
            </a:r>
          </a:p>
          <a:p>
            <a:pPr marL="1725987" lvl="3" indent="-354387">
              <a:defRPr/>
            </a:pPr>
            <a:r>
              <a:rPr lang="en-IN" dirty="0">
                <a:solidFill>
                  <a:srgbClr val="FF0000"/>
                </a:solidFill>
                <a:ea typeface="Times New Roman" panose="02020603050405020304" pitchFamily="18" charset="0"/>
              </a:rPr>
              <a:t>A</a:t>
            </a:r>
            <a:r>
              <a:rPr lang="en-IN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  <a:t> virtual </a:t>
            </a:r>
            <a:r>
              <a:rPr lang="en-IN" dirty="0">
                <a:solidFill>
                  <a:srgbClr val="FF0000"/>
                </a:solidFill>
                <a:ea typeface="Times New Roman" panose="02020603050405020304" pitchFamily="18" charset="0"/>
              </a:rPr>
              <a:t>workshop (</a:t>
            </a:r>
            <a:r>
              <a:rPr lang="en-IN">
                <a:solidFill>
                  <a:srgbClr val="FF0000"/>
                </a:solidFill>
                <a:ea typeface="Times New Roman" panose="02020603050405020304" pitchFamily="18" charset="0"/>
              </a:rPr>
              <a:t>June 25-26) </a:t>
            </a:r>
            <a:r>
              <a:rPr lang="en-IN" dirty="0">
                <a:solidFill>
                  <a:srgbClr val="FF0000"/>
                </a:solidFill>
                <a:ea typeface="Times New Roman" panose="02020603050405020304" pitchFamily="18" charset="0"/>
              </a:rPr>
              <a:t>on Rel-20 6G SID(s) where </a:t>
            </a:r>
            <a:r>
              <a:rPr lang="en-IN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  <a:t>companies express their view.</a:t>
            </a:r>
          </a:p>
          <a:p>
            <a:pPr marL="1725987" lvl="3" indent="-354387">
              <a:defRPr/>
            </a:pPr>
            <a:r>
              <a:rPr lang="en-IN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  <a:t>SA6#68 in August where Rel-20 6G-SID(s) are discussed and agreed.</a:t>
            </a:r>
          </a:p>
          <a:p>
            <a:pPr marL="1268787" lvl="2" indent="-354387">
              <a:defRPr/>
            </a:pPr>
            <a:r>
              <a:rPr lang="en-IN" sz="1800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  <a:t>Target to have approval of Rel-20 6G SID(s) at SA#109.</a:t>
            </a:r>
            <a:br>
              <a:rPr lang="en-IN" sz="1800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</a:br>
            <a:r>
              <a:rPr lang="en-US" altLang="en-US" sz="1800" dirty="0">
                <a:solidFill>
                  <a:srgbClr val="FF0000"/>
                </a:solidFill>
              </a:rPr>
              <a:t>SA6 can then start the work on Rel-20 6G SID(s) in Q4-25.</a:t>
            </a:r>
          </a:p>
          <a:p>
            <a:pPr marL="1268787" lvl="2" indent="-354387">
              <a:defRPr/>
            </a:pPr>
            <a:r>
              <a:rPr lang="en-IN" sz="1800" dirty="0">
                <a:solidFill>
                  <a:srgbClr val="FF0000"/>
                </a:solidFill>
                <a:ea typeface="Times New Roman" panose="02020603050405020304" pitchFamily="18" charset="0"/>
              </a:rPr>
              <a:t>The </a:t>
            </a:r>
            <a:r>
              <a:rPr lang="en-GB" sz="1800" dirty="0">
                <a:solidFill>
                  <a:srgbClr val="FF0000"/>
                </a:solidFill>
                <a:ea typeface="Times New Roman" panose="02020603050405020304" pitchFamily="18" charset="0"/>
              </a:rPr>
              <a:t>Rel-20 6G study item completion date is still not decided, Tentative completion is Q4-26 or Q1-27.</a:t>
            </a:r>
            <a:endParaRPr lang="en-US" sz="1800" dirty="0">
              <a:solidFill>
                <a:srgbClr val="FF0000"/>
              </a:solidFill>
              <a:ea typeface="Times New Roman" panose="02020603050405020304" pitchFamily="18" charset="0"/>
            </a:endParaRPr>
          </a:p>
          <a:p>
            <a:pPr marL="354387" indent="-354387">
              <a:defRPr/>
            </a:pPr>
            <a:r>
              <a:rPr lang="en-IN" altLang="en-US" sz="1800" kern="100" dirty="0">
                <a:cs typeface="Times New Roman" panose="02020603050405020304" pitchFamily="18" charset="0"/>
              </a:rPr>
              <a:t>Should SA6 revisit the estimated 50/50 split of the Rel-20 work between 5GA and 6G-study?</a:t>
            </a:r>
          </a:p>
          <a:p>
            <a:pPr marL="354387" indent="-354387">
              <a:defRPr/>
            </a:pPr>
            <a:r>
              <a:rPr lang="en-IN" altLang="en-US" sz="1800" kern="100" dirty="0">
                <a:cs typeface="Times New Roman" panose="02020603050405020304" pitchFamily="18" charset="0"/>
              </a:rPr>
              <a:t>Should SA6 have the same estimated 50/50 split for features on mission critical and application enablement? </a:t>
            </a:r>
          </a:p>
        </p:txBody>
      </p:sp>
    </p:spTree>
    <p:extLst>
      <p:ext uri="{BB962C8B-B14F-4D97-AF65-F5344CB8AC3E}">
        <p14:creationId xmlns:p14="http://schemas.microsoft.com/office/powerpoint/2010/main" val="1672167044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SA6 meeting schedule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7DFCEC6-974C-BF7E-35C1-DED404C62B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4188429"/>
              </p:ext>
            </p:extLst>
          </p:nvPr>
        </p:nvGraphicFramePr>
        <p:xfrm>
          <a:off x="949349" y="1808339"/>
          <a:ext cx="8237176" cy="39962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08772">
                  <a:extLst>
                    <a:ext uri="{9D8B030D-6E8A-4147-A177-3AD203B41FA5}">
                      <a16:colId xmlns:a16="http://schemas.microsoft.com/office/drawing/2014/main" val="2920460510"/>
                    </a:ext>
                  </a:extLst>
                </a:gridCol>
                <a:gridCol w="2631255">
                  <a:extLst>
                    <a:ext uri="{9D8B030D-6E8A-4147-A177-3AD203B41FA5}">
                      <a16:colId xmlns:a16="http://schemas.microsoft.com/office/drawing/2014/main" val="100316814"/>
                    </a:ext>
                  </a:extLst>
                </a:gridCol>
                <a:gridCol w="4597149">
                  <a:extLst>
                    <a:ext uri="{9D8B030D-6E8A-4147-A177-3AD203B41FA5}">
                      <a16:colId xmlns:a16="http://schemas.microsoft.com/office/drawing/2014/main" val="4076190511"/>
                    </a:ext>
                  </a:extLst>
                </a:gridCol>
              </a:tblGrid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Meeting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Date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Location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1777471"/>
                  </a:ext>
                </a:extLst>
              </a:tr>
              <a:tr h="148707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2025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95838952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7 – 11 April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effectLst/>
                        </a:rPr>
                        <a:t>Gothenburg, Sweden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4558341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SA6#67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19 – 23 May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Fukuoka, Japan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6513644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SA6#68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25 – 29 August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Gothenburg, Sweden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31431862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SA6#69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13 – 17 October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China,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6742915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17 – 21 November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Dallas (TX), USA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22579862"/>
                  </a:ext>
                </a:extLst>
              </a:tr>
              <a:tr h="297414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en-GB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2026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80861699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9 – 13 Feb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India,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44373485"/>
                  </a:ext>
                </a:extLst>
              </a:tr>
              <a:tr h="743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13 – 17 April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EU,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68133183"/>
                  </a:ext>
                </a:extLst>
              </a:tr>
              <a:tr h="1895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18 – 22 May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Japan,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269286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24 – 28 August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EU, Location TBC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751714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12 – 16 October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EU, Location TBC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95614993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16 – 20 November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North America,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056669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646773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35342</TotalTime>
  <Words>818</Words>
  <Application>Microsoft Office PowerPoint</Application>
  <PresentationFormat>Widescreen</PresentationFormat>
  <Paragraphs>172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Malgun Gothic</vt:lpstr>
      <vt:lpstr>SimSun</vt:lpstr>
      <vt:lpstr>Aptos</vt:lpstr>
      <vt:lpstr>Arial</vt:lpstr>
      <vt:lpstr>Calibri</vt:lpstr>
      <vt:lpstr>Calibri Light</vt:lpstr>
      <vt:lpstr>Times New Roman</vt:lpstr>
      <vt:lpstr>Office Theme</vt:lpstr>
      <vt:lpstr>   SA6#66 Work Plan Review</vt:lpstr>
      <vt:lpstr>Overview: Rel-20 Studies</vt:lpstr>
      <vt:lpstr>Overview: Rel-20 Work-Items</vt:lpstr>
      <vt:lpstr>Conference calls and other items</vt:lpstr>
      <vt:lpstr>Planning of Rel-20 6G-study phase</vt:lpstr>
      <vt:lpstr>SA6 meeting schedule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Atle Monrad (Consultant)</cp:lastModifiedBy>
  <cp:revision>2325</cp:revision>
  <dcterms:created xsi:type="dcterms:W3CDTF">2010-02-05T13:52:04Z</dcterms:created>
  <dcterms:modified xsi:type="dcterms:W3CDTF">2025-04-11T12:04:23Z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2024-07-16T16:46:29Z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7180139b-377d-4d1a-aefb-0e6ae8e40984</vt:lpwstr>
  </property>
  <property fmtid="{D5CDD505-2E9C-101B-9397-08002B2CF9AE}" pid="10" name="MSIP_Label_4d2f777e-4347-4fc6-823a-b44ab313546a_ContentBits">
    <vt:lpwstr>0</vt:lpwstr>
  </property>
</Properties>
</file>