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handoutMasterIdLst>
    <p:handoutMasterId r:id="rId12"/>
  </p:handoutMasterIdLst>
  <p:sldIdLst>
    <p:sldId id="341" r:id="rId3"/>
    <p:sldId id="363" r:id="rId4"/>
    <p:sldId id="364" r:id="rId5"/>
    <p:sldId id="366" r:id="rId6"/>
    <p:sldId id="367" r:id="rId7"/>
    <p:sldId id="368" r:id="rId8"/>
    <p:sldId id="369" r:id="rId9"/>
    <p:sldId id="370"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216" userDrawn="1">
          <p15:clr>
            <a:srgbClr val="A4A3A4"/>
          </p15:clr>
        </p15:guide>
        <p15:guide id="2" pos="3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showGuides="1">
      <p:cViewPr varScale="1">
        <p:scale>
          <a:sx n="86" d="100"/>
          <a:sy n="86" d="100"/>
        </p:scale>
        <p:origin x="96" y="606"/>
      </p:cViewPr>
      <p:guideLst>
        <p:guide orient="horz" pos="2216"/>
        <p:guide pos="388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258"/>
        <p:guide pos="220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customXml" Target="../customXml/item3.xml"/><Relationship Id="rId17" Type="http://schemas.openxmlformats.org/officeDocument/2006/relationships/customXml" Target="../customXml/item2.xml"/><Relationship Id="rId16" Type="http://schemas.openxmlformats.org/officeDocument/2006/relationships/customXml" Target="../customXml/item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#66</a:t>
            </a:r>
            <a:endParaRPr lang="sv-SE" altLang="en-US" sz="1200" b="1" dirty="0">
              <a:latin typeface="Arial" panose="020B0604020202020204"/>
            </a:endParaRPr>
          </a:p>
          <a:p>
            <a:pPr eaLnBrk="1" hangingPunct="1">
              <a:defRPr/>
            </a:pPr>
            <a:r>
              <a:rPr lang="en-GB" altLang="en-US" sz="1200" b="1" dirty="0">
                <a:latin typeface="Arial" panose="020B0604020202020204"/>
              </a:rPr>
              <a:t>Gothenburg, Sweden 7</a:t>
            </a:r>
            <a:r>
              <a:rPr lang="en-GB" altLang="en-US" sz="1200" b="1" baseline="30000" dirty="0">
                <a:latin typeface="Arial" panose="020B0604020202020204"/>
              </a:rPr>
              <a:t>th</a:t>
            </a:r>
            <a:r>
              <a:rPr lang="en-GB" altLang="en-US" sz="1200" b="1" dirty="0">
                <a:latin typeface="Arial" panose="020B0604020202020204"/>
              </a:rPr>
              <a:t> – 11</a:t>
            </a:r>
            <a:r>
              <a:rPr lang="en-GB" altLang="en-US" sz="1200" b="1" baseline="30000" dirty="0">
                <a:latin typeface="Arial" panose="020B0604020202020204"/>
              </a:rPr>
              <a:t>th</a:t>
            </a:r>
            <a:r>
              <a:rPr lang="en-GB" altLang="en-US" sz="1200" b="1" dirty="0">
                <a:latin typeface="Arial" panose="020B0604020202020204"/>
              </a:rPr>
              <a:t> April 2025</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S6-251xxx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GB" altLang="en-US"/>
              <a:t>FS_ISAC_APP</a:t>
            </a:r>
            <a:br>
              <a:rPr lang="en-GB" altLang="en-US"/>
            </a:br>
            <a:r>
              <a:rPr lang="en-GB" altLang="en-US" sz="2800"/>
              <a:t>Study on Application enablement aspects to support Integrated Sensing and Communication</a:t>
            </a:r>
            <a:endParaRPr lang="en-GB" altLang="en-US" sz="2800"/>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US" altLang="en-GB"/>
              <a:t>Yue Liu</a:t>
            </a:r>
            <a:endParaRPr lang="en-GB" altLang="en-US"/>
          </a:p>
          <a:p>
            <a:pPr marL="0" indent="0" eaLnBrk="1" hangingPunct="1">
              <a:buFontTx/>
              <a:buNone/>
            </a:pPr>
            <a:r>
              <a:rPr lang="en-US" altLang="en-GB"/>
              <a:t>China Mobile</a:t>
            </a:r>
            <a:endParaRPr lang="en-GB" altLang="en-US"/>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IN" dirty="0">
                <a:sym typeface="+mn-ea"/>
              </a:rPr>
              <a:t>Proposal Overview</a:t>
            </a:r>
            <a:endParaRPr lang="en-GB" altLang="en-US"/>
          </a:p>
        </p:txBody>
      </p:sp>
      <p:sp>
        <p:nvSpPr>
          <p:cNvPr id="3" name="Content Placeholder 2"/>
          <p:cNvSpPr>
            <a:spLocks noGrp="1"/>
          </p:cNvSpPr>
          <p:nvPr>
            <p:ph idx="1"/>
          </p:nvPr>
        </p:nvSpPr>
        <p:spPr>
          <a:xfrm>
            <a:off x="838200" y="1825625"/>
            <a:ext cx="10515600" cy="4563816"/>
          </a:xfrm>
        </p:spPr>
        <p:txBody>
          <a:bodyPr/>
          <a:p>
            <a:r>
              <a:rPr lang="en-IN" sz="2000" dirty="0"/>
              <a:t>Background/Motivation</a:t>
            </a:r>
            <a:endParaRPr lang="en-IN" sz="2000" dirty="0"/>
          </a:p>
          <a:p>
            <a:pPr lvl="1"/>
            <a:r>
              <a:rPr lang="en-US" altLang="en-IN" sz="1800" dirty="0">
                <a:solidFill>
                  <a:srgbClr val="0000FF"/>
                </a:solidFill>
              </a:rPr>
              <a:t>Stage 1 requirements of ISAC is specified in 3GPP TS 22.137. 32 sensing related use cases are also studied in 3GPP TR 22.837 including smart home/city, UAS, traffic management, etc</a:t>
            </a:r>
            <a:endParaRPr lang="en-US" altLang="en-IN" sz="1800" dirty="0">
              <a:solidFill>
                <a:srgbClr val="0000FF"/>
              </a:solidFill>
            </a:endParaRPr>
          </a:p>
          <a:p>
            <a:pPr lvl="1"/>
            <a:r>
              <a:rPr lang="en-US" sz="1800" dirty="0">
                <a:solidFill>
                  <a:srgbClr val="0000FF"/>
                </a:solidFill>
              </a:rPr>
              <a:t>In March 2025, SA2 agreed to start the study on the function enhancement, end to end service operations and procedures to support ISAC (SP-250067) </a:t>
            </a:r>
            <a:endParaRPr lang="en-US" sz="1800" dirty="0">
              <a:solidFill>
                <a:srgbClr val="0000FF"/>
              </a:solidFill>
            </a:endParaRPr>
          </a:p>
          <a:p>
            <a:pPr lvl="1"/>
            <a:r>
              <a:rPr lang="en-US" altLang="zh-CN" sz="1800" dirty="0">
                <a:solidFill>
                  <a:srgbClr val="0000FF"/>
                </a:solidFill>
              </a:rPr>
              <a:t>In SA6#57, Study on Sensing application enabler for vertical applications (S6-233415) has already been endorsed to waiting the progress of sensing related work in SA2.</a:t>
            </a:r>
            <a:endParaRPr lang="en-US" altLang="zh-CN" sz="1800" dirty="0">
              <a:solidFill>
                <a:srgbClr val="0000FF"/>
              </a:solidFill>
            </a:endParaRPr>
          </a:p>
          <a:p>
            <a:pPr lvl="1"/>
            <a:r>
              <a:rPr lang="en-US" altLang="zh-CN" sz="1800" dirty="0">
                <a:solidFill>
                  <a:srgbClr val="0000FF"/>
                </a:solidFill>
              </a:rPr>
              <a:t>Some work can be run in parallel with SA2’s ISAC work.</a:t>
            </a:r>
            <a:endParaRPr lang="en-US" altLang="zh-CN" sz="1800" dirty="0">
              <a:solidFill>
                <a:srgbClr val="0000FF"/>
              </a:solidFill>
            </a:endParaRPr>
          </a:p>
          <a:p>
            <a:pPr marL="0" lvl="1"/>
            <a:r>
              <a:rPr lang="en-IN" sz="2000" dirty="0"/>
              <a:t>&lt;&lt;SI+WI or WI&gt;&gt;</a:t>
            </a:r>
            <a:r>
              <a:rPr lang="en-US" altLang="en-IN" sz="2000" dirty="0"/>
              <a:t>: </a:t>
            </a:r>
            <a:endParaRPr lang="en-US" altLang="en-IN" sz="2000" dirty="0"/>
          </a:p>
          <a:p>
            <a:pPr lvl="1" algn="l">
              <a:buSzTx/>
            </a:pPr>
            <a:r>
              <a:rPr lang="en-US" altLang="en-IN" sz="1800" dirty="0">
                <a:solidFill>
                  <a:srgbClr val="0000FF"/>
                </a:solidFill>
                <a:sym typeface="+mn-ea"/>
              </a:rPr>
              <a:t>SI+WI</a:t>
            </a:r>
            <a:endParaRPr lang="en-US" altLang="en-IN" sz="1800" dirty="0">
              <a:solidFill>
                <a:srgbClr val="0000FF"/>
              </a:solidFill>
            </a:endParaRPr>
          </a:p>
          <a:p>
            <a:pPr marL="0" lvl="1"/>
            <a:r>
              <a:rPr lang="en-IN" sz="2000" dirty="0"/>
              <a:t> &lt;&lt;Continuation or New topic&gt;&gt;</a:t>
            </a:r>
            <a:r>
              <a:rPr lang="en-US" altLang="en-IN" sz="2000" dirty="0"/>
              <a:t>: </a:t>
            </a:r>
            <a:endParaRPr lang="en-US" altLang="en-IN" sz="2000" dirty="0"/>
          </a:p>
          <a:p>
            <a:pPr lvl="1" algn="l">
              <a:buSzTx/>
            </a:pPr>
            <a:r>
              <a:rPr lang="en-US" altLang="en-IN" sz="1800" dirty="0">
                <a:solidFill>
                  <a:srgbClr val="0000FF"/>
                </a:solidFill>
                <a:sym typeface="+mn-ea"/>
              </a:rPr>
              <a:t>New.</a:t>
            </a:r>
            <a:endParaRPr lang="en-US" altLang="en-IN" sz="1800" dirty="0">
              <a:solidFill>
                <a:srgbClr val="0000FF"/>
              </a:solidFill>
              <a:sym typeface="+mn-ea"/>
            </a:endParaRPr>
          </a:p>
          <a:p>
            <a:pPr marL="0" lvl="1"/>
            <a:r>
              <a:rPr lang="en-IN" sz="1800" dirty="0">
                <a:sym typeface="+mn-ea"/>
              </a:rPr>
              <a:t> &lt;&lt;TUs required&gt;&gt;</a:t>
            </a:r>
            <a:r>
              <a:rPr lang="en-US" altLang="en-IN" sz="1800" dirty="0">
                <a:sym typeface="+mn-ea"/>
              </a:rPr>
              <a:t>: </a:t>
            </a:r>
            <a:endParaRPr lang="en-US" altLang="en-IN" sz="1800" dirty="0"/>
          </a:p>
          <a:p>
            <a:pPr lvl="1" algn="l">
              <a:buSzTx/>
            </a:pPr>
            <a:r>
              <a:rPr lang="en-US" altLang="en-IN" sz="1800" dirty="0">
                <a:solidFill>
                  <a:srgbClr val="0000FF"/>
                </a:solidFill>
                <a:sym typeface="+mn-ea"/>
              </a:rPr>
              <a:t>SID: 10 TUs + WID: 6 TUs.  </a:t>
            </a:r>
            <a:r>
              <a:rPr lang="en-GB" altLang="en-US" sz="1800" dirty="0" smtClean="0">
                <a:sym typeface="+mn-ea"/>
              </a:rPr>
              <a:t>Target Completion: </a:t>
            </a:r>
            <a:r>
              <a:rPr lang="en-US" altLang="en-GB" sz="1800" dirty="0" smtClean="0">
                <a:sym typeface="+mn-ea"/>
              </a:rPr>
              <a:t>SA6#74 (Aug 2026)</a:t>
            </a:r>
            <a:endParaRPr lang="en-US" altLang="en-IN" sz="1800" dirty="0">
              <a:solidFill>
                <a:srgbClr val="0000FF"/>
              </a:solidFill>
            </a:endParaRPr>
          </a:p>
          <a:p>
            <a:pPr lvl="1" algn="l">
              <a:buSzTx/>
            </a:pPr>
            <a:endParaRPr lang="en-US" altLang="en-IN" sz="1800" dirty="0">
              <a:solidFill>
                <a:srgbClr val="0000FF"/>
              </a:solidFill>
            </a:endParaRPr>
          </a:p>
          <a:p>
            <a:pPr marL="0" indent="0">
              <a:buNone/>
            </a:pPr>
            <a:endParaRPr lang="en-IN" sz="1200" dirty="0">
              <a:solidFill>
                <a:srgbClr val="0000FF"/>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558800" y="585771"/>
            <a:ext cx="10515600" cy="1104917"/>
          </a:xfrm>
        </p:spPr>
        <p:txBody>
          <a:bodyPr/>
          <a:lstStyle/>
          <a:p>
            <a:r>
              <a:rPr lang="en-US" altLang="en-GB"/>
              <a:t>SA6's work and its dependencies on SA2 </a:t>
            </a:r>
            <a:endParaRPr lang="en-US" altLang="en-GB"/>
          </a:p>
        </p:txBody>
      </p:sp>
      <p:sp>
        <p:nvSpPr>
          <p:cNvPr id="7171" name="Content Placeholder 2"/>
          <p:cNvSpPr>
            <a:spLocks noGrp="1"/>
          </p:cNvSpPr>
          <p:nvPr>
            <p:ph idx="1"/>
          </p:nvPr>
        </p:nvSpPr>
        <p:spPr>
          <a:xfrm>
            <a:off x="500380" y="1825625"/>
            <a:ext cx="11087735" cy="4351655"/>
          </a:xfrm>
        </p:spPr>
        <p:txBody>
          <a:bodyPr/>
          <a:lstStyle/>
          <a:p>
            <a:r>
              <a:rPr lang="en-US" altLang="en-US" sz="2400"/>
              <a:t>SA6 can provide value add service based on: </a:t>
            </a:r>
            <a:endParaRPr lang="en-US" altLang="en-US" sz="2400"/>
          </a:p>
          <a:p>
            <a:pPr lvl="1"/>
            <a:r>
              <a:rPr lang="en-US" altLang="en-US" sz="2000"/>
              <a:t>Sensing information provided by SA2;</a:t>
            </a:r>
            <a:endParaRPr lang="en-US" altLang="en-US" sz="2000"/>
          </a:p>
          <a:p>
            <a:pPr lvl="1"/>
            <a:r>
              <a:rPr lang="en-US" altLang="en-US" sz="2000"/>
              <a:t>Non-3GPP Sensing information which do provided from 3GPP core network, e.g. obtained by the Enabler from the application layer; and</a:t>
            </a:r>
            <a:endParaRPr lang="en-US" altLang="en-US" sz="2000"/>
          </a:p>
          <a:p>
            <a:pPr lvl="1"/>
            <a:r>
              <a:rPr lang="en-US" altLang="en-US" sz="2000"/>
              <a:t>SA6 specified services (e.g. SEAL) </a:t>
            </a:r>
            <a:endParaRPr lang="en-US" altLang="en-US" sz="2000"/>
          </a:p>
          <a:p>
            <a:r>
              <a:rPr sz="2400"/>
              <a:t>Based on SA1's requirements, the sensing information that SA2 can provide is well-defined. </a:t>
            </a:r>
            <a:endParaRPr sz="2400"/>
          </a:p>
          <a:p>
            <a:r>
              <a:rPr sz="2400"/>
              <a:t>We can take SA2's available sensing information as an assumption to conduct research on SA6's value-added services. </a:t>
            </a:r>
            <a:endParaRPr sz="2400"/>
          </a:p>
          <a:p>
            <a:r>
              <a:rPr sz="2400"/>
              <a:t>Once SA2's sensing information </a:t>
            </a:r>
            <a:r>
              <a:rPr lang="en-US" sz="2400"/>
              <a:t>providing</a:t>
            </a:r>
            <a:r>
              <a:rPr sz="2400"/>
              <a:t> methods and data formats are finalized, we can revisit our value-added service proposals and perform final </a:t>
            </a:r>
            <a:r>
              <a:rPr lang="en-US" sz="2400"/>
              <a:t>evolution</a:t>
            </a:r>
            <a:r>
              <a:rPr sz="2400"/>
              <a:t> along with conclusions on any dependencies related to SA2's information provisioning approach.</a:t>
            </a:r>
            <a:endParaRPr sz="240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What can be provided by SA6</a:t>
            </a:r>
            <a:endParaRPr lang="en-US" altLang="zh-CN"/>
          </a:p>
        </p:txBody>
      </p:sp>
      <p:grpSp>
        <p:nvGrpSpPr>
          <p:cNvPr id="29" name="组合 28"/>
          <p:cNvGrpSpPr/>
          <p:nvPr/>
        </p:nvGrpSpPr>
        <p:grpSpPr>
          <a:xfrm>
            <a:off x="648335" y="1852930"/>
            <a:ext cx="10977880" cy="4404360"/>
            <a:chOff x="1021" y="2918"/>
            <a:chExt cx="17288" cy="6936"/>
          </a:xfrm>
        </p:grpSpPr>
        <p:sp>
          <p:nvSpPr>
            <p:cNvPr id="27" name="矩形 26"/>
            <p:cNvSpPr/>
            <p:nvPr/>
          </p:nvSpPr>
          <p:spPr>
            <a:xfrm>
              <a:off x="1021" y="2938"/>
              <a:ext cx="17288" cy="2447"/>
            </a:xfrm>
            <a:prstGeom prst="rect">
              <a:avLst/>
            </a:prstGeom>
            <a:solidFill>
              <a:schemeClr val="accent6">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矩形 24"/>
            <p:cNvSpPr/>
            <p:nvPr/>
          </p:nvSpPr>
          <p:spPr>
            <a:xfrm>
              <a:off x="1021" y="7818"/>
              <a:ext cx="17288" cy="2036"/>
            </a:xfrm>
            <a:prstGeom prst="rect">
              <a:avLst/>
            </a:prstGeom>
            <a:solidFill>
              <a:schemeClr val="bg1">
                <a:lumMod val="85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矩形 22"/>
            <p:cNvSpPr/>
            <p:nvPr/>
          </p:nvSpPr>
          <p:spPr>
            <a:xfrm>
              <a:off x="1021" y="5378"/>
              <a:ext cx="17288" cy="2447"/>
            </a:xfrm>
            <a:prstGeom prst="rect">
              <a:avLst/>
            </a:prstGeom>
            <a:solidFill>
              <a:schemeClr val="accent1">
                <a:lumMod val="20000"/>
                <a:lumOff val="80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948" y="3488"/>
              <a:ext cx="3052" cy="864"/>
            </a:xfrm>
            <a:prstGeom prst="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tx1"/>
                  </a:solidFill>
                </a:rPr>
                <a:t>VAL services</a:t>
              </a:r>
              <a:endParaRPr lang="en-US" altLang="zh-CN" b="1">
                <a:solidFill>
                  <a:schemeClr val="tx1"/>
                </a:solidFill>
              </a:endParaRPr>
            </a:p>
            <a:p>
              <a:pPr algn="ctr"/>
              <a:r>
                <a:rPr lang="en-US" altLang="zh-CN" b="1">
                  <a:solidFill>
                    <a:schemeClr val="tx1"/>
                  </a:solidFill>
                </a:rPr>
                <a:t>(UAS, V2X, etc)</a:t>
              </a:r>
              <a:endParaRPr lang="en-US" altLang="zh-CN" b="1">
                <a:solidFill>
                  <a:schemeClr val="tx1"/>
                </a:solidFill>
              </a:endParaRPr>
            </a:p>
          </p:txBody>
        </p:sp>
        <p:sp>
          <p:nvSpPr>
            <p:cNvPr id="5" name="矩形 4"/>
            <p:cNvSpPr/>
            <p:nvPr/>
          </p:nvSpPr>
          <p:spPr>
            <a:xfrm>
              <a:off x="7948" y="6338"/>
              <a:ext cx="3052" cy="864"/>
            </a:xfrm>
            <a:prstGeom prst="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tx1"/>
                  </a:solidFill>
                </a:rPr>
                <a:t>ISAC Enabler</a:t>
              </a:r>
              <a:endParaRPr lang="en-US" altLang="zh-CN" b="1">
                <a:solidFill>
                  <a:schemeClr val="tx1"/>
                </a:solidFill>
              </a:endParaRPr>
            </a:p>
          </p:txBody>
        </p:sp>
        <p:sp>
          <p:nvSpPr>
            <p:cNvPr id="6" name="矩形 5"/>
            <p:cNvSpPr/>
            <p:nvPr/>
          </p:nvSpPr>
          <p:spPr>
            <a:xfrm>
              <a:off x="7948" y="8285"/>
              <a:ext cx="3052" cy="864"/>
            </a:xfrm>
            <a:prstGeom prst="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tx1"/>
                  </a:solidFill>
                </a:rPr>
                <a:t>SA2 ISAC capabilities</a:t>
              </a:r>
              <a:endParaRPr lang="en-US" altLang="zh-CN" b="1">
                <a:solidFill>
                  <a:schemeClr val="tx1"/>
                </a:solidFill>
              </a:endParaRPr>
            </a:p>
          </p:txBody>
        </p:sp>
        <p:sp>
          <p:nvSpPr>
            <p:cNvPr id="7" name="矩形 6"/>
            <p:cNvSpPr/>
            <p:nvPr/>
          </p:nvSpPr>
          <p:spPr>
            <a:xfrm>
              <a:off x="1826" y="6338"/>
              <a:ext cx="3324" cy="864"/>
            </a:xfrm>
            <a:prstGeom prst="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tx1"/>
                  </a:solidFill>
                </a:rPr>
                <a:t>SEAL services (location etc.)</a:t>
              </a:r>
              <a:endParaRPr lang="en-US" altLang="zh-CN" b="1">
                <a:solidFill>
                  <a:schemeClr val="tx1"/>
                </a:solidFill>
              </a:endParaRPr>
            </a:p>
          </p:txBody>
        </p:sp>
        <p:sp>
          <p:nvSpPr>
            <p:cNvPr id="8" name="矩形 7"/>
            <p:cNvSpPr/>
            <p:nvPr/>
          </p:nvSpPr>
          <p:spPr>
            <a:xfrm>
              <a:off x="14270" y="3345"/>
              <a:ext cx="3246" cy="1314"/>
            </a:xfrm>
            <a:prstGeom prst="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tx1"/>
                  </a:solidFill>
                </a:rPr>
                <a:t>Non-3GPP Sensing information</a:t>
              </a:r>
              <a:endParaRPr lang="en-US" altLang="zh-CN" b="1">
                <a:solidFill>
                  <a:schemeClr val="tx1"/>
                </a:solidFill>
              </a:endParaRPr>
            </a:p>
          </p:txBody>
        </p:sp>
        <p:cxnSp>
          <p:nvCxnSpPr>
            <p:cNvPr id="9" name="直接箭头连接符 8"/>
            <p:cNvCxnSpPr>
              <a:stCxn id="7" idx="3"/>
              <a:endCxn id="5" idx="1"/>
            </p:cNvCxnSpPr>
            <p:nvPr/>
          </p:nvCxnSpPr>
          <p:spPr>
            <a:xfrm>
              <a:off x="5150" y="6770"/>
              <a:ext cx="2798" cy="0"/>
            </a:xfrm>
            <a:prstGeom prst="straightConnector1">
              <a:avLst/>
            </a:prstGeom>
            <a:ln w="31750" cmpd="sng">
              <a:solidFill>
                <a:schemeClr val="accent1">
                  <a:shade val="50000"/>
                </a:schemeClr>
              </a:solidFill>
              <a:prstDash val="solid"/>
              <a:tailEnd type="triangle"/>
            </a:ln>
          </p:spPr>
          <p:style>
            <a:lnRef idx="2">
              <a:schemeClr val="accent1"/>
            </a:lnRef>
            <a:fillRef idx="0">
              <a:srgbClr val="FFFFFF"/>
            </a:fillRef>
            <a:effectRef idx="0">
              <a:srgbClr val="FFFFFF"/>
            </a:effectRef>
            <a:fontRef idx="minor">
              <a:schemeClr val="tx1"/>
            </a:fontRef>
          </p:style>
        </p:cxnSp>
        <p:sp>
          <p:nvSpPr>
            <p:cNvPr id="10" name="文本框 9"/>
            <p:cNvSpPr txBox="1"/>
            <p:nvPr/>
          </p:nvSpPr>
          <p:spPr>
            <a:xfrm>
              <a:off x="5150" y="5754"/>
              <a:ext cx="2466" cy="1016"/>
            </a:xfrm>
            <a:prstGeom prst="rect">
              <a:avLst/>
            </a:prstGeom>
            <a:noFill/>
          </p:spPr>
          <p:txBody>
            <a:bodyPr wrap="square" rtlCol="0" anchor="t">
              <a:spAutoFit/>
            </a:bodyPr>
            <a:p>
              <a:r>
                <a:rPr lang="en-US" altLang="zh-CN">
                  <a:sym typeface="+mn-ea"/>
                </a:rPr>
                <a:t>provide capabilities</a:t>
              </a:r>
              <a:endParaRPr lang="en-US" altLang="zh-CN">
                <a:sym typeface="+mn-ea"/>
              </a:endParaRPr>
            </a:p>
          </p:txBody>
        </p:sp>
        <p:cxnSp>
          <p:nvCxnSpPr>
            <p:cNvPr id="11" name="直接箭头连接符 10"/>
            <p:cNvCxnSpPr>
              <a:stCxn id="6" idx="0"/>
              <a:endCxn id="5" idx="2"/>
            </p:cNvCxnSpPr>
            <p:nvPr/>
          </p:nvCxnSpPr>
          <p:spPr>
            <a:xfrm flipV="1">
              <a:off x="9474" y="7202"/>
              <a:ext cx="0" cy="1083"/>
            </a:xfrm>
            <a:prstGeom prst="straightConnector1">
              <a:avLst/>
            </a:prstGeom>
            <a:ln w="31750" cmpd="sng">
              <a:solidFill>
                <a:schemeClr val="accent1">
                  <a:shade val="50000"/>
                </a:schemeClr>
              </a:solidFill>
              <a:prstDash val="solid"/>
              <a:tailEnd type="triangle"/>
            </a:ln>
          </p:spPr>
          <p:style>
            <a:lnRef idx="2">
              <a:schemeClr val="accent1"/>
            </a:lnRef>
            <a:fillRef idx="0">
              <a:srgbClr val="FFFFFF"/>
            </a:fillRef>
            <a:effectRef idx="0">
              <a:srgbClr val="FFFFFF"/>
            </a:effectRef>
            <a:fontRef idx="minor">
              <a:schemeClr val="tx1"/>
            </a:fontRef>
          </p:style>
        </p:cxnSp>
        <p:sp>
          <p:nvSpPr>
            <p:cNvPr id="12" name="文本框 11"/>
            <p:cNvSpPr txBox="1"/>
            <p:nvPr/>
          </p:nvSpPr>
          <p:spPr>
            <a:xfrm>
              <a:off x="6791" y="7268"/>
              <a:ext cx="2466" cy="1016"/>
            </a:xfrm>
            <a:prstGeom prst="rect">
              <a:avLst/>
            </a:prstGeom>
            <a:noFill/>
          </p:spPr>
          <p:txBody>
            <a:bodyPr wrap="square" rtlCol="0" anchor="t">
              <a:spAutoFit/>
            </a:bodyPr>
            <a:p>
              <a:r>
                <a:rPr lang="en-US" altLang="zh-CN">
                  <a:sym typeface="+mn-ea"/>
                </a:rPr>
                <a:t>provide capabilities</a:t>
              </a:r>
              <a:endParaRPr lang="en-US" altLang="zh-CN">
                <a:sym typeface="+mn-ea"/>
              </a:endParaRPr>
            </a:p>
          </p:txBody>
        </p:sp>
        <p:cxnSp>
          <p:nvCxnSpPr>
            <p:cNvPr id="13" name="直接箭头连接符 12"/>
            <p:cNvCxnSpPr>
              <a:stCxn id="8" idx="2"/>
              <a:endCxn id="5" idx="3"/>
            </p:cNvCxnSpPr>
            <p:nvPr/>
          </p:nvCxnSpPr>
          <p:spPr>
            <a:xfrm flipH="1">
              <a:off x="11000" y="4659"/>
              <a:ext cx="4893" cy="2111"/>
            </a:xfrm>
            <a:prstGeom prst="straightConnector1">
              <a:avLst/>
            </a:prstGeom>
            <a:ln w="31750" cmpd="sng">
              <a:solidFill>
                <a:schemeClr val="accent1">
                  <a:shade val="50000"/>
                </a:schemeClr>
              </a:solidFill>
              <a:prstDash val="solid"/>
              <a:tailEnd type="triangle"/>
            </a:ln>
          </p:spPr>
          <p:style>
            <a:lnRef idx="2">
              <a:schemeClr val="accent1"/>
            </a:lnRef>
            <a:fillRef idx="0">
              <a:srgbClr val="FFFFFF"/>
            </a:fillRef>
            <a:effectRef idx="0">
              <a:srgbClr val="FFFFFF"/>
            </a:effectRef>
            <a:fontRef idx="minor">
              <a:schemeClr val="tx1"/>
            </a:fontRef>
          </p:style>
        </p:cxnSp>
        <p:sp>
          <p:nvSpPr>
            <p:cNvPr id="14" name="文本框 13"/>
            <p:cNvSpPr txBox="1"/>
            <p:nvPr/>
          </p:nvSpPr>
          <p:spPr>
            <a:xfrm>
              <a:off x="11484" y="5183"/>
              <a:ext cx="3020" cy="1452"/>
            </a:xfrm>
            <a:prstGeom prst="rect">
              <a:avLst/>
            </a:prstGeom>
            <a:noFill/>
          </p:spPr>
          <p:txBody>
            <a:bodyPr wrap="square" rtlCol="0" anchor="t">
              <a:spAutoFit/>
            </a:bodyPr>
            <a:p>
              <a:r>
                <a:rPr lang="en-US" altLang="zh-CN">
                  <a:sym typeface="+mn-ea"/>
                </a:rPr>
                <a:t>provide information from application layer</a:t>
              </a:r>
              <a:endParaRPr lang="en-US" altLang="zh-CN">
                <a:sym typeface="+mn-ea"/>
              </a:endParaRPr>
            </a:p>
          </p:txBody>
        </p:sp>
        <p:sp>
          <p:nvSpPr>
            <p:cNvPr id="18" name="文本框 17"/>
            <p:cNvSpPr txBox="1"/>
            <p:nvPr/>
          </p:nvSpPr>
          <p:spPr>
            <a:xfrm>
              <a:off x="12260" y="7991"/>
              <a:ext cx="3020" cy="1452"/>
            </a:xfrm>
            <a:prstGeom prst="rect">
              <a:avLst/>
            </a:prstGeom>
            <a:noFill/>
          </p:spPr>
          <p:txBody>
            <a:bodyPr wrap="square" rtlCol="0" anchor="t">
              <a:spAutoFit/>
            </a:bodyPr>
            <a:p>
              <a:r>
                <a:rPr lang="en-US" altLang="zh-CN">
                  <a:sym typeface="+mn-ea"/>
                </a:rPr>
                <a:t>provide information from core network</a:t>
              </a:r>
              <a:endParaRPr lang="en-US" altLang="zh-CN">
                <a:sym typeface="+mn-ea"/>
              </a:endParaRPr>
            </a:p>
          </p:txBody>
        </p:sp>
        <p:sp>
          <p:nvSpPr>
            <p:cNvPr id="19" name="上箭头 18"/>
            <p:cNvSpPr/>
            <p:nvPr/>
          </p:nvSpPr>
          <p:spPr>
            <a:xfrm>
              <a:off x="9021" y="4362"/>
              <a:ext cx="884" cy="1902"/>
            </a:xfrm>
            <a:prstGeom prst="up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任意多边形 20"/>
            <p:cNvSpPr/>
            <p:nvPr/>
          </p:nvSpPr>
          <p:spPr>
            <a:xfrm>
              <a:off x="10086" y="4597"/>
              <a:ext cx="6147" cy="4211"/>
            </a:xfrm>
            <a:custGeom>
              <a:avLst/>
              <a:gdLst>
                <a:gd name="connisteX0" fmla="*/ 3903345 w 3903345"/>
                <a:gd name="connsiteY0" fmla="*/ 0 h 2673707"/>
                <a:gd name="connisteX1" fmla="*/ 835660 w 3903345"/>
                <a:gd name="connsiteY1" fmla="*/ 2610485 h 2673707"/>
                <a:gd name="connisteX2" fmla="*/ 0 w 3903345"/>
                <a:gd name="connsiteY2" fmla="*/ 1644650 h 2673707"/>
              </a:gdLst>
              <a:ahLst/>
              <a:cxnLst>
                <a:cxn ang="0">
                  <a:pos x="connisteX0" y="connsiteY0"/>
                </a:cxn>
                <a:cxn ang="0">
                  <a:pos x="connisteX1" y="connsiteY1"/>
                </a:cxn>
                <a:cxn ang="0">
                  <a:pos x="connisteX2" y="connsiteY2"/>
                </a:cxn>
              </a:cxnLst>
              <a:rect l="l" t="t" r="r" b="b"/>
              <a:pathLst>
                <a:path w="3903345" h="2673707">
                  <a:moveTo>
                    <a:pt x="3903345" y="0"/>
                  </a:moveTo>
                  <a:cubicBezTo>
                    <a:pt x="3306445" y="541655"/>
                    <a:pt x="1616075" y="2281555"/>
                    <a:pt x="835660" y="2610485"/>
                  </a:cubicBezTo>
                  <a:cubicBezTo>
                    <a:pt x="55245" y="2939415"/>
                    <a:pt x="106045" y="1889760"/>
                    <a:pt x="0" y="1644650"/>
                  </a:cubicBezTo>
                </a:path>
              </a:pathLst>
            </a:custGeom>
            <a:ln w="31750" cmpd="sng">
              <a:solidFill>
                <a:schemeClr val="accent1">
                  <a:shade val="50000"/>
                </a:schemeClr>
              </a:solidFill>
              <a:prstDash val="solid"/>
              <a:tailEnd type="triangle"/>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2" name="文本框 21"/>
            <p:cNvSpPr txBox="1"/>
            <p:nvPr/>
          </p:nvSpPr>
          <p:spPr>
            <a:xfrm>
              <a:off x="4735" y="4357"/>
              <a:ext cx="4522" cy="1016"/>
            </a:xfrm>
            <a:prstGeom prst="rect">
              <a:avLst/>
            </a:prstGeom>
            <a:noFill/>
          </p:spPr>
          <p:txBody>
            <a:bodyPr wrap="square" rtlCol="0" anchor="t">
              <a:spAutoFit/>
            </a:bodyPr>
            <a:p>
              <a:r>
                <a:rPr lang="en-US" altLang="zh-CN">
                  <a:sym typeface="+mn-ea"/>
                </a:rPr>
                <a:t>capabilities combination, Analytical Integration</a:t>
              </a:r>
              <a:endParaRPr lang="en-US" altLang="zh-CN">
                <a:sym typeface="+mn-ea"/>
              </a:endParaRPr>
            </a:p>
          </p:txBody>
        </p:sp>
        <p:sp>
          <p:nvSpPr>
            <p:cNvPr id="24" name="文本框 23"/>
            <p:cNvSpPr txBox="1"/>
            <p:nvPr/>
          </p:nvSpPr>
          <p:spPr>
            <a:xfrm>
              <a:off x="1021" y="5378"/>
              <a:ext cx="3037" cy="628"/>
            </a:xfrm>
            <a:prstGeom prst="rect">
              <a:avLst/>
            </a:prstGeom>
            <a:noFill/>
          </p:spPr>
          <p:txBody>
            <a:bodyPr wrap="square" rtlCol="0" anchor="t">
              <a:spAutoFit/>
            </a:bodyPr>
            <a:p>
              <a:r>
                <a:rPr lang="en-US" altLang="zh-CN" sz="2000" b="1">
                  <a:sym typeface="+mn-ea"/>
                </a:rPr>
                <a:t>Enabler Layer </a:t>
              </a:r>
              <a:endParaRPr lang="en-US" altLang="zh-CN" sz="2000" b="1">
                <a:sym typeface="+mn-ea"/>
              </a:endParaRPr>
            </a:p>
          </p:txBody>
        </p:sp>
        <p:sp>
          <p:nvSpPr>
            <p:cNvPr id="26" name="文本框 25"/>
            <p:cNvSpPr txBox="1"/>
            <p:nvPr/>
          </p:nvSpPr>
          <p:spPr>
            <a:xfrm>
              <a:off x="1041" y="7838"/>
              <a:ext cx="3037" cy="628"/>
            </a:xfrm>
            <a:prstGeom prst="rect">
              <a:avLst/>
            </a:prstGeom>
            <a:noFill/>
          </p:spPr>
          <p:txBody>
            <a:bodyPr wrap="square" rtlCol="0" anchor="t">
              <a:spAutoFit/>
            </a:bodyPr>
            <a:p>
              <a:r>
                <a:rPr lang="en-US" altLang="zh-CN" sz="2000" b="1">
                  <a:sym typeface="+mn-ea"/>
                </a:rPr>
                <a:t>Core Network </a:t>
              </a:r>
              <a:endParaRPr lang="en-US" altLang="zh-CN" sz="2000" b="1">
                <a:sym typeface="+mn-ea"/>
              </a:endParaRPr>
            </a:p>
          </p:txBody>
        </p:sp>
        <p:sp>
          <p:nvSpPr>
            <p:cNvPr id="28" name="文本框 27"/>
            <p:cNvSpPr txBox="1"/>
            <p:nvPr/>
          </p:nvSpPr>
          <p:spPr>
            <a:xfrm>
              <a:off x="1041" y="2918"/>
              <a:ext cx="4108" cy="628"/>
            </a:xfrm>
            <a:prstGeom prst="rect">
              <a:avLst/>
            </a:prstGeom>
            <a:noFill/>
          </p:spPr>
          <p:txBody>
            <a:bodyPr wrap="square" rtlCol="0" anchor="t">
              <a:spAutoFit/>
            </a:bodyPr>
            <a:p>
              <a:r>
                <a:rPr lang="en-US" altLang="zh-CN" sz="2000" b="1">
                  <a:sym typeface="+mn-ea"/>
                </a:rPr>
                <a:t>Application Layer </a:t>
              </a:r>
              <a:endParaRPr lang="en-US" altLang="zh-CN" sz="2000" b="1">
                <a:sym typeface="+mn-ea"/>
              </a:endParaRPr>
            </a:p>
          </p:txBody>
        </p:sp>
      </p:grpSp>
      <p:sp>
        <p:nvSpPr>
          <p:cNvPr id="3" name="文本框 2"/>
          <p:cNvSpPr txBox="1"/>
          <p:nvPr/>
        </p:nvSpPr>
        <p:spPr>
          <a:xfrm>
            <a:off x="648335" y="5996305"/>
            <a:ext cx="10460990" cy="368300"/>
          </a:xfrm>
          <a:prstGeom prst="rect">
            <a:avLst/>
          </a:prstGeom>
          <a:noFill/>
        </p:spPr>
        <p:txBody>
          <a:bodyPr wrap="square" rtlCol="0" anchor="t">
            <a:spAutoFit/>
          </a:bodyPr>
          <a:p>
            <a:r>
              <a:rPr sz="1800">
                <a:sym typeface="+mn-ea"/>
              </a:rPr>
              <a:t>sensing information </a:t>
            </a:r>
            <a:r>
              <a:rPr lang="en-US" sz="1800">
                <a:sym typeface="+mn-ea"/>
              </a:rPr>
              <a:t>providing</a:t>
            </a:r>
            <a:r>
              <a:rPr sz="1800">
                <a:sym typeface="+mn-ea"/>
              </a:rPr>
              <a:t> methods</a:t>
            </a:r>
            <a:r>
              <a:rPr lang="en-US" sz="1800">
                <a:sym typeface="+mn-ea"/>
              </a:rPr>
              <a:t> </a:t>
            </a:r>
            <a:r>
              <a:rPr sz="1800">
                <a:sym typeface="+mn-ea"/>
              </a:rPr>
              <a:t>and data format</a:t>
            </a:r>
            <a:r>
              <a:rPr lang="en-US" sz="1800">
                <a:sym typeface="+mn-ea"/>
              </a:rPr>
              <a:t> depend on the work from SA2</a:t>
            </a:r>
            <a:endParaRPr lang="en-US" sz="1800">
              <a:sym typeface="+mn-ea"/>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Potential SA6 use cases</a:t>
            </a:r>
            <a:endParaRPr lang="en-US" altLang="zh-CN"/>
          </a:p>
        </p:txBody>
      </p:sp>
      <p:sp>
        <p:nvSpPr>
          <p:cNvPr id="3" name="内容占位符 2"/>
          <p:cNvSpPr>
            <a:spLocks noGrp="1"/>
          </p:cNvSpPr>
          <p:nvPr>
            <p:ph idx="1"/>
          </p:nvPr>
        </p:nvSpPr>
        <p:spPr>
          <a:xfrm>
            <a:off x="552450" y="1825625"/>
            <a:ext cx="11119485" cy="1014730"/>
          </a:xfrm>
        </p:spPr>
        <p:txBody>
          <a:bodyPr/>
          <a:p>
            <a:r>
              <a:rPr lang="zh-CN" altLang="en-US" sz="1800"/>
              <a:t>The value-added IASC services provided by SA6 can better bridge the gap between 3GPP wireless sensing information and the actual state of physical world objects, thereby more effectively meeting the diverse needs of various vertical industries.</a:t>
            </a:r>
            <a:endParaRPr lang="zh-CN" altLang="en-US" sz="1800"/>
          </a:p>
          <a:p>
            <a:r>
              <a:rPr lang="en-US" altLang="zh-CN" sz="1800"/>
              <a:t>J</a:t>
            </a:r>
            <a:r>
              <a:rPr lang="zh-CN" altLang="en-US" sz="1800"/>
              <a:t>oint processing of the 3GPP/non-3GPP sensing information to enrich the sensing result and exposure of the enriched result in application enabler layer</a:t>
            </a:r>
            <a:endParaRPr lang="zh-CN" altLang="en-US" sz="1800"/>
          </a:p>
        </p:txBody>
      </p:sp>
      <p:grpSp>
        <p:nvGrpSpPr>
          <p:cNvPr id="31" name="组合 30"/>
          <p:cNvGrpSpPr/>
          <p:nvPr/>
        </p:nvGrpSpPr>
        <p:grpSpPr>
          <a:xfrm>
            <a:off x="523875" y="3279775"/>
            <a:ext cx="4541520" cy="3056255"/>
            <a:chOff x="825" y="5165"/>
            <a:chExt cx="7152" cy="4813"/>
          </a:xfrm>
        </p:grpSpPr>
        <p:sp>
          <p:nvSpPr>
            <p:cNvPr id="5" name="矩形 4"/>
            <p:cNvSpPr/>
            <p:nvPr/>
          </p:nvSpPr>
          <p:spPr>
            <a:xfrm>
              <a:off x="3300" y="5165"/>
              <a:ext cx="2612" cy="529"/>
            </a:xfrm>
            <a:prstGeom prst="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tx1"/>
                  </a:solidFill>
                </a:rPr>
                <a:t>UAS APP</a:t>
              </a:r>
              <a:endParaRPr lang="en-US" altLang="zh-CN" b="1">
                <a:solidFill>
                  <a:schemeClr val="tx1"/>
                </a:solidFill>
              </a:endParaRPr>
            </a:p>
          </p:txBody>
        </p:sp>
        <p:pic>
          <p:nvPicPr>
            <p:cNvPr id="6" name="图片 5"/>
            <p:cNvPicPr/>
            <p:nvPr/>
          </p:nvPicPr>
          <p:blipFill>
            <a:blip r:embed="rId1"/>
            <a:stretch>
              <a:fillRect/>
            </a:stretch>
          </p:blipFill>
          <p:spPr>
            <a:xfrm>
              <a:off x="825" y="8155"/>
              <a:ext cx="2086" cy="1374"/>
            </a:xfrm>
            <a:prstGeom prst="rect">
              <a:avLst/>
            </a:prstGeom>
          </p:spPr>
        </p:pic>
        <p:pic>
          <p:nvPicPr>
            <p:cNvPr id="8" name="图片 7"/>
            <p:cNvPicPr/>
            <p:nvPr/>
          </p:nvPicPr>
          <p:blipFill>
            <a:blip r:embed="rId2"/>
            <a:stretch>
              <a:fillRect/>
            </a:stretch>
          </p:blipFill>
          <p:spPr>
            <a:xfrm>
              <a:off x="1058" y="6357"/>
              <a:ext cx="1325" cy="1071"/>
            </a:xfrm>
            <a:prstGeom prst="rect">
              <a:avLst/>
            </a:prstGeom>
          </p:spPr>
        </p:pic>
        <p:sp>
          <p:nvSpPr>
            <p:cNvPr id="9" name="文本框 8"/>
            <p:cNvSpPr txBox="1"/>
            <p:nvPr/>
          </p:nvSpPr>
          <p:spPr>
            <a:xfrm>
              <a:off x="871" y="9495"/>
              <a:ext cx="2040" cy="483"/>
            </a:xfrm>
            <a:prstGeom prst="rect">
              <a:avLst/>
            </a:prstGeom>
            <a:noFill/>
          </p:spPr>
          <p:txBody>
            <a:bodyPr wrap="square" rtlCol="0" anchor="t">
              <a:spAutoFit/>
            </a:bodyPr>
            <a:p>
              <a:pPr algn="ctr"/>
              <a:r>
                <a:rPr lang="en-US" altLang="zh-CN" sz="1400" b="1">
                  <a:sym typeface="+mn-ea"/>
                </a:rPr>
                <a:t>3GPP sensor</a:t>
              </a:r>
              <a:endParaRPr lang="en-US" altLang="zh-CN" sz="1400" b="1">
                <a:sym typeface="+mn-ea"/>
              </a:endParaRPr>
            </a:p>
          </p:txBody>
        </p:sp>
        <p:sp>
          <p:nvSpPr>
            <p:cNvPr id="10" name="文本框 9"/>
            <p:cNvSpPr txBox="1"/>
            <p:nvPr/>
          </p:nvSpPr>
          <p:spPr>
            <a:xfrm>
              <a:off x="871" y="7395"/>
              <a:ext cx="2040" cy="822"/>
            </a:xfrm>
            <a:prstGeom prst="rect">
              <a:avLst/>
            </a:prstGeom>
            <a:noFill/>
          </p:spPr>
          <p:txBody>
            <a:bodyPr wrap="square" rtlCol="0" anchor="t">
              <a:spAutoFit/>
            </a:bodyPr>
            <a:p>
              <a:pPr algn="ctr"/>
              <a:r>
                <a:rPr lang="en-US" altLang="zh-CN" sz="1400" b="1">
                  <a:sym typeface="+mn-ea"/>
                </a:rPr>
                <a:t>non-3GPP </a:t>
              </a:r>
              <a:r>
                <a:rPr lang="en-US" altLang="zh-CN" sz="1400" b="1">
                  <a:sym typeface="+mn-ea"/>
                </a:rPr>
                <a:t>camera</a:t>
              </a:r>
              <a:endParaRPr lang="en-US" altLang="zh-CN" sz="1400" b="1">
                <a:sym typeface="+mn-ea"/>
              </a:endParaRPr>
            </a:p>
          </p:txBody>
        </p:sp>
        <p:pic>
          <p:nvPicPr>
            <p:cNvPr id="12" name="图片 11"/>
            <p:cNvPicPr/>
            <p:nvPr/>
          </p:nvPicPr>
          <p:blipFill>
            <a:blip r:embed="rId3"/>
            <a:stretch>
              <a:fillRect/>
            </a:stretch>
          </p:blipFill>
          <p:spPr>
            <a:xfrm>
              <a:off x="5912" y="6823"/>
              <a:ext cx="2065" cy="1966"/>
            </a:xfrm>
            <a:prstGeom prst="rect">
              <a:avLst/>
            </a:prstGeom>
          </p:spPr>
        </p:pic>
        <p:sp>
          <p:nvSpPr>
            <p:cNvPr id="19" name="矩形 18"/>
            <p:cNvSpPr/>
            <p:nvPr/>
          </p:nvSpPr>
          <p:spPr>
            <a:xfrm>
              <a:off x="3300" y="6221"/>
              <a:ext cx="2612" cy="529"/>
            </a:xfrm>
            <a:prstGeom prst="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tx1"/>
                  </a:solidFill>
                </a:rPr>
                <a:t>IASC Enabler</a:t>
              </a:r>
              <a:endParaRPr lang="en-US" altLang="zh-CN" b="1">
                <a:solidFill>
                  <a:schemeClr val="tx1"/>
                </a:solidFill>
              </a:endParaRPr>
            </a:p>
          </p:txBody>
        </p:sp>
        <p:cxnSp>
          <p:nvCxnSpPr>
            <p:cNvPr id="20" name="直接箭头连接符 19"/>
            <p:cNvCxnSpPr/>
            <p:nvPr/>
          </p:nvCxnSpPr>
          <p:spPr>
            <a:xfrm flipV="1">
              <a:off x="2696" y="6801"/>
              <a:ext cx="1759" cy="608"/>
            </a:xfrm>
            <a:prstGeom prst="straightConnector1">
              <a:avLst/>
            </a:prstGeom>
            <a:ln w="31750" cmpd="sng">
              <a:solidFill>
                <a:schemeClr val="accent1">
                  <a:shade val="50000"/>
                </a:schemeClr>
              </a:solidFill>
              <a:prstDash val="solid"/>
              <a:tailEnd type="triangle"/>
            </a:ln>
          </p:spPr>
          <p:style>
            <a:lnRef idx="2">
              <a:schemeClr val="accent1"/>
            </a:lnRef>
            <a:fillRef idx="0">
              <a:srgbClr val="FFFFFF"/>
            </a:fillRef>
            <a:effectRef idx="0">
              <a:srgbClr val="FFFFFF"/>
            </a:effectRef>
            <a:fontRef idx="minor">
              <a:schemeClr val="tx1"/>
            </a:fontRef>
          </p:style>
        </p:cxnSp>
        <p:cxnSp>
          <p:nvCxnSpPr>
            <p:cNvPr id="21" name="直接箭头连接符 20"/>
            <p:cNvCxnSpPr>
              <a:endCxn id="23" idx="0"/>
            </p:cNvCxnSpPr>
            <p:nvPr/>
          </p:nvCxnSpPr>
          <p:spPr>
            <a:xfrm flipV="1">
              <a:off x="2612" y="6802"/>
              <a:ext cx="2283" cy="2344"/>
            </a:xfrm>
            <a:prstGeom prst="straightConnector1">
              <a:avLst/>
            </a:prstGeom>
            <a:ln w="31750" cmpd="sng">
              <a:solidFill>
                <a:schemeClr val="accent1">
                  <a:shade val="50000"/>
                </a:schemeClr>
              </a:solidFill>
              <a:prstDash val="solid"/>
              <a:tailEnd type="triangle"/>
            </a:ln>
          </p:spPr>
          <p:style>
            <a:lnRef idx="2">
              <a:schemeClr val="accent1"/>
            </a:lnRef>
            <a:fillRef idx="0">
              <a:srgbClr val="FFFFFF"/>
            </a:fillRef>
            <a:effectRef idx="0">
              <a:srgbClr val="FFFFFF"/>
            </a:effectRef>
            <a:fontRef idx="minor">
              <a:schemeClr val="tx1"/>
            </a:fontRef>
          </p:style>
        </p:cxnSp>
        <p:sp>
          <p:nvSpPr>
            <p:cNvPr id="22" name="文本框 21"/>
            <p:cNvSpPr txBox="1"/>
            <p:nvPr/>
          </p:nvSpPr>
          <p:spPr>
            <a:xfrm>
              <a:off x="3143" y="8601"/>
              <a:ext cx="4085" cy="1307"/>
            </a:xfrm>
            <a:prstGeom prst="rect">
              <a:avLst/>
            </a:prstGeom>
          </p:spPr>
          <p:txBody>
            <a:bodyPr wrap="square">
              <a:spAutoFit/>
            </a:bodyPr>
            <a:p>
              <a:pPr defTabSz="266700">
                <a:spcAft>
                  <a:spcPts val="900"/>
                </a:spcAft>
              </a:pPr>
              <a:r>
                <a:rPr lang="en-US" altLang="zh-CN" sz="1600">
                  <a:solidFill>
                    <a:srgbClr val="0C0C0C"/>
                  </a:solidFill>
                  <a:latin typeface="Times New Roman" panose="02020603050405020304"/>
                  <a:ea typeface="MS Mincho" panose="02020609040205080304" charset="-128"/>
                </a:rPr>
                <a:t>Object detection and tracking, e.g. position, velocity, </a:t>
              </a:r>
              <a:r>
                <a:rPr lang="en-US" altLang="zh-CN" sz="1600">
                  <a:solidFill>
                    <a:srgbClr val="0C0C0C"/>
                  </a:solidFill>
                  <a:latin typeface="Times New Roman" panose="02020603050405020304"/>
                  <a:ea typeface="MS Mincho" panose="02020609040205080304" charset="-128"/>
                  <a:sym typeface="+mn-ea"/>
                </a:rPr>
                <a:t>trajetory etc.</a:t>
              </a:r>
              <a:endParaRPr lang="en-US" altLang="zh-CN" sz="1600">
                <a:solidFill>
                  <a:srgbClr val="0C0C0C"/>
                </a:solidFill>
                <a:latin typeface="Times New Roman" panose="02020603050405020304"/>
                <a:ea typeface="MS Mincho" panose="02020609040205080304" charset="-128"/>
              </a:endParaRPr>
            </a:p>
          </p:txBody>
        </p:sp>
        <p:sp>
          <p:nvSpPr>
            <p:cNvPr id="23" name="文本框 22"/>
            <p:cNvSpPr txBox="1"/>
            <p:nvPr/>
          </p:nvSpPr>
          <p:spPr>
            <a:xfrm>
              <a:off x="3313" y="6802"/>
              <a:ext cx="3163" cy="919"/>
            </a:xfrm>
            <a:prstGeom prst="rect">
              <a:avLst/>
            </a:prstGeom>
          </p:spPr>
          <p:txBody>
            <a:bodyPr wrap="square">
              <a:spAutoFit/>
            </a:bodyPr>
            <a:p>
              <a:pPr algn="l" defTabSz="266700">
                <a:spcAft>
                  <a:spcPts val="900"/>
                </a:spcAft>
                <a:buClrTx/>
                <a:buSzTx/>
                <a:buFontTx/>
              </a:pPr>
              <a:r>
                <a:rPr lang="en-US" altLang="zh-CN" sz="1600">
                  <a:solidFill>
                    <a:srgbClr val="0C0C0C"/>
                  </a:solidFill>
                  <a:latin typeface="Times New Roman" panose="02020603050405020304"/>
                  <a:ea typeface="MS Mincho" panose="02020609040205080304" charset="-128"/>
                </a:rPr>
                <a:t>Object appearance, e.g. model, colour</a:t>
              </a:r>
              <a:r>
                <a:rPr lang="en-US" altLang="zh-CN" sz="1600">
                  <a:solidFill>
                    <a:srgbClr val="0C0C0C"/>
                  </a:solidFill>
                  <a:latin typeface="Times New Roman" panose="02020603050405020304"/>
                  <a:ea typeface="MS Mincho" panose="02020609040205080304" charset="-128"/>
                  <a:sym typeface="+mn-ea"/>
                </a:rPr>
                <a:t> etc.</a:t>
              </a:r>
              <a:endParaRPr lang="en-US" altLang="zh-CN" sz="1600">
                <a:solidFill>
                  <a:srgbClr val="0C0C0C"/>
                </a:solidFill>
                <a:latin typeface="Times New Roman" panose="02020603050405020304"/>
                <a:ea typeface="MS Mincho" panose="02020609040205080304" charset="-128"/>
              </a:endParaRPr>
            </a:p>
          </p:txBody>
        </p:sp>
        <p:sp>
          <p:nvSpPr>
            <p:cNvPr id="24" name="上箭头 23"/>
            <p:cNvSpPr/>
            <p:nvPr/>
          </p:nvSpPr>
          <p:spPr>
            <a:xfrm>
              <a:off x="4164" y="5693"/>
              <a:ext cx="884" cy="493"/>
            </a:xfrm>
            <a:prstGeom prst="up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11" name="组合 10"/>
          <p:cNvGrpSpPr/>
          <p:nvPr/>
        </p:nvGrpSpPr>
        <p:grpSpPr>
          <a:xfrm>
            <a:off x="5944235" y="3279775"/>
            <a:ext cx="5927090" cy="3068955"/>
            <a:chOff x="10125" y="5165"/>
            <a:chExt cx="9334" cy="4833"/>
          </a:xfrm>
        </p:grpSpPr>
        <p:grpSp>
          <p:nvGrpSpPr>
            <p:cNvPr id="32" name="组合 31"/>
            <p:cNvGrpSpPr/>
            <p:nvPr/>
          </p:nvGrpSpPr>
          <p:grpSpPr>
            <a:xfrm>
              <a:off x="10125" y="5165"/>
              <a:ext cx="8744" cy="4833"/>
              <a:chOff x="10125" y="5165"/>
              <a:chExt cx="8744" cy="4833"/>
            </a:xfrm>
          </p:grpSpPr>
          <p:sp>
            <p:nvSpPr>
              <p:cNvPr id="4" name="矩形 3"/>
              <p:cNvSpPr/>
              <p:nvPr/>
            </p:nvSpPr>
            <p:spPr>
              <a:xfrm>
                <a:off x="12921" y="5165"/>
                <a:ext cx="2612" cy="529"/>
              </a:xfrm>
              <a:prstGeom prst="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tx1"/>
                    </a:solidFill>
                  </a:rPr>
                  <a:t>V2X APP</a:t>
                </a:r>
                <a:endParaRPr lang="en-US" altLang="zh-CN" b="1">
                  <a:solidFill>
                    <a:schemeClr val="tx1"/>
                  </a:solidFill>
                </a:endParaRPr>
              </a:p>
            </p:txBody>
          </p:sp>
          <p:pic>
            <p:nvPicPr>
              <p:cNvPr id="13" name="图片 12"/>
              <p:cNvPicPr>
                <a:picLocks noChangeAspect="1"/>
              </p:cNvPicPr>
              <p:nvPr/>
            </p:nvPicPr>
            <p:blipFill>
              <a:blip r:embed="rId4"/>
              <a:stretch>
                <a:fillRect/>
              </a:stretch>
            </p:blipFill>
            <p:spPr>
              <a:xfrm>
                <a:off x="10759" y="5871"/>
                <a:ext cx="2063" cy="1689"/>
              </a:xfrm>
              <a:prstGeom prst="rect">
                <a:avLst/>
              </a:prstGeom>
            </p:spPr>
          </p:pic>
          <p:pic>
            <p:nvPicPr>
              <p:cNvPr id="15" name="图片 14"/>
              <p:cNvPicPr/>
              <p:nvPr/>
            </p:nvPicPr>
            <p:blipFill>
              <a:blip r:embed="rId1"/>
              <a:stretch>
                <a:fillRect/>
              </a:stretch>
            </p:blipFill>
            <p:spPr>
              <a:xfrm>
                <a:off x="10125" y="8175"/>
                <a:ext cx="2086" cy="1374"/>
              </a:xfrm>
              <a:prstGeom prst="rect">
                <a:avLst/>
              </a:prstGeom>
            </p:spPr>
          </p:pic>
          <p:sp>
            <p:nvSpPr>
              <p:cNvPr id="16" name="文本框 15"/>
              <p:cNvSpPr txBox="1"/>
              <p:nvPr/>
            </p:nvSpPr>
            <p:spPr>
              <a:xfrm>
                <a:off x="10171" y="9515"/>
                <a:ext cx="2040" cy="483"/>
              </a:xfrm>
              <a:prstGeom prst="rect">
                <a:avLst/>
              </a:prstGeom>
              <a:noFill/>
            </p:spPr>
            <p:txBody>
              <a:bodyPr wrap="square" rtlCol="0" anchor="t">
                <a:spAutoFit/>
              </a:bodyPr>
              <a:p>
                <a:pPr algn="ctr"/>
                <a:r>
                  <a:rPr lang="en-US" altLang="zh-CN" sz="1400" b="1">
                    <a:sym typeface="+mn-ea"/>
                  </a:rPr>
                  <a:t>3GPP sensor</a:t>
                </a:r>
                <a:endParaRPr lang="en-US" altLang="zh-CN" sz="1400" b="1">
                  <a:sym typeface="+mn-ea"/>
                </a:endParaRPr>
              </a:p>
            </p:txBody>
          </p:sp>
          <p:sp>
            <p:nvSpPr>
              <p:cNvPr id="17" name="文本框 16"/>
              <p:cNvSpPr txBox="1"/>
              <p:nvPr/>
            </p:nvSpPr>
            <p:spPr>
              <a:xfrm>
                <a:off x="10171" y="7415"/>
                <a:ext cx="2040" cy="822"/>
              </a:xfrm>
              <a:prstGeom prst="rect">
                <a:avLst/>
              </a:prstGeom>
              <a:noFill/>
            </p:spPr>
            <p:txBody>
              <a:bodyPr wrap="square" rtlCol="0" anchor="t">
                <a:spAutoFit/>
              </a:bodyPr>
              <a:p>
                <a:pPr algn="ctr"/>
                <a:r>
                  <a:rPr lang="en-US" altLang="zh-CN" sz="1400" b="1">
                    <a:sym typeface="+mn-ea"/>
                  </a:rPr>
                  <a:t>non-3GPP LiDAR</a:t>
                </a:r>
                <a:endParaRPr lang="en-US" altLang="zh-CN" sz="1400" b="1">
                  <a:sym typeface="+mn-ea"/>
                </a:endParaRPr>
              </a:p>
            </p:txBody>
          </p:sp>
          <p:pic>
            <p:nvPicPr>
              <p:cNvPr id="18" name="图片 17"/>
              <p:cNvPicPr>
                <a:picLocks noChangeAspect="1"/>
              </p:cNvPicPr>
              <p:nvPr/>
            </p:nvPicPr>
            <p:blipFill>
              <a:blip r:embed="rId5"/>
              <a:stretch>
                <a:fillRect/>
              </a:stretch>
            </p:blipFill>
            <p:spPr>
              <a:xfrm>
                <a:off x="16115" y="7849"/>
                <a:ext cx="2754" cy="1297"/>
              </a:xfrm>
              <a:prstGeom prst="rect">
                <a:avLst/>
              </a:prstGeom>
            </p:spPr>
          </p:pic>
          <p:sp>
            <p:nvSpPr>
              <p:cNvPr id="25" name="矩形 24"/>
              <p:cNvSpPr/>
              <p:nvPr/>
            </p:nvSpPr>
            <p:spPr>
              <a:xfrm>
                <a:off x="12980" y="6221"/>
                <a:ext cx="2612" cy="529"/>
              </a:xfrm>
              <a:prstGeom prst="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tx1"/>
                    </a:solidFill>
                  </a:rPr>
                  <a:t>IASC Enabler</a:t>
                </a:r>
                <a:endParaRPr lang="en-US" altLang="zh-CN" b="1">
                  <a:solidFill>
                    <a:schemeClr val="tx1"/>
                  </a:solidFill>
                </a:endParaRPr>
              </a:p>
            </p:txBody>
          </p:sp>
          <p:sp>
            <p:nvSpPr>
              <p:cNvPr id="26" name="上箭头 25"/>
              <p:cNvSpPr/>
              <p:nvPr/>
            </p:nvSpPr>
            <p:spPr>
              <a:xfrm>
                <a:off x="13844" y="5693"/>
                <a:ext cx="884" cy="493"/>
              </a:xfrm>
              <a:prstGeom prst="up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7" name="直接箭头连接符 26"/>
              <p:cNvCxnSpPr/>
              <p:nvPr/>
            </p:nvCxnSpPr>
            <p:spPr>
              <a:xfrm flipV="1">
                <a:off x="12211" y="6961"/>
                <a:ext cx="2283" cy="2344"/>
              </a:xfrm>
              <a:prstGeom prst="straightConnector1">
                <a:avLst/>
              </a:prstGeom>
              <a:ln w="31750" cmpd="sng">
                <a:solidFill>
                  <a:schemeClr val="accent1">
                    <a:shade val="50000"/>
                  </a:schemeClr>
                </a:solidFill>
                <a:prstDash val="solid"/>
                <a:tailEnd type="triangle"/>
              </a:ln>
            </p:spPr>
            <p:style>
              <a:lnRef idx="2">
                <a:schemeClr val="accent1"/>
              </a:lnRef>
              <a:fillRef idx="0">
                <a:srgbClr val="FFFFFF"/>
              </a:fillRef>
              <a:effectRef idx="0">
                <a:srgbClr val="FFFFFF"/>
              </a:effectRef>
              <a:fontRef idx="minor">
                <a:schemeClr val="tx1"/>
              </a:fontRef>
            </p:style>
          </p:cxnSp>
          <p:cxnSp>
            <p:nvCxnSpPr>
              <p:cNvPr id="28" name="直接箭头连接符 27"/>
              <p:cNvCxnSpPr/>
              <p:nvPr/>
            </p:nvCxnSpPr>
            <p:spPr>
              <a:xfrm flipV="1">
                <a:off x="12473" y="6952"/>
                <a:ext cx="1759" cy="608"/>
              </a:xfrm>
              <a:prstGeom prst="straightConnector1">
                <a:avLst/>
              </a:prstGeom>
              <a:ln w="31750" cmpd="sng">
                <a:solidFill>
                  <a:schemeClr val="accent1">
                    <a:shade val="50000"/>
                  </a:schemeClr>
                </a:solidFill>
                <a:prstDash val="solid"/>
                <a:tailEnd type="triangle"/>
              </a:ln>
            </p:spPr>
            <p:style>
              <a:lnRef idx="2">
                <a:schemeClr val="accent1"/>
              </a:lnRef>
              <a:fillRef idx="0">
                <a:srgbClr val="FFFFFF"/>
              </a:fillRef>
              <a:effectRef idx="0">
                <a:srgbClr val="FFFFFF"/>
              </a:effectRef>
              <a:fontRef idx="minor">
                <a:schemeClr val="tx1"/>
              </a:fontRef>
            </p:style>
          </p:cxnSp>
          <p:sp>
            <p:nvSpPr>
              <p:cNvPr id="29" name="文本框 28"/>
              <p:cNvSpPr txBox="1"/>
              <p:nvPr/>
            </p:nvSpPr>
            <p:spPr>
              <a:xfrm>
                <a:off x="13184" y="8498"/>
                <a:ext cx="4085" cy="1307"/>
              </a:xfrm>
              <a:prstGeom prst="rect">
                <a:avLst/>
              </a:prstGeom>
            </p:spPr>
            <p:txBody>
              <a:bodyPr wrap="square">
                <a:spAutoFit/>
              </a:bodyPr>
              <a:p>
                <a:pPr defTabSz="266700">
                  <a:spcAft>
                    <a:spcPts val="900"/>
                  </a:spcAft>
                </a:pPr>
                <a:r>
                  <a:rPr lang="en-US" altLang="zh-CN" sz="1600">
                    <a:solidFill>
                      <a:srgbClr val="0C0C0C"/>
                    </a:solidFill>
                    <a:latin typeface="Times New Roman" panose="02020603050405020304"/>
                    <a:ea typeface="MS Mincho" panose="02020609040205080304" charset="-128"/>
                  </a:rPr>
                  <a:t>Object detection and tracking, e.g. position, velocity, </a:t>
                </a:r>
                <a:r>
                  <a:rPr lang="en-US" altLang="zh-CN" sz="1600">
                    <a:solidFill>
                      <a:srgbClr val="0C0C0C"/>
                    </a:solidFill>
                    <a:latin typeface="Times New Roman" panose="02020603050405020304"/>
                    <a:ea typeface="MS Mincho" panose="02020609040205080304" charset="-128"/>
                    <a:sym typeface="+mn-ea"/>
                  </a:rPr>
                  <a:t>trajetory etc.</a:t>
                </a:r>
                <a:endParaRPr lang="en-US" altLang="zh-CN" sz="1600">
                  <a:solidFill>
                    <a:srgbClr val="0C0C0C"/>
                  </a:solidFill>
                  <a:latin typeface="Times New Roman" panose="02020603050405020304"/>
                  <a:ea typeface="MS Mincho" panose="02020609040205080304" charset="-128"/>
                </a:endParaRPr>
              </a:p>
            </p:txBody>
          </p:sp>
          <p:sp>
            <p:nvSpPr>
              <p:cNvPr id="30" name="文本框 29"/>
              <p:cNvSpPr txBox="1"/>
              <p:nvPr/>
            </p:nvSpPr>
            <p:spPr>
              <a:xfrm>
                <a:off x="12473" y="6848"/>
                <a:ext cx="5120" cy="1307"/>
              </a:xfrm>
              <a:prstGeom prst="rect">
                <a:avLst/>
              </a:prstGeom>
            </p:spPr>
            <p:txBody>
              <a:bodyPr wrap="square">
                <a:spAutoFit/>
              </a:bodyPr>
              <a:p>
                <a:pPr defTabSz="266700">
                  <a:spcAft>
                    <a:spcPts val="900"/>
                  </a:spcAft>
                </a:pPr>
                <a:r>
                  <a:rPr lang="en-US" altLang="zh-CN" sz="1200"/>
                  <a:t>Real-time scanning of intersection blind spots (e.g., obscured pedestrians and non-motorized vehicles) to detect suddenly red-light-running cyclists and pedestrians.</a:t>
                </a:r>
                <a:endParaRPr lang="en-US" altLang="zh-CN" sz="1200"/>
              </a:p>
            </p:txBody>
          </p:sp>
        </p:grpSp>
        <p:sp>
          <p:nvSpPr>
            <p:cNvPr id="7" name="文本框 6"/>
            <p:cNvSpPr txBox="1"/>
            <p:nvPr/>
          </p:nvSpPr>
          <p:spPr>
            <a:xfrm>
              <a:off x="14491" y="5678"/>
              <a:ext cx="4968" cy="531"/>
            </a:xfrm>
            <a:prstGeom prst="rect">
              <a:avLst/>
            </a:prstGeom>
          </p:spPr>
          <p:txBody>
            <a:bodyPr wrap="square">
              <a:spAutoFit/>
            </a:bodyPr>
            <a:p>
              <a:pPr marL="0" indent="0"/>
              <a:r>
                <a:rPr lang="en-US" altLang="zh-CN" sz="1600" i="0">
                  <a:solidFill>
                    <a:srgbClr val="0C0C0C"/>
                  </a:solidFill>
                  <a:latin typeface="Times New Roman" panose="02020603050405020304"/>
                  <a:ea typeface="MS Mincho" panose="02020609040205080304" charset="-128"/>
                </a:rPr>
                <a:t>Accident Prevention and Control</a:t>
              </a:r>
              <a:endParaRPr lang="en-US" altLang="zh-CN" sz="1600" i="0">
                <a:solidFill>
                  <a:srgbClr val="0C0C0C"/>
                </a:solidFill>
                <a:latin typeface="Times New Roman" panose="02020603050405020304"/>
                <a:ea typeface="MS Mincho" panose="02020609040205080304" charset="-128"/>
              </a:endParaRPr>
            </a:p>
          </p:txBody>
        </p:sp>
      </p:grpSp>
      <p:sp>
        <p:nvSpPr>
          <p:cNvPr id="14" name="文本框 13"/>
          <p:cNvSpPr txBox="1"/>
          <p:nvPr/>
        </p:nvSpPr>
        <p:spPr>
          <a:xfrm>
            <a:off x="3263265" y="3669665"/>
            <a:ext cx="1802765" cy="337185"/>
          </a:xfrm>
          <a:prstGeom prst="rect">
            <a:avLst/>
          </a:prstGeom>
        </p:spPr>
        <p:txBody>
          <a:bodyPr wrap="square">
            <a:spAutoFit/>
          </a:bodyPr>
          <a:p>
            <a:pPr marL="0" algn="l" defTabSz="266700">
              <a:spcAft>
                <a:spcPts val="900"/>
              </a:spcAft>
              <a:buClrTx/>
              <a:buSzTx/>
              <a:buFontTx/>
            </a:pPr>
            <a:r>
              <a:rPr lang="en-US" altLang="zh-CN" sz="1600" i="0">
                <a:solidFill>
                  <a:srgbClr val="0C0C0C"/>
                </a:solidFill>
                <a:latin typeface="Times New Roman" panose="02020603050405020304"/>
                <a:ea typeface="MS Mincho" panose="02020609040205080304" charset="-128"/>
              </a:rPr>
              <a:t>UAV control center</a:t>
            </a:r>
            <a:endParaRPr lang="en-US" altLang="zh-CN" sz="1600" i="0">
              <a:solidFill>
                <a:srgbClr val="0C0C0C"/>
              </a:solidFill>
              <a:latin typeface="Times New Roman" panose="02020603050405020304"/>
              <a:ea typeface="MS Mincho" panose="02020609040205080304" charset="-128"/>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Other works can be done in SA6</a:t>
            </a:r>
            <a:endParaRPr lang="en-US" altLang="zh-CN"/>
          </a:p>
        </p:txBody>
      </p:sp>
      <p:sp>
        <p:nvSpPr>
          <p:cNvPr id="3" name="内容占位符 2"/>
          <p:cNvSpPr>
            <a:spLocks noGrp="1"/>
          </p:cNvSpPr>
          <p:nvPr>
            <p:ph idx="1"/>
          </p:nvPr>
        </p:nvSpPr>
        <p:spPr/>
        <p:txBody>
          <a:bodyPr/>
          <a:p>
            <a:r>
              <a:rPr lang="en-US" altLang="zh-CN" sz="2000"/>
              <a:t>User consent aspect: </a:t>
            </a:r>
            <a:endParaRPr lang="en-US" altLang="zh-CN" sz="2000"/>
          </a:p>
          <a:p>
            <a:pPr lvl="1"/>
            <a:r>
              <a:rPr lang="en-US" altLang="zh-CN" sz="1710"/>
              <a:t>As per 3GPP TS 22.137, the collection of non-3GPP sensing data and joint processing of 3GPP/non-3GPP sensing data need to be subject to user consent, regulation, and operator’s policy. SA6 can provide the application enabler capabilities addressing the user consent based on the exiting (or if necessary, enhanced) procedures specified in CAPIF.</a:t>
            </a:r>
            <a:endParaRPr lang="en-US" altLang="zh-CN" sz="1710"/>
          </a:p>
          <a:p>
            <a:pPr lvl="1"/>
            <a:r>
              <a:rPr lang="en-US" altLang="zh-CN" sz="1710"/>
              <a:t>If any gaps in user consent management are identified in this Study Item (SI), the following normative work should be addressed within the CAPIF normative work</a:t>
            </a:r>
            <a:endParaRPr lang="en-US" altLang="zh-CN" sz="1710"/>
          </a:p>
          <a:p>
            <a:pPr lvl="1"/>
            <a:endParaRPr lang="en-US" altLang="zh-CN" sz="1710"/>
          </a:p>
          <a:p>
            <a:pPr marL="228600" lvl="1" algn="l">
              <a:spcBef>
                <a:spcPts val="1000"/>
              </a:spcBef>
              <a:buClrTx/>
              <a:buSzTx/>
              <a:buFontTx/>
              <a:buBlip>
                <a:blip r:embed="rId1"/>
              </a:buBlip>
            </a:pPr>
            <a:r>
              <a:rPr lang="en-US" altLang="zh-CN" sz="2000"/>
              <a:t>Enhancement of SA6 existing enablers</a:t>
            </a:r>
            <a:endParaRPr lang="en-US" altLang="zh-CN" sz="2000"/>
          </a:p>
          <a:p>
            <a:pPr lvl="1" algn="l">
              <a:spcBef>
                <a:spcPts val="500"/>
              </a:spcBef>
              <a:buSzTx/>
            </a:pPr>
            <a:r>
              <a:rPr lang="en-US" altLang="zh-CN" sz="1710"/>
              <a:t>feasibility study on usage of sensing information (including the value added information) to optimize existing application layer enablement, e.g. UAS, V2X, etc, behaviour.</a:t>
            </a:r>
            <a:endParaRPr lang="en-US" altLang="zh-CN" sz="171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Objectives of FS_ISAC_APP </a:t>
            </a:r>
            <a:endParaRPr lang="en-US" altLang="zh-CN"/>
          </a:p>
        </p:txBody>
      </p:sp>
      <p:sp>
        <p:nvSpPr>
          <p:cNvPr id="3" name="内容占位符 2"/>
          <p:cNvSpPr>
            <a:spLocks noGrp="1"/>
          </p:cNvSpPr>
          <p:nvPr>
            <p:ph idx="1"/>
          </p:nvPr>
        </p:nvSpPr>
        <p:spPr>
          <a:xfrm>
            <a:off x="-1270" y="1919605"/>
            <a:ext cx="7415530" cy="4497070"/>
          </a:xfrm>
          <a:ln>
            <a:solidFill>
              <a:schemeClr val="accent1"/>
            </a:solidFill>
          </a:ln>
        </p:spPr>
        <p:txBody>
          <a:bodyPr/>
          <a:p>
            <a:r>
              <a:rPr lang="zh-CN" altLang="en-US" sz="1800"/>
              <a:t>a)	</a:t>
            </a:r>
            <a:r>
              <a:rPr lang="en-US" altLang="zh-CN" sz="1800"/>
              <a:t>A</a:t>
            </a:r>
            <a:r>
              <a:rPr lang="zh-CN" altLang="en-US" sz="1800"/>
              <a:t>pplication enabler layer architecture to provide </a:t>
            </a:r>
            <a:r>
              <a:rPr lang="en-US" altLang="zh-CN" sz="1800"/>
              <a:t>ISAC capabilities</a:t>
            </a:r>
            <a:r>
              <a:rPr lang="zh-CN" altLang="en-US" sz="1800"/>
              <a:t> to vertical applications;</a:t>
            </a:r>
            <a:endParaRPr lang="zh-CN" altLang="en-US" sz="1800"/>
          </a:p>
          <a:p>
            <a:pPr marL="0" lvl="1"/>
            <a:r>
              <a:rPr lang="en-US" altLang="zh-CN" sz="1800" b="1">
                <a:solidFill>
                  <a:srgbClr val="FF0000"/>
                </a:solidFill>
                <a:sym typeface="+mn-ea"/>
              </a:rPr>
              <a:t>b)</a:t>
            </a:r>
            <a:r>
              <a:rPr lang="zh-CN" altLang="en-US" sz="1800" b="1">
                <a:solidFill>
                  <a:srgbClr val="FF0000"/>
                </a:solidFill>
                <a:sym typeface="+mn-ea"/>
              </a:rPr>
              <a:t>	user consent management of Sensing information exposure by using the existing or enhanced CAPIF procedures</a:t>
            </a:r>
            <a:r>
              <a:rPr lang="en-US" altLang="zh-CN" sz="1800" b="1">
                <a:solidFill>
                  <a:srgbClr val="FF0000"/>
                </a:solidFill>
                <a:sym typeface="+mn-ea"/>
              </a:rPr>
              <a:t> (new)</a:t>
            </a:r>
            <a:r>
              <a:rPr lang="zh-CN" altLang="en-US" sz="1800" b="1">
                <a:solidFill>
                  <a:srgbClr val="FF0000"/>
                </a:solidFill>
                <a:sym typeface="+mn-ea"/>
              </a:rPr>
              <a:t>;</a:t>
            </a:r>
            <a:endParaRPr lang="zh-CN" altLang="en-US" sz="1800"/>
          </a:p>
          <a:p>
            <a:r>
              <a:rPr lang="en-US" altLang="zh-CN" sz="1800"/>
              <a:t>c</a:t>
            </a:r>
            <a:r>
              <a:rPr lang="zh-CN" altLang="en-US" sz="1800"/>
              <a:t>)	non-3GPP sensing information/result from application layer, and the combination of the 3GPP/non-3GPP sensing information, including:</a:t>
            </a:r>
            <a:endParaRPr lang="zh-CN" altLang="en-US" sz="1800"/>
          </a:p>
          <a:p>
            <a:pPr lvl="1"/>
            <a:r>
              <a:rPr lang="zh-CN" altLang="en-US" sz="1600" b="1">
                <a:solidFill>
                  <a:srgbClr val="FF0000"/>
                </a:solidFill>
              </a:rPr>
              <a:t>ii.	discover/select non-3GPP sensors in application layer; </a:t>
            </a:r>
            <a:r>
              <a:rPr lang="en-US" altLang="zh-CN" sz="1600" b="1">
                <a:solidFill>
                  <a:srgbClr val="FF0000"/>
                </a:solidFill>
              </a:rPr>
              <a:t>(new)</a:t>
            </a:r>
            <a:endParaRPr lang="zh-CN" altLang="en-US" sz="1600" b="1">
              <a:solidFill>
                <a:srgbClr val="FF0000"/>
              </a:solidFill>
            </a:endParaRPr>
          </a:p>
          <a:p>
            <a:pPr lvl="1"/>
            <a:r>
              <a:rPr lang="zh-CN" altLang="en-US" sz="1600"/>
              <a:t>iii.	procedures to support the joint processing of the 3GPP/non-3GPP sensing information to </a:t>
            </a:r>
            <a:r>
              <a:rPr lang="zh-CN" altLang="en-US" sz="1600" b="1">
                <a:solidFill>
                  <a:srgbClr val="FF0000"/>
                </a:solidFill>
              </a:rPr>
              <a:t>enrich</a:t>
            </a:r>
            <a:r>
              <a:rPr lang="zh-CN" altLang="en-US" sz="1600"/>
              <a:t> the sensing result and exposure of the enriched result;</a:t>
            </a:r>
            <a:endParaRPr lang="zh-CN" altLang="en-US" sz="1600"/>
          </a:p>
          <a:p>
            <a:r>
              <a:rPr lang="en-US" altLang="zh-CN" sz="1800"/>
              <a:t>d</a:t>
            </a:r>
            <a:r>
              <a:rPr lang="zh-CN" altLang="en-US" sz="1800"/>
              <a:t>)	</a:t>
            </a:r>
            <a:r>
              <a:rPr lang="en-US" altLang="zh-CN" sz="1800"/>
              <a:t>S</a:t>
            </a:r>
            <a:r>
              <a:rPr lang="zh-CN" altLang="en-US" sz="1800"/>
              <a:t>tudy of combining the sensing information/results and SEAL capabilitie</a:t>
            </a:r>
            <a:r>
              <a:rPr lang="en-US" altLang="zh-CN" sz="1800"/>
              <a:t> </a:t>
            </a:r>
            <a:r>
              <a:rPr lang="zh-CN" altLang="en-US" sz="1800"/>
              <a:t>as value added service to vertical applications; and</a:t>
            </a:r>
            <a:endParaRPr lang="zh-CN" altLang="en-US" sz="1800"/>
          </a:p>
          <a:p>
            <a:r>
              <a:rPr lang="en-US" altLang="zh-CN" sz="1800" b="1">
                <a:solidFill>
                  <a:srgbClr val="FF0000"/>
                </a:solidFill>
              </a:rPr>
              <a:t>e</a:t>
            </a:r>
            <a:r>
              <a:rPr lang="zh-CN" altLang="en-US" sz="1800" b="1">
                <a:solidFill>
                  <a:srgbClr val="FF0000"/>
                </a:solidFill>
              </a:rPr>
              <a:t>)	</a:t>
            </a:r>
            <a:r>
              <a:rPr lang="en-US" altLang="zh-CN" sz="1800" b="1">
                <a:solidFill>
                  <a:srgbClr val="FF0000"/>
                </a:solidFill>
              </a:rPr>
              <a:t>S</a:t>
            </a:r>
            <a:r>
              <a:rPr lang="zh-CN" altLang="en-US" sz="1800" b="1">
                <a:solidFill>
                  <a:srgbClr val="FF0000"/>
                </a:solidFill>
              </a:rPr>
              <a:t>tudy on usage of sensing information to optimize existing application layer enablement, e.g. UAS, V2X, etc, behaviour.</a:t>
            </a:r>
            <a:r>
              <a:rPr lang="en-US" altLang="zh-CN" sz="1800" b="1">
                <a:solidFill>
                  <a:srgbClr val="FF0000"/>
                </a:solidFill>
              </a:rPr>
              <a:t> (new)</a:t>
            </a:r>
            <a:endParaRPr lang="en-US" altLang="zh-CN" sz="1800" b="1">
              <a:solidFill>
                <a:srgbClr val="FF0000"/>
              </a:solidFill>
            </a:endParaRPr>
          </a:p>
        </p:txBody>
      </p:sp>
      <p:sp>
        <p:nvSpPr>
          <p:cNvPr id="4" name="内容占位符 2"/>
          <p:cNvSpPr>
            <a:spLocks noGrp="1"/>
          </p:cNvSpPr>
          <p:nvPr/>
        </p:nvSpPr>
        <p:spPr>
          <a:xfrm>
            <a:off x="7597140" y="1919605"/>
            <a:ext cx="4504055" cy="4497070"/>
          </a:xfrm>
          <a:prstGeom prst="rect">
            <a:avLst/>
          </a:prstGeom>
          <a:noFill/>
          <a:ln>
            <a:solidFill>
              <a:schemeClr val="accent1"/>
            </a:solidFill>
          </a:ln>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Blip>
                <a:blip r:embed="rId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a:t>Providing sensing based application enabler layer support to vertical applications through usage of 3GPP sensing result, and/or SEAL capabilities (by enhancing existed SEAL functional entities or new SEAL functional entities when needed).  </a:t>
            </a:r>
            <a:endParaRPr lang="zh-CN" altLang="en-US" sz="1600"/>
          </a:p>
          <a:p>
            <a:r>
              <a:rPr lang="zh-CN" altLang="en-US" sz="1600"/>
              <a:t>Feasibility of combining the 3GPP sensing result from 3GPP network, and sensing result provided by non-3GPP sensors from application layer, e.g., camera, LiDAR, and offer enhanced sensing result, potentially analyse the value of offering</a:t>
            </a:r>
            <a:r>
              <a:rPr lang="zh-CN" altLang="en-US" sz="1600" b="1">
                <a:solidFill>
                  <a:srgbClr val="FF0000"/>
                </a:solidFill>
              </a:rPr>
              <a:t> enhanced sensing result </a:t>
            </a:r>
            <a:r>
              <a:rPr lang="zh-CN" altLang="en-US" sz="1600"/>
              <a:t>at the application enabler layer.</a:t>
            </a:r>
            <a:endParaRPr lang="zh-CN" altLang="en-US" sz="1600"/>
          </a:p>
          <a:p>
            <a:r>
              <a:rPr lang="zh-CN" altLang="en-US" sz="1600"/>
              <a:t>Analyse potential scope to improve the accuracy of sensing result from network layer.</a:t>
            </a:r>
            <a:r>
              <a:rPr lang="en-US" altLang="zh-CN" sz="1600"/>
              <a:t> </a:t>
            </a:r>
            <a:r>
              <a:rPr lang="en-US" altLang="zh-CN" sz="1600" b="1">
                <a:solidFill>
                  <a:srgbClr val="FF0000"/>
                </a:solidFill>
              </a:rPr>
              <a:t>(not included now since it has strong SA2 dependency)</a:t>
            </a:r>
            <a:endParaRPr lang="en-US" altLang="zh-CN" sz="1600" b="1">
              <a:solidFill>
                <a:srgbClr val="FF0000"/>
              </a:solidFill>
            </a:endParaRPr>
          </a:p>
        </p:txBody>
      </p:sp>
      <p:sp>
        <p:nvSpPr>
          <p:cNvPr id="5" name="文本框 4"/>
          <p:cNvSpPr txBox="1"/>
          <p:nvPr/>
        </p:nvSpPr>
        <p:spPr>
          <a:xfrm>
            <a:off x="109855" y="1419225"/>
            <a:ext cx="2892425" cy="398780"/>
          </a:xfrm>
          <a:prstGeom prst="rect">
            <a:avLst/>
          </a:prstGeom>
          <a:noFill/>
        </p:spPr>
        <p:txBody>
          <a:bodyPr wrap="square" rtlCol="0" anchor="t">
            <a:spAutoFit/>
          </a:bodyPr>
          <a:p>
            <a:r>
              <a:rPr lang="en-US" altLang="zh-CN" sz="2000" b="1">
                <a:solidFill>
                  <a:schemeClr val="bg1"/>
                </a:solidFill>
                <a:sym typeface="+mn-ea"/>
              </a:rPr>
              <a:t>Proposed Objectives</a:t>
            </a:r>
            <a:endParaRPr lang="en-US" altLang="zh-CN" sz="2000" b="1">
              <a:solidFill>
                <a:schemeClr val="bg1"/>
              </a:solidFill>
              <a:sym typeface="+mn-ea"/>
            </a:endParaRPr>
          </a:p>
        </p:txBody>
      </p:sp>
      <p:sp>
        <p:nvSpPr>
          <p:cNvPr id="6" name="文本框 5"/>
          <p:cNvSpPr txBox="1"/>
          <p:nvPr/>
        </p:nvSpPr>
        <p:spPr>
          <a:xfrm>
            <a:off x="7597140" y="1419225"/>
            <a:ext cx="3756660" cy="398780"/>
          </a:xfrm>
          <a:prstGeom prst="rect">
            <a:avLst/>
          </a:prstGeom>
          <a:noFill/>
        </p:spPr>
        <p:txBody>
          <a:bodyPr wrap="square" rtlCol="0" anchor="t">
            <a:spAutoFit/>
          </a:bodyPr>
          <a:p>
            <a:r>
              <a:rPr lang="en-US" altLang="zh-CN" sz="2000" b="1">
                <a:solidFill>
                  <a:schemeClr val="bg1"/>
                </a:solidFill>
                <a:sym typeface="+mn-ea"/>
              </a:rPr>
              <a:t>Objectives in S6-233415</a:t>
            </a:r>
            <a:endParaRPr lang="en-US" altLang="zh-CN" sz="2000" b="1">
              <a:solidFill>
                <a:schemeClr val="bg1"/>
              </a:solidFill>
              <a:sym typeface="+mn-ea"/>
            </a:endParaRPr>
          </a:p>
        </p:txBody>
      </p:sp>
      <p:cxnSp>
        <p:nvCxnSpPr>
          <p:cNvPr id="21" name="直接箭头连接符 20"/>
          <p:cNvCxnSpPr/>
          <p:nvPr/>
        </p:nvCxnSpPr>
        <p:spPr>
          <a:xfrm flipH="1" flipV="1">
            <a:off x="6382385" y="2351405"/>
            <a:ext cx="1449705" cy="146050"/>
          </a:xfrm>
          <a:prstGeom prst="straightConnector1">
            <a:avLst/>
          </a:prstGeom>
          <a:ln w="31750" cmpd="sng">
            <a:solidFill>
              <a:schemeClr val="accent1">
                <a:shade val="50000"/>
              </a:schemeClr>
            </a:solidFill>
            <a:prstDash val="solid"/>
            <a:tailEnd type="triangle"/>
          </a:ln>
        </p:spPr>
        <p:style>
          <a:lnRef idx="2">
            <a:schemeClr val="accent1"/>
          </a:lnRef>
          <a:fillRef idx="0">
            <a:srgbClr val="FFFFFF"/>
          </a:fillRef>
          <a:effectRef idx="0">
            <a:srgbClr val="FFFFFF"/>
          </a:effectRef>
          <a:fontRef idx="minor">
            <a:schemeClr val="tx1"/>
          </a:fontRef>
        </p:style>
      </p:cxnSp>
      <p:cxnSp>
        <p:nvCxnSpPr>
          <p:cNvPr id="7" name="直接箭头连接符 6"/>
          <p:cNvCxnSpPr/>
          <p:nvPr/>
        </p:nvCxnSpPr>
        <p:spPr>
          <a:xfrm flipH="1">
            <a:off x="6537325" y="2643505"/>
            <a:ext cx="1360805" cy="2855595"/>
          </a:xfrm>
          <a:prstGeom prst="straightConnector1">
            <a:avLst/>
          </a:prstGeom>
          <a:ln w="31750" cmpd="sng">
            <a:solidFill>
              <a:schemeClr val="accent1">
                <a:shade val="50000"/>
              </a:schemeClr>
            </a:solidFill>
            <a:prstDash val="solid"/>
            <a:tailEnd type="triangle"/>
          </a:ln>
        </p:spPr>
        <p:style>
          <a:lnRef idx="2">
            <a:schemeClr val="accent1"/>
          </a:lnRef>
          <a:fillRef idx="0">
            <a:srgbClr val="FFFFFF"/>
          </a:fillRef>
          <a:effectRef idx="0">
            <a:srgbClr val="FFFFFF"/>
          </a:effectRef>
          <a:fontRef idx="minor">
            <a:schemeClr val="tx1"/>
          </a:fontRef>
        </p:style>
      </p:cxnSp>
      <p:cxnSp>
        <p:nvCxnSpPr>
          <p:cNvPr id="8" name="直接箭头连接符 7"/>
          <p:cNvCxnSpPr/>
          <p:nvPr/>
        </p:nvCxnSpPr>
        <p:spPr>
          <a:xfrm flipH="1">
            <a:off x="6263005" y="3792220"/>
            <a:ext cx="1666240" cy="1098550"/>
          </a:xfrm>
          <a:prstGeom prst="straightConnector1">
            <a:avLst/>
          </a:prstGeom>
          <a:ln w="31750" cmpd="sng">
            <a:solidFill>
              <a:schemeClr val="accent1">
                <a:shade val="50000"/>
              </a:schemeClr>
            </a:solidFill>
            <a:prstDash val="solid"/>
            <a:tailEnd type="triangle"/>
          </a:ln>
        </p:spPr>
        <p:style>
          <a:lnRef idx="2">
            <a:schemeClr val="accent1"/>
          </a:lnRef>
          <a:fillRef idx="0">
            <a:srgbClr val="FFFFFF"/>
          </a:fillRef>
          <a:effectRef idx="0">
            <a:srgbClr val="FFFFFF"/>
          </a:effectRef>
          <a:fontRef idx="minor">
            <a:schemeClr val="tx1"/>
          </a:fontRef>
        </p:style>
      </p:cxn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Way forward and Potential time plan</a:t>
            </a:r>
            <a:endParaRPr lang="en-US" altLang="zh-CN"/>
          </a:p>
        </p:txBody>
      </p:sp>
      <p:sp>
        <p:nvSpPr>
          <p:cNvPr id="3" name="内容占位符 2"/>
          <p:cNvSpPr>
            <a:spLocks noGrp="1"/>
          </p:cNvSpPr>
          <p:nvPr>
            <p:ph idx="1"/>
          </p:nvPr>
        </p:nvSpPr>
        <p:spPr>
          <a:xfrm>
            <a:off x="200660" y="1825625"/>
            <a:ext cx="11777345" cy="2078990"/>
          </a:xfrm>
        </p:spPr>
        <p:txBody>
          <a:bodyPr/>
          <a:p>
            <a:r>
              <a:rPr lang="en-US" altLang="zh-CN" sz="1600"/>
              <a:t>SA6 may prioritize studying aspects with low dependency on SA2's work, e.g. user consent related to non-3GPP sensing. </a:t>
            </a:r>
            <a:endParaRPr lang="en-US" altLang="zh-CN" sz="1600"/>
          </a:p>
          <a:p>
            <a:r>
              <a:rPr lang="en-US" altLang="zh-CN" sz="1600"/>
              <a:t>Subsequently, SA6 may initiate study on value-added services by integrating SA2’s deliverable sensing information with non-3GPP sensing and SEAL capabilities, along with enhancements to existing SA6 enablers.</a:t>
            </a:r>
            <a:endParaRPr lang="en-US" altLang="zh-CN" sz="1600"/>
          </a:p>
          <a:p>
            <a:r>
              <a:rPr sz="1600">
                <a:sym typeface="+mn-ea"/>
              </a:rPr>
              <a:t>Once SA2's sensing information </a:t>
            </a:r>
            <a:r>
              <a:rPr lang="en-US" sz="1600">
                <a:sym typeface="+mn-ea"/>
              </a:rPr>
              <a:t>providing</a:t>
            </a:r>
            <a:r>
              <a:rPr sz="1600">
                <a:sym typeface="+mn-ea"/>
              </a:rPr>
              <a:t> methods and data formats are finalized, we can revisit our value-added service proposals and perform final </a:t>
            </a:r>
            <a:r>
              <a:rPr lang="en-US" sz="1600">
                <a:sym typeface="+mn-ea"/>
              </a:rPr>
              <a:t>evolution</a:t>
            </a:r>
            <a:r>
              <a:rPr sz="1600">
                <a:sym typeface="+mn-ea"/>
              </a:rPr>
              <a:t> along with conclusions on any dependencies related to SA2's information provisioning approach.</a:t>
            </a:r>
            <a:r>
              <a:rPr lang="en-US" sz="1600">
                <a:sym typeface="+mn-ea"/>
              </a:rPr>
              <a:t> Follow-up normative work for objectives with dependency will not proceed  If SA2 does not reach a clear conclusion</a:t>
            </a:r>
            <a:endParaRPr lang="en-US" sz="1600">
              <a:sym typeface="+mn-ea"/>
            </a:endParaRPr>
          </a:p>
          <a:p>
            <a:endParaRPr lang="en-US" altLang="zh-CN" sz="1600">
              <a:sym typeface="+mn-ea"/>
            </a:endParaRPr>
          </a:p>
        </p:txBody>
      </p:sp>
      <p:graphicFrame>
        <p:nvGraphicFramePr>
          <p:cNvPr id="4" name="表格 3"/>
          <p:cNvGraphicFramePr/>
          <p:nvPr>
            <p:custDataLst>
              <p:tags r:id="rId1"/>
            </p:custDataLst>
          </p:nvPr>
        </p:nvGraphicFramePr>
        <p:xfrm>
          <a:off x="1056005" y="3685540"/>
          <a:ext cx="10229850" cy="1186815"/>
        </p:xfrm>
        <a:graphic>
          <a:graphicData uri="http://schemas.openxmlformats.org/drawingml/2006/table">
            <a:tbl>
              <a:tblPr firstRow="1" bandRow="1">
                <a:tableStyleId>{5C22544A-7EE6-4342-B048-85BDC9FD1C3A}</a:tableStyleId>
              </a:tblPr>
              <a:tblGrid>
                <a:gridCol w="1022985"/>
                <a:gridCol w="1022985"/>
                <a:gridCol w="1022985"/>
                <a:gridCol w="1022985"/>
                <a:gridCol w="1022985"/>
                <a:gridCol w="1022985"/>
                <a:gridCol w="1022985"/>
                <a:gridCol w="1022985"/>
                <a:gridCol w="1022985"/>
                <a:gridCol w="1022985"/>
              </a:tblGrid>
              <a:tr h="365760">
                <a:tc>
                  <a:txBody>
                    <a:bodyPr/>
                    <a:p>
                      <a:pPr>
                        <a:buNone/>
                      </a:pPr>
                      <a:r>
                        <a:rPr lang="en-US" altLang="zh-CN"/>
                        <a:t>2025 Q1</a:t>
                      </a:r>
                      <a:endParaRPr lang="en-US" altLang="zh-CN"/>
                    </a:p>
                  </a:txBody>
                  <a:tcPr/>
                </a:tc>
                <a:tc gridSpan="2">
                  <a:txBody>
                    <a:bodyPr/>
                    <a:p>
                      <a:pPr>
                        <a:buNone/>
                      </a:pPr>
                      <a:r>
                        <a:rPr lang="en-US" altLang="zh-CN"/>
                        <a:t>Q2</a:t>
                      </a:r>
                      <a:endParaRPr lang="en-US" altLang="zh-CN"/>
                    </a:p>
                  </a:txBody>
                  <a:tcPr/>
                </a:tc>
                <a:tc hMerge="1">
                  <a:tcPr/>
                </a:tc>
                <a:tc>
                  <a:txBody>
                    <a:bodyPr/>
                    <a:p>
                      <a:pPr>
                        <a:buNone/>
                      </a:pPr>
                      <a:r>
                        <a:rPr lang="en-US" altLang="zh-CN"/>
                        <a:t>Q3</a:t>
                      </a:r>
                      <a:endParaRPr lang="en-US" altLang="zh-CN"/>
                    </a:p>
                  </a:txBody>
                  <a:tcPr/>
                </a:tc>
                <a:tc gridSpan="2">
                  <a:txBody>
                    <a:bodyPr/>
                    <a:p>
                      <a:pPr>
                        <a:buNone/>
                      </a:pPr>
                      <a:r>
                        <a:rPr lang="en-US" altLang="zh-CN"/>
                        <a:t>Q4</a:t>
                      </a:r>
                      <a:endParaRPr lang="en-US" altLang="zh-CN"/>
                    </a:p>
                  </a:txBody>
                  <a:tcPr/>
                </a:tc>
                <a:tc hMerge="1">
                  <a:tcPr/>
                </a:tc>
                <a:tc>
                  <a:txBody>
                    <a:bodyPr/>
                    <a:p>
                      <a:pPr>
                        <a:buNone/>
                      </a:pPr>
                      <a:r>
                        <a:rPr lang="en-US" altLang="zh-CN"/>
                        <a:t>2026 Q1</a:t>
                      </a:r>
                      <a:endParaRPr lang="en-US" altLang="zh-CN"/>
                    </a:p>
                  </a:txBody>
                  <a:tcPr/>
                </a:tc>
                <a:tc gridSpan="2">
                  <a:txBody>
                    <a:bodyPr/>
                    <a:p>
                      <a:pPr>
                        <a:buNone/>
                      </a:pPr>
                      <a:r>
                        <a:rPr lang="en-US" altLang="zh-CN"/>
                        <a:t>Q2</a:t>
                      </a:r>
                      <a:endParaRPr lang="en-US" altLang="zh-CN"/>
                    </a:p>
                  </a:txBody>
                  <a:tcPr/>
                </a:tc>
                <a:tc hMerge="1">
                  <a:tcPr/>
                </a:tc>
                <a:tc>
                  <a:txBody>
                    <a:bodyPr/>
                    <a:p>
                      <a:pPr>
                        <a:buNone/>
                      </a:pPr>
                      <a:endParaRPr lang="en-US" altLang="zh-CN"/>
                    </a:p>
                  </a:txBody>
                  <a:tcPr/>
                </a:tc>
              </a:tr>
              <a:tr h="455295">
                <a:tc>
                  <a:txBody>
                    <a:bodyPr/>
                    <a:p>
                      <a:pPr>
                        <a:buNone/>
                      </a:pPr>
                      <a:r>
                        <a:rPr lang="en-US" altLang="zh-CN" sz="1800">
                          <a:sym typeface="+mn-ea"/>
                        </a:rPr>
                        <a:t>SA2#167</a:t>
                      </a:r>
                      <a:endParaRPr lang="zh-CN" altLang="en-US"/>
                    </a:p>
                  </a:txBody>
                  <a:tcPr/>
                </a:tc>
                <a:tc>
                  <a:txBody>
                    <a:bodyPr/>
                    <a:p>
                      <a:pPr>
                        <a:buNone/>
                      </a:pPr>
                      <a:r>
                        <a:rPr lang="en-US" altLang="zh-CN" sz="1800">
                          <a:sym typeface="+mn-ea"/>
                        </a:rPr>
                        <a:t>SA2#168</a:t>
                      </a:r>
                      <a:endParaRPr lang="en-US" altLang="zh-CN"/>
                    </a:p>
                  </a:txBody>
                  <a:tcPr/>
                </a:tc>
                <a:tc>
                  <a:txBody>
                    <a:bodyPr/>
                    <a:p>
                      <a:pPr>
                        <a:buNone/>
                      </a:pPr>
                      <a:r>
                        <a:rPr lang="en-US" altLang="zh-CN" sz="1800">
                          <a:sym typeface="+mn-ea"/>
                        </a:rPr>
                        <a:t>SA2#169</a:t>
                      </a:r>
                      <a:endParaRPr lang="zh-CN" altLang="en-US"/>
                    </a:p>
                  </a:txBody>
                  <a:tcPr/>
                </a:tc>
                <a:tc>
                  <a:txBody>
                    <a:bodyPr/>
                    <a:p>
                      <a:pPr>
                        <a:buNone/>
                      </a:pPr>
                      <a:r>
                        <a:rPr lang="en-US" altLang="zh-CN" sz="1800">
                          <a:sym typeface="+mn-ea"/>
                        </a:rPr>
                        <a:t>SA2#170</a:t>
                      </a:r>
                      <a:endParaRPr lang="zh-CN" altLang="en-US"/>
                    </a:p>
                  </a:txBody>
                  <a:tcPr/>
                </a:tc>
                <a:tc>
                  <a:txBody>
                    <a:bodyPr/>
                    <a:p>
                      <a:pPr>
                        <a:buNone/>
                      </a:pPr>
                      <a:r>
                        <a:rPr lang="en-US" altLang="zh-CN" sz="1800">
                          <a:sym typeface="+mn-ea"/>
                        </a:rPr>
                        <a:t>SA2#171</a:t>
                      </a:r>
                      <a:endParaRPr lang="zh-CN" altLang="en-US"/>
                    </a:p>
                  </a:txBody>
                  <a:tcPr/>
                </a:tc>
                <a:tc>
                  <a:txBody>
                    <a:bodyPr/>
                    <a:p>
                      <a:pPr>
                        <a:buNone/>
                      </a:pPr>
                      <a:r>
                        <a:rPr lang="en-US" altLang="zh-CN" sz="1800">
                          <a:sym typeface="+mn-ea"/>
                        </a:rPr>
                        <a:t>SA2#172</a:t>
                      </a:r>
                      <a:endParaRPr lang="zh-CN" altLang="en-US"/>
                    </a:p>
                  </a:txBody>
                  <a:tcPr/>
                </a:tc>
                <a:tc>
                  <a:txBody>
                    <a:bodyPr/>
                    <a:p>
                      <a:pPr>
                        <a:buNone/>
                      </a:pPr>
                      <a:r>
                        <a:rPr lang="en-US" altLang="zh-CN" sz="1800">
                          <a:sym typeface="+mn-ea"/>
                        </a:rPr>
                        <a:t>SA2#173</a:t>
                      </a:r>
                      <a:endParaRPr lang="zh-CN" altLang="en-US"/>
                    </a:p>
                  </a:txBody>
                  <a:tcPr/>
                </a:tc>
                <a:tc>
                  <a:txBody>
                    <a:bodyPr/>
                    <a:p>
                      <a:pPr>
                        <a:buNone/>
                      </a:pPr>
                      <a:r>
                        <a:rPr lang="en-US" altLang="zh-CN" sz="1800">
                          <a:sym typeface="+mn-ea"/>
                        </a:rPr>
                        <a:t>SA2#174</a:t>
                      </a:r>
                      <a:endParaRPr lang="zh-CN" altLang="en-US"/>
                    </a:p>
                  </a:txBody>
                  <a:tcPr/>
                </a:tc>
                <a:tc>
                  <a:txBody>
                    <a:bodyPr/>
                    <a:p>
                      <a:pPr>
                        <a:buNone/>
                      </a:pPr>
                      <a:r>
                        <a:rPr lang="en-US" altLang="zh-CN" sz="1800">
                          <a:sym typeface="+mn-ea"/>
                        </a:rPr>
                        <a:t>SA2#175</a:t>
                      </a:r>
                      <a:endParaRPr lang="zh-CN" altLang="en-US"/>
                    </a:p>
                  </a:txBody>
                  <a:tcPr/>
                </a:tc>
                <a:tc>
                  <a:txBody>
                    <a:bodyPr/>
                    <a:p>
                      <a:pPr>
                        <a:buNone/>
                      </a:pPr>
                      <a:r>
                        <a:rPr lang="en-US" altLang="zh-CN"/>
                        <a:t>……</a:t>
                      </a:r>
                      <a:endParaRPr lang="en-US" altLang="zh-CN"/>
                    </a:p>
                  </a:txBody>
                  <a:tcPr/>
                </a:tc>
              </a:tr>
              <a:tr h="365760">
                <a:tc>
                  <a:txBody>
                    <a:bodyPr/>
                    <a:p>
                      <a:pPr>
                        <a:buNone/>
                      </a:pPr>
                      <a:endParaRPr lang="zh-CN" altLang="en-US"/>
                    </a:p>
                  </a:txBody>
                  <a:tcPr/>
                </a:tc>
                <a:tc>
                  <a:txBody>
                    <a:bodyPr/>
                    <a:p>
                      <a:pPr>
                        <a:buNone/>
                      </a:pPr>
                      <a:r>
                        <a:rPr lang="en-US" altLang="zh-CN" sz="1800">
                          <a:sym typeface="+mn-ea"/>
                        </a:rPr>
                        <a:t>SA6#66</a:t>
                      </a:r>
                      <a:endParaRPr lang="en-US" altLang="zh-CN"/>
                    </a:p>
                  </a:txBody>
                  <a:tcPr/>
                </a:tc>
                <a:tc>
                  <a:txBody>
                    <a:bodyPr/>
                    <a:p>
                      <a:pPr>
                        <a:buNone/>
                      </a:pPr>
                      <a:r>
                        <a:rPr lang="en-US" altLang="zh-CN" sz="1800">
                          <a:sym typeface="+mn-ea"/>
                        </a:rPr>
                        <a:t>SA6#67</a:t>
                      </a:r>
                      <a:endParaRPr lang="zh-CN" altLang="en-US"/>
                    </a:p>
                  </a:txBody>
                  <a:tcPr/>
                </a:tc>
                <a:tc>
                  <a:txBody>
                    <a:bodyPr/>
                    <a:p>
                      <a:pPr>
                        <a:buNone/>
                      </a:pPr>
                      <a:r>
                        <a:rPr lang="en-US" altLang="zh-CN" sz="1800">
                          <a:sym typeface="+mn-ea"/>
                        </a:rPr>
                        <a:t>SA6#68</a:t>
                      </a:r>
                      <a:endParaRPr lang="zh-CN" altLang="en-US"/>
                    </a:p>
                  </a:txBody>
                  <a:tcPr/>
                </a:tc>
                <a:tc>
                  <a:txBody>
                    <a:bodyPr/>
                    <a:p>
                      <a:pPr>
                        <a:buNone/>
                      </a:pPr>
                      <a:r>
                        <a:rPr lang="en-US" altLang="zh-CN" sz="1800">
                          <a:sym typeface="+mn-ea"/>
                        </a:rPr>
                        <a:t>SA6#69</a:t>
                      </a:r>
                      <a:endParaRPr lang="zh-CN" altLang="en-US"/>
                    </a:p>
                  </a:txBody>
                  <a:tcPr/>
                </a:tc>
                <a:tc>
                  <a:txBody>
                    <a:bodyPr/>
                    <a:p>
                      <a:pPr>
                        <a:buNone/>
                      </a:pPr>
                      <a:r>
                        <a:rPr lang="en-US" altLang="zh-CN" sz="1800">
                          <a:sym typeface="+mn-ea"/>
                        </a:rPr>
                        <a:t>SA6#70</a:t>
                      </a:r>
                      <a:endParaRPr lang="zh-CN" altLang="en-US"/>
                    </a:p>
                  </a:txBody>
                  <a:tcPr/>
                </a:tc>
                <a:tc>
                  <a:txBody>
                    <a:bodyPr/>
                    <a:p>
                      <a:pPr>
                        <a:buNone/>
                      </a:pPr>
                      <a:r>
                        <a:rPr lang="en-US" altLang="zh-CN" sz="1800">
                          <a:sym typeface="+mn-ea"/>
                        </a:rPr>
                        <a:t>SA6#71</a:t>
                      </a:r>
                      <a:endParaRPr lang="zh-CN" altLang="en-US"/>
                    </a:p>
                  </a:txBody>
                  <a:tcPr/>
                </a:tc>
                <a:tc>
                  <a:txBody>
                    <a:bodyPr/>
                    <a:p>
                      <a:pPr>
                        <a:buNone/>
                      </a:pPr>
                      <a:r>
                        <a:rPr lang="en-US" altLang="zh-CN" sz="1800">
                          <a:sym typeface="+mn-ea"/>
                        </a:rPr>
                        <a:t>SA6#72</a:t>
                      </a:r>
                      <a:endParaRPr lang="zh-CN" altLang="en-US"/>
                    </a:p>
                  </a:txBody>
                  <a:tcPr/>
                </a:tc>
                <a:tc>
                  <a:txBody>
                    <a:bodyPr/>
                    <a:p>
                      <a:pPr>
                        <a:buNone/>
                      </a:pPr>
                      <a:r>
                        <a:rPr lang="en-US" altLang="zh-CN" sz="1800">
                          <a:sym typeface="+mn-ea"/>
                        </a:rPr>
                        <a:t>SA6#73</a:t>
                      </a:r>
                      <a:endParaRPr lang="zh-CN" altLang="en-US"/>
                    </a:p>
                  </a:txBody>
                  <a:tcPr/>
                </a:tc>
                <a:tc>
                  <a:txBody>
                    <a:bodyPr/>
                    <a:p>
                      <a:pPr>
                        <a:buNone/>
                      </a:pPr>
                      <a:r>
                        <a:rPr lang="en-US" altLang="zh-CN"/>
                        <a:t>……</a:t>
                      </a:r>
                      <a:endParaRPr lang="en-US" altLang="zh-CN"/>
                    </a:p>
                  </a:txBody>
                  <a:tcPr/>
                </a:tc>
              </a:tr>
            </a:tbl>
          </a:graphicData>
        </a:graphic>
      </p:graphicFrame>
      <p:grpSp>
        <p:nvGrpSpPr>
          <p:cNvPr id="30" name="组合 29"/>
          <p:cNvGrpSpPr/>
          <p:nvPr/>
        </p:nvGrpSpPr>
        <p:grpSpPr>
          <a:xfrm>
            <a:off x="1056005" y="4782820"/>
            <a:ext cx="10229215" cy="1541780"/>
            <a:chOff x="1323" y="7732"/>
            <a:chExt cx="16109" cy="2428"/>
          </a:xfrm>
        </p:grpSpPr>
        <p:sp>
          <p:nvSpPr>
            <p:cNvPr id="5" name="文本框 4"/>
            <p:cNvSpPr txBox="1"/>
            <p:nvPr/>
          </p:nvSpPr>
          <p:spPr>
            <a:xfrm>
              <a:off x="1323" y="7732"/>
              <a:ext cx="1603" cy="822"/>
            </a:xfrm>
            <a:prstGeom prst="rect">
              <a:avLst/>
            </a:prstGeom>
            <a:noFill/>
          </p:spPr>
          <p:txBody>
            <a:bodyPr wrap="square" rtlCol="0" anchor="t">
              <a:spAutoFit/>
            </a:bodyPr>
            <a:p>
              <a:r>
                <a:rPr lang="en-US" altLang="zh-CN" sz="1400" b="1">
                  <a:sym typeface="+mn-ea"/>
                </a:rPr>
                <a:t>SID approval</a:t>
              </a:r>
              <a:endParaRPr lang="en-US" altLang="zh-CN" sz="1400" b="1">
                <a:sym typeface="+mn-ea"/>
              </a:endParaRPr>
            </a:p>
          </p:txBody>
        </p:sp>
        <p:sp>
          <p:nvSpPr>
            <p:cNvPr id="6" name="文本框 5"/>
            <p:cNvSpPr txBox="1"/>
            <p:nvPr/>
          </p:nvSpPr>
          <p:spPr>
            <a:xfrm>
              <a:off x="2926" y="8954"/>
              <a:ext cx="1603" cy="822"/>
            </a:xfrm>
            <a:prstGeom prst="rect">
              <a:avLst/>
            </a:prstGeom>
            <a:noFill/>
          </p:spPr>
          <p:txBody>
            <a:bodyPr wrap="square" rtlCol="0" anchor="t">
              <a:spAutoFit/>
            </a:bodyPr>
            <a:p>
              <a:r>
                <a:rPr lang="en-US" altLang="zh-CN" sz="1400" b="1">
                  <a:sym typeface="+mn-ea"/>
                </a:rPr>
                <a:t>SID approval</a:t>
              </a:r>
              <a:endParaRPr lang="en-US" altLang="zh-CN" sz="1400" b="1">
                <a:sym typeface="+mn-ea"/>
              </a:endParaRPr>
            </a:p>
          </p:txBody>
        </p:sp>
        <p:sp>
          <p:nvSpPr>
            <p:cNvPr id="7" name="文本框 6"/>
            <p:cNvSpPr txBox="1"/>
            <p:nvPr/>
          </p:nvSpPr>
          <p:spPr>
            <a:xfrm>
              <a:off x="4590" y="9436"/>
              <a:ext cx="3162" cy="434"/>
            </a:xfrm>
            <a:prstGeom prst="rect">
              <a:avLst/>
            </a:prstGeom>
            <a:noFill/>
          </p:spPr>
          <p:txBody>
            <a:bodyPr wrap="square" rtlCol="0" anchor="t">
              <a:spAutoFit/>
            </a:bodyPr>
            <a:p>
              <a:r>
                <a:rPr lang="en-US" altLang="zh-CN" sz="1200">
                  <a:sym typeface="+mn-ea"/>
                </a:rPr>
                <a:t>low dependency topics</a:t>
              </a:r>
              <a:endParaRPr lang="en-US" altLang="zh-CN" sz="1200">
                <a:sym typeface="+mn-ea"/>
              </a:endParaRPr>
            </a:p>
          </p:txBody>
        </p:sp>
        <p:sp>
          <p:nvSpPr>
            <p:cNvPr id="9" name="文本框 8"/>
            <p:cNvSpPr txBox="1"/>
            <p:nvPr/>
          </p:nvSpPr>
          <p:spPr>
            <a:xfrm>
              <a:off x="4358" y="8446"/>
              <a:ext cx="3162" cy="434"/>
            </a:xfrm>
            <a:prstGeom prst="rect">
              <a:avLst/>
            </a:prstGeom>
            <a:noFill/>
          </p:spPr>
          <p:txBody>
            <a:bodyPr wrap="square" rtlCol="0" anchor="t">
              <a:spAutoFit/>
            </a:bodyPr>
            <a:p>
              <a:r>
                <a:rPr lang="en-US" altLang="zh-CN" sz="1200">
                  <a:sym typeface="+mn-ea"/>
                </a:rPr>
                <a:t>SA2 study</a:t>
              </a:r>
              <a:endParaRPr lang="en-US" altLang="zh-CN" sz="1200">
                <a:sym typeface="+mn-ea"/>
              </a:endParaRPr>
            </a:p>
          </p:txBody>
        </p:sp>
        <p:sp>
          <p:nvSpPr>
            <p:cNvPr id="11" name="文本框 10"/>
            <p:cNvSpPr txBox="1"/>
            <p:nvPr/>
          </p:nvSpPr>
          <p:spPr>
            <a:xfrm>
              <a:off x="7813" y="9436"/>
              <a:ext cx="3162" cy="434"/>
            </a:xfrm>
            <a:prstGeom prst="rect">
              <a:avLst/>
            </a:prstGeom>
            <a:noFill/>
          </p:spPr>
          <p:txBody>
            <a:bodyPr wrap="square" rtlCol="0" anchor="t">
              <a:spAutoFit/>
            </a:bodyPr>
            <a:p>
              <a:r>
                <a:rPr lang="en-US" altLang="zh-CN" sz="1200">
                  <a:sym typeface="+mn-ea"/>
                </a:rPr>
                <a:t>High dependency topics</a:t>
              </a:r>
              <a:endParaRPr lang="en-US" altLang="zh-CN" sz="1200">
                <a:sym typeface="+mn-ea"/>
              </a:endParaRPr>
            </a:p>
          </p:txBody>
        </p:sp>
        <p:sp>
          <p:nvSpPr>
            <p:cNvPr id="13" name="文本框 12"/>
            <p:cNvSpPr txBox="1"/>
            <p:nvPr/>
          </p:nvSpPr>
          <p:spPr>
            <a:xfrm>
              <a:off x="9279" y="8446"/>
              <a:ext cx="2052" cy="434"/>
            </a:xfrm>
            <a:prstGeom prst="rect">
              <a:avLst/>
            </a:prstGeom>
            <a:noFill/>
          </p:spPr>
          <p:txBody>
            <a:bodyPr wrap="square" rtlCol="0" anchor="t">
              <a:spAutoFit/>
            </a:bodyPr>
            <a:p>
              <a:r>
                <a:rPr lang="en-US" altLang="zh-CN" sz="1200">
                  <a:sym typeface="+mn-ea"/>
                </a:rPr>
                <a:t>TR conclusion</a:t>
              </a:r>
              <a:endParaRPr lang="en-US" altLang="zh-CN" sz="1200">
                <a:sym typeface="+mn-ea"/>
              </a:endParaRPr>
            </a:p>
          </p:txBody>
        </p:sp>
        <p:sp>
          <p:nvSpPr>
            <p:cNvPr id="16" name="文本框 15"/>
            <p:cNvSpPr txBox="1"/>
            <p:nvPr/>
          </p:nvSpPr>
          <p:spPr>
            <a:xfrm>
              <a:off x="12686" y="8446"/>
              <a:ext cx="3367" cy="434"/>
            </a:xfrm>
            <a:prstGeom prst="rect">
              <a:avLst/>
            </a:prstGeom>
            <a:noFill/>
          </p:spPr>
          <p:txBody>
            <a:bodyPr wrap="square" rtlCol="0" anchor="t">
              <a:spAutoFit/>
            </a:bodyPr>
            <a:p>
              <a:r>
                <a:rPr lang="en-US" altLang="zh-CN" sz="1200">
                  <a:sym typeface="+mn-ea"/>
                </a:rPr>
                <a:t>Following normative work</a:t>
              </a:r>
              <a:endParaRPr lang="en-US" altLang="zh-CN" sz="1200">
                <a:sym typeface="+mn-ea"/>
              </a:endParaRPr>
            </a:p>
          </p:txBody>
        </p:sp>
        <p:sp>
          <p:nvSpPr>
            <p:cNvPr id="18" name="文本框 17"/>
            <p:cNvSpPr txBox="1"/>
            <p:nvPr/>
          </p:nvSpPr>
          <p:spPr>
            <a:xfrm>
              <a:off x="10803" y="9436"/>
              <a:ext cx="3162" cy="725"/>
            </a:xfrm>
            <a:prstGeom prst="rect">
              <a:avLst/>
            </a:prstGeom>
            <a:noFill/>
          </p:spPr>
          <p:txBody>
            <a:bodyPr wrap="square" rtlCol="0" anchor="t">
              <a:spAutoFit/>
            </a:bodyPr>
            <a:p>
              <a:r>
                <a:rPr lang="en-US" altLang="zh-CN" sz="1200">
                  <a:sym typeface="+mn-ea"/>
                </a:rPr>
                <a:t>re-visit High dependency topics and conclusion</a:t>
              </a:r>
              <a:endParaRPr lang="en-US" altLang="zh-CN" sz="1200">
                <a:sym typeface="+mn-ea"/>
              </a:endParaRPr>
            </a:p>
          </p:txBody>
        </p:sp>
        <p:sp>
          <p:nvSpPr>
            <p:cNvPr id="19" name="右箭头 18"/>
            <p:cNvSpPr/>
            <p:nvPr/>
          </p:nvSpPr>
          <p:spPr>
            <a:xfrm>
              <a:off x="2955" y="7968"/>
              <a:ext cx="6422" cy="586"/>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右箭头 19"/>
            <p:cNvSpPr/>
            <p:nvPr/>
          </p:nvSpPr>
          <p:spPr>
            <a:xfrm>
              <a:off x="9406" y="7968"/>
              <a:ext cx="1614" cy="586"/>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2" name="右箭头 21"/>
            <p:cNvSpPr/>
            <p:nvPr/>
          </p:nvSpPr>
          <p:spPr>
            <a:xfrm>
              <a:off x="11035" y="7968"/>
              <a:ext cx="6332" cy="586"/>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右箭头 22"/>
            <p:cNvSpPr/>
            <p:nvPr/>
          </p:nvSpPr>
          <p:spPr>
            <a:xfrm>
              <a:off x="4529" y="9023"/>
              <a:ext cx="3203" cy="586"/>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右箭头 23"/>
            <p:cNvSpPr/>
            <p:nvPr/>
          </p:nvSpPr>
          <p:spPr>
            <a:xfrm>
              <a:off x="7802" y="9023"/>
              <a:ext cx="3203" cy="586"/>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右箭头 24"/>
            <p:cNvSpPr/>
            <p:nvPr/>
          </p:nvSpPr>
          <p:spPr>
            <a:xfrm>
              <a:off x="11055" y="9023"/>
              <a:ext cx="1631" cy="586"/>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7" name="右箭头 26"/>
            <p:cNvSpPr/>
            <p:nvPr/>
          </p:nvSpPr>
          <p:spPr>
            <a:xfrm>
              <a:off x="12686" y="9023"/>
              <a:ext cx="4714" cy="586"/>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9" name="文本框 28"/>
            <p:cNvSpPr txBox="1"/>
            <p:nvPr/>
          </p:nvSpPr>
          <p:spPr>
            <a:xfrm>
              <a:off x="14066" y="9453"/>
              <a:ext cx="3367" cy="434"/>
            </a:xfrm>
            <a:prstGeom prst="rect">
              <a:avLst/>
            </a:prstGeom>
            <a:noFill/>
          </p:spPr>
          <p:txBody>
            <a:bodyPr wrap="square" rtlCol="0" anchor="t">
              <a:spAutoFit/>
            </a:bodyPr>
            <a:p>
              <a:r>
                <a:rPr lang="en-US" altLang="zh-CN" sz="1200">
                  <a:sym typeface="+mn-ea"/>
                </a:rPr>
                <a:t>Following normative work</a:t>
              </a:r>
              <a:endParaRPr lang="en-US" altLang="zh-CN" sz="1200">
                <a:sym typeface="+mn-ea"/>
              </a:endParaRPr>
            </a:p>
          </p:txBody>
        </p:sp>
      </p:grpSp>
      <p:sp>
        <p:nvSpPr>
          <p:cNvPr id="8" name="文本框 7"/>
          <p:cNvSpPr txBox="1"/>
          <p:nvPr/>
        </p:nvSpPr>
        <p:spPr>
          <a:xfrm>
            <a:off x="264160" y="4872355"/>
            <a:ext cx="671830" cy="675640"/>
          </a:xfrm>
          <a:prstGeom prst="rect">
            <a:avLst/>
          </a:prstGeom>
          <a:noFill/>
        </p:spPr>
        <p:txBody>
          <a:bodyPr wrap="square" rtlCol="0" anchor="t">
            <a:spAutoFit/>
          </a:bodyPr>
          <a:p>
            <a:r>
              <a:rPr lang="en-US" altLang="zh-CN" sz="1800" b="1">
                <a:sym typeface="+mn-ea"/>
              </a:rPr>
              <a:t>SA2</a:t>
            </a:r>
            <a:endParaRPr lang="en-US" altLang="zh-CN" sz="1800" b="1">
              <a:sym typeface="+mn-ea"/>
            </a:endParaRPr>
          </a:p>
          <a:p>
            <a:r>
              <a:rPr lang="en-US" altLang="zh-CN" sz="1000" b="1">
                <a:sym typeface="+mn-ea"/>
              </a:rPr>
              <a:t>(assumption)</a:t>
            </a:r>
            <a:endParaRPr lang="en-US" altLang="zh-CN" sz="1000" b="1">
              <a:sym typeface="+mn-ea"/>
            </a:endParaRPr>
          </a:p>
        </p:txBody>
      </p:sp>
      <p:sp>
        <p:nvSpPr>
          <p:cNvPr id="10" name="文本框 9"/>
          <p:cNvSpPr txBox="1"/>
          <p:nvPr/>
        </p:nvSpPr>
        <p:spPr>
          <a:xfrm>
            <a:off x="264160" y="5596255"/>
            <a:ext cx="1464310" cy="798830"/>
          </a:xfrm>
          <a:prstGeom prst="rect">
            <a:avLst/>
          </a:prstGeom>
          <a:noFill/>
        </p:spPr>
        <p:txBody>
          <a:bodyPr wrap="square" rtlCol="0" anchor="t">
            <a:spAutoFit/>
          </a:bodyPr>
          <a:p>
            <a:r>
              <a:rPr lang="en-US" altLang="zh-CN" sz="1600" b="1">
                <a:sym typeface="+mn-ea"/>
              </a:rPr>
              <a:t>SA6</a:t>
            </a:r>
            <a:endParaRPr lang="en-US" altLang="zh-CN" sz="1600" b="1">
              <a:sym typeface="+mn-ea"/>
            </a:endParaRPr>
          </a:p>
          <a:p>
            <a:r>
              <a:rPr lang="en-US" altLang="zh-CN" sz="1000" b="1">
                <a:sym typeface="+mn-ea"/>
              </a:rPr>
              <a:t>(should be updated based on SA2 progress )</a:t>
            </a:r>
            <a:endParaRPr lang="en-US" altLang="zh-CN" sz="1000" b="1">
              <a:sym typeface="+mn-ea"/>
            </a:endParaRPr>
          </a:p>
        </p:txBody>
      </p:sp>
    </p:spTree>
  </p:cSld>
  <p:clrMapOvr>
    <a:masterClrMapping/>
  </p:clrMapOvr>
  <p:transition>
    <p:wipe dir="r"/>
  </p:transition>
</p:sld>
</file>

<file path=ppt/tags/tag1.xml><?xml version="1.0" encoding="utf-8"?>
<p:tagLst xmlns:p="http://schemas.openxmlformats.org/presentationml/2006/main">
  <p:tag name="TABLE_ENDDRAG_ORIGIN_RECT" val="777*77"/>
  <p:tag name="TABLE_ENDDRAG_RECT" val="125*300*777*77"/>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lang="zh-CN" altLang="en-US"/>
        </a:defPPr>
      </a:lstStyle>
      <a:style>
        <a:lnRef idx="2">
          <a:schemeClr val="accent1">
            <a:lumMod val="75000"/>
          </a:schemeClr>
        </a:lnRef>
        <a:fillRef idx="1">
          <a:schemeClr val="accent1"/>
        </a:fillRef>
        <a:effectRef idx="0">
          <a:srgbClr val="FFFFFF"/>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2.xml><?xml version="1.0" encoding="utf-8"?>
<ds:datastoreItem xmlns:ds="http://schemas.openxmlformats.org/officeDocument/2006/customXml" ds:itemID="{BD6692E6-AFB4-4AE6-8E62-2D7692F0CE70}">
  <ds:schemaRefs/>
</ds:datastoreItem>
</file>

<file path=customXml/itemProps3.xml><?xml version="1.0" encoding="utf-8"?>
<ds:datastoreItem xmlns:ds="http://schemas.openxmlformats.org/officeDocument/2006/customXml" ds:itemID="{7D3A830A-0AC8-45A7-9E99-DF047C23D0D0}">
  <ds:schemaRefs/>
</ds:datastoreItem>
</file>

<file path=customXml/itemProps4.xml><?xml version="1.0" encoding="utf-8"?>
<ds:datastoreItem xmlns:ds="http://schemas.openxmlformats.org/officeDocument/2006/customXml" ds:itemID="{35CA3727-A4EB-4398-9783-D0148B061093}">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6366</Words>
  <Application>WPS 演示</Application>
  <PresentationFormat>Widescreen</PresentationFormat>
  <Paragraphs>210</Paragraphs>
  <Slides>8</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8</vt:i4>
      </vt:variant>
    </vt:vector>
  </HeadingPairs>
  <TitlesOfParts>
    <vt:vector size="20" baseType="lpstr">
      <vt:lpstr>Arial</vt:lpstr>
      <vt:lpstr>宋体</vt:lpstr>
      <vt:lpstr>Wingdings</vt:lpstr>
      <vt:lpstr>Calibri</vt:lpstr>
      <vt:lpstr>Arial</vt:lpstr>
      <vt:lpstr>Calibri Light</vt:lpstr>
      <vt:lpstr>Times New Roman</vt:lpstr>
      <vt:lpstr>Times New Roman</vt:lpstr>
      <vt:lpstr>MS Mincho</vt:lpstr>
      <vt:lpstr>微软雅黑</vt:lpstr>
      <vt:lpstr>Arial Unicode MS</vt:lpstr>
      <vt:lpstr>Office Theme</vt:lpstr>
      <vt:lpstr>FS_ISAC_APP Study on Application enablement aspects to support Integrated Sensing and Communication</vt:lpstr>
      <vt:lpstr>Proposal Overview</vt:lpstr>
      <vt:lpstr>SA6's work and its dependencies on SA2 </vt:lpstr>
      <vt:lpstr>What can be provided by SA6</vt:lpstr>
      <vt:lpstr>Potential SA6 use cases</vt:lpstr>
      <vt:lpstr>Other works can be done in SA6</vt:lpstr>
      <vt:lpstr>Objectives of FS_ISAC_APP </vt:lpstr>
      <vt:lpstr>Way forward and Potential time plan</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liuyue0318</cp:lastModifiedBy>
  <cp:revision>713</cp:revision>
  <dcterms:created xsi:type="dcterms:W3CDTF">2010-02-05T13:52:00Z</dcterms:created>
  <dcterms:modified xsi:type="dcterms:W3CDTF">2025-03-31T08:56:26Z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CACCF0170C7C4A80828D6B1F9E793628_13</vt:lpwstr>
  </property>
  <property fmtid="{D5CDD505-2E9C-101B-9397-08002B2CF9AE}" pid="4" name="KSOProductBuildVer">
    <vt:lpwstr>2052-12.8.2.18205</vt:lpwstr>
  </property>
</Properties>
</file>