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1" r:id="rId3"/>
    <p:sldId id="363" r:id="rId4"/>
    <p:sldId id="1258" r:id="rId5"/>
    <p:sldId id="1257" r:id="rId6"/>
    <p:sldId id="1261" r:id="rId7"/>
    <p:sldId id="1260" r:id="rId8"/>
    <p:sldId id="125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7" autoAdjust="0"/>
    <p:restoredTop sz="94679" autoAdjust="0"/>
  </p:normalViewPr>
  <p:slideViewPr>
    <p:cSldViewPr snapToGrid="0" showGuides="1">
      <p:cViewPr varScale="1">
        <p:scale>
          <a:sx n="98" d="100"/>
          <a:sy n="98" d="100"/>
        </p:scale>
        <p:origin x="192" y="72"/>
      </p:cViewPr>
      <p:guideLst>
        <p:guide orient="horz" pos="2157"/>
        <p:guide pos="38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1"/>
        <p:guide pos="218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customXml" Target="../customXml/item3.xml"/><Relationship Id="rId16" Type="http://schemas.openxmlformats.org/officeDocument/2006/relationships/customXml" Target="../customXml/item2.xml"/><Relationship Id="rId15" Type="http://schemas.openxmlformats.org/officeDocument/2006/relationships/customXml" Target="../customXml/item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/>
          <p:nvPr/>
        </p:nvSpPr>
        <p:spPr bwMode="auto">
          <a:xfrm>
            <a:off x="767253" y="2560627"/>
            <a:ext cx="9879722" cy="282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US" altLang="zh-CN" sz="5400" b="1" dirty="0">
                <a:latin typeface="+mj-lt"/>
              </a:rPr>
              <a:t>Work plan of FS_ISAC</a:t>
            </a:r>
            <a:endParaRPr lang="en-US" altLang="zh-CN" sz="5400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r>
              <a:rPr lang="en-US" altLang="zh-CN" b="1" dirty="0">
                <a:latin typeface="+mj-lt"/>
              </a:rPr>
              <a:t>Discussion paper for SID proposal of sensing application enabler</a:t>
            </a:r>
            <a:endParaRPr lang="en-US" altLang="zh-CN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endParaRPr lang="en-US" altLang="zh-CN" b="1" dirty="0">
              <a:latin typeface="+mj-lt"/>
            </a:endParaRPr>
          </a:p>
        </p:txBody>
      </p:sp>
      <p:sp>
        <p:nvSpPr>
          <p:cNvPr id="4" name="Subtitle 6"/>
          <p:cNvSpPr txBox="1"/>
          <p:nvPr/>
        </p:nvSpPr>
        <p:spPr bwMode="auto">
          <a:xfrm>
            <a:off x="2019031" y="4854247"/>
            <a:ext cx="645318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</a:t>
            </a:r>
            <a:r>
              <a:rPr lang="en-US" altLang="en-GB" sz="1400" dirty="0">
                <a:latin typeface="Arial" panose="020B0604020202020204" pitchFamily="34" charset="0"/>
              </a:rPr>
              <a:t>	</a:t>
            </a:r>
            <a:r>
              <a:rPr lang="en-GB" altLang="en-US" sz="1400" dirty="0">
                <a:latin typeface="Arial" panose="020B0604020202020204" pitchFamily="34" charset="0"/>
              </a:rPr>
              <a:t>ZTE Corporation	</a:t>
            </a:r>
            <a:endParaRPr lang="en-US" altLang="zh-CN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 sz="1400" dirty="0">
                <a:latin typeface="Arial" panose="020B0604020202020204" pitchFamily="34" charset="0"/>
              </a:rPr>
              <a:t>Contactor:                    Yang Li, li.yang1226@zte.com.cn</a:t>
            </a:r>
            <a:endParaRPr lang="en-US" altLang="zh-CN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Working methods</a:t>
            </a:r>
            <a:endParaRPr lang="en-GB" altLang="en-US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</a:t>
            </a:r>
            <a:r>
              <a:rPr lang="en-US" altLang="en-GB" sz="1400" dirty="0">
                <a:latin typeface="Arial" panose="020B0604020202020204" pitchFamily="34" charset="0"/>
              </a:rPr>
              <a:t>Approval</a:t>
            </a:r>
            <a:endParaRPr lang="en-US" altLang="en-GB" sz="1400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725" y="202565"/>
            <a:ext cx="114471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5850890" algn="r"/>
              </a:tabLs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3GPP TSG-SA WG6 Meeting #6</a:t>
            </a:r>
            <a:r>
              <a:rPr lang="en-US" altLang="en-GB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6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	            </a:t>
            </a:r>
            <a:r>
              <a:rPr lang="en-US" altLang="en-GB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					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S6-25</a:t>
            </a:r>
            <a:r>
              <a:rPr lang="en-US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1095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tabLst>
                <a:tab pos="5850890" algn="r"/>
              </a:tabLst>
            </a:pPr>
            <a:r>
              <a:rPr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Gothenburg, Sweden 7th – 11th April 2025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	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 of FS_ISAC</a:t>
            </a:r>
            <a:endParaRPr lang="en-GB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28020" cy="4117975"/>
          </a:xfrm>
        </p:spPr>
        <p:txBody>
          <a:bodyPr/>
          <a:lstStyle/>
          <a:p>
            <a:r>
              <a:rPr lang="en-US" altLang="en-US" sz="2400" dirty="0"/>
              <a:t>Providing sensing based application enabler layer support to vertical applications</a:t>
            </a:r>
            <a:endParaRPr lang="en-US" altLang="en-US" sz="2400" dirty="0"/>
          </a:p>
          <a:p>
            <a:r>
              <a:rPr lang="en-US" altLang="en-US" sz="2400" dirty="0"/>
              <a:t>Investigate non-3GPP sensing data collection from application layer to provide value-added services</a:t>
            </a:r>
            <a:endParaRPr lang="en-US" altLang="en-US" sz="2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75535" y="3467735"/>
            <a:ext cx="6814185" cy="2637155"/>
            <a:chOff x="3741" y="5746"/>
            <a:chExt cx="10731" cy="4153"/>
          </a:xfrm>
        </p:grpSpPr>
        <p:sp>
          <p:nvSpPr>
            <p:cNvPr id="11" name="矩形 10"/>
            <p:cNvSpPr/>
            <p:nvPr/>
          </p:nvSpPr>
          <p:spPr>
            <a:xfrm>
              <a:off x="5272" y="9508"/>
              <a:ext cx="9201" cy="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108"/>
            <p:cNvSpPr txBox="1"/>
            <p:nvPr/>
          </p:nvSpPr>
          <p:spPr>
            <a:xfrm>
              <a:off x="3947" y="9301"/>
              <a:ext cx="1168" cy="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/>
                <a:t>SA2</a:t>
              </a:r>
              <a:endParaRPr lang="en-US" sz="1050" b="1" dirty="0"/>
            </a:p>
          </p:txBody>
        </p:sp>
        <p:sp>
          <p:nvSpPr>
            <p:cNvPr id="98" name="矩形 97"/>
            <p:cNvSpPr/>
            <p:nvPr/>
          </p:nvSpPr>
          <p:spPr>
            <a:xfrm>
              <a:off x="5272" y="7791"/>
              <a:ext cx="9201" cy="1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108"/>
            <p:cNvSpPr txBox="1"/>
            <p:nvPr/>
          </p:nvSpPr>
          <p:spPr>
            <a:xfrm>
              <a:off x="3947" y="7671"/>
              <a:ext cx="1168" cy="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/>
                <a:t>SA6</a:t>
              </a:r>
              <a:endParaRPr lang="en-US" sz="1050" b="1" dirty="0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5272" y="6070"/>
              <a:ext cx="9201" cy="1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8"/>
            <p:cNvSpPr txBox="1"/>
            <p:nvPr/>
          </p:nvSpPr>
          <p:spPr>
            <a:xfrm>
              <a:off x="3741" y="5787"/>
              <a:ext cx="1530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/>
                <a:t>Application </a:t>
              </a:r>
              <a:endParaRPr lang="en-US" sz="1050" b="1" dirty="0" smtClean="0"/>
            </a:p>
            <a:p>
              <a:pPr algn="ctr"/>
              <a:r>
                <a:rPr lang="en-US" sz="1050" b="1" dirty="0" smtClean="0"/>
                <a:t>layer</a:t>
              </a:r>
              <a:endParaRPr lang="en-US" sz="1050" b="1" dirty="0"/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9899" y="8257"/>
              <a:ext cx="0" cy="1217"/>
            </a:xfrm>
            <a:prstGeom prst="straightConnector1">
              <a:avLst/>
            </a:prstGeom>
            <a:ln>
              <a:solidFill>
                <a:srgbClr val="5B9BD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8"/>
            <p:cNvSpPr txBox="1"/>
            <p:nvPr/>
          </p:nvSpPr>
          <p:spPr>
            <a:xfrm>
              <a:off x="6916" y="8573"/>
              <a:ext cx="2833" cy="5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/>
                <a:t>3GPP Sensing related APIs</a:t>
              </a:r>
              <a:endParaRPr lang="en-US" sz="900" dirty="0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5623" y="7480"/>
              <a:ext cx="8499" cy="744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SA6 provides</a:t>
              </a:r>
              <a:endParaRPr lang="en-US" sz="11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 </a:t>
              </a:r>
              <a:r>
                <a:rPr lang="en-US" altLang="en-US" sz="1100" b="1" dirty="0">
                  <a:solidFill>
                    <a:schemeClr val="tx1"/>
                  </a:solidFill>
                  <a:sym typeface="+mn-ea"/>
                </a:rPr>
                <a:t>sensing based application enabler</a:t>
              </a:r>
              <a:r>
                <a:rPr lang="en-US" sz="1100" b="1" dirty="0" smtClean="0">
                  <a:solidFill>
                    <a:schemeClr val="tx1"/>
                  </a:solidFill>
                </a:rPr>
                <a:t> services 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6916" y="5746"/>
              <a:ext cx="1976" cy="74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rgbClr val="FF0000"/>
                  </a:solidFill>
                </a:rPr>
                <a:t>Non-3GPP sensing </a:t>
              </a:r>
              <a:r>
                <a:rPr lang="en-US" sz="1100" dirty="0" smtClean="0">
                  <a:solidFill>
                    <a:srgbClr val="FF0000"/>
                  </a:solidFill>
                </a:rPr>
                <a:t>info </a:t>
              </a:r>
              <a:r>
                <a:rPr lang="en-US" altLang="zh-CN" sz="1100" dirty="0" smtClean="0">
                  <a:solidFill>
                    <a:srgbClr val="FF0000"/>
                  </a:solidFill>
                </a:rPr>
                <a:t>input</a:t>
              </a:r>
              <a:endParaRPr lang="en-US" altLang="zh-CN" sz="11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52" name="上箭头 51"/>
            <p:cNvSpPr/>
            <p:nvPr/>
          </p:nvSpPr>
          <p:spPr>
            <a:xfrm>
              <a:off x="10927" y="6468"/>
              <a:ext cx="329" cy="988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9899" y="5749"/>
              <a:ext cx="2441" cy="74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chemeClr val="tx1"/>
                  </a:solidFill>
                </a:rPr>
                <a:t>Vertical Applications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8187" y="6490"/>
              <a:ext cx="1" cy="9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圆角矩形 126"/>
            <p:cNvSpPr/>
            <p:nvPr/>
          </p:nvSpPr>
          <p:spPr>
            <a:xfrm>
              <a:off x="5623" y="9263"/>
              <a:ext cx="8499" cy="63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solidFill>
                    <a:schemeClr val="tx1"/>
                  </a:solidFill>
                </a:rPr>
                <a:t>3GPP Sensing information/results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The value of the enablement layer</a:t>
            </a:r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  <p:custDataLst>
              <p:tags r:id="rId1"/>
            </p:custDataLst>
          </p:nvPr>
        </p:nvGraphicFramePr>
        <p:xfrm>
          <a:off x="838200" y="2509520"/>
          <a:ext cx="10393045" cy="300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3225"/>
                <a:gridCol w="617982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Motivations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Values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1. </a:t>
                      </a:r>
                      <a:r>
                        <a:rPr lang="en-US" altLang="en-US" sz="1600" dirty="0">
                          <a:sym typeface="+mn-ea"/>
                        </a:rPr>
                        <a:t>Providing sensing based application enabler layer support to vertical applications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Compared to SA2, SA6 provides richer </a:t>
                      </a:r>
                      <a:r>
                        <a:rPr lang="en-US" altLang="zh-CN" sz="1600"/>
                        <a:t>sensing based </a:t>
                      </a:r>
                      <a:r>
                        <a:rPr lang="zh-CN" altLang="en-US" sz="1600"/>
                        <a:t>value-added services to vertical applications by integrating 3GPP and non-3GPP sensing information.</a:t>
                      </a:r>
                      <a:endParaRPr lang="zh-CN" altLang="en-US" sz="1600"/>
                    </a:p>
                    <a:p>
                      <a:pPr>
                        <a:buNone/>
                      </a:pPr>
                      <a:endParaRPr lang="zh-CN" altLang="en-US" sz="1600"/>
                    </a:p>
                    <a:p>
                      <a:pPr>
                        <a:buNone/>
                      </a:pPr>
                      <a:endParaRPr lang="zh-CN" altLang="en-US" sz="1600"/>
                    </a:p>
                  </a:txBody>
                  <a:tcPr/>
                </a:tc>
              </a:tr>
              <a:tr h="1066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600" dirty="0">
                          <a:sym typeface="+mn-ea"/>
                        </a:rPr>
                        <a:t>2. Investigate non-3GPP sensing data collection from application layer</a:t>
                      </a:r>
                      <a:endParaRPr lang="en-US" altLang="en-US" sz="1600" dirty="0"/>
                    </a:p>
                    <a:p>
                      <a:pPr>
                        <a:buNone/>
                      </a:pPr>
                      <a:endParaRPr lang="en-US" altLang="en-US" sz="16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SA6 and SA2 respectively research on the processing of 3GPP and non-3GPP sensing information, which can accelerate the time-to-market progress.</a:t>
                      </a:r>
                      <a:endParaRPr lang="zh-CN" altLang="en-US" sz="1600"/>
                    </a:p>
                    <a:p>
                      <a:pPr>
                        <a:buNone/>
                      </a:pPr>
                      <a:endParaRPr lang="zh-CN" altLang="en-US" sz="1600"/>
                    </a:p>
                    <a:p>
                      <a:pPr>
                        <a:buNone/>
                      </a:pP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>
                <a:sym typeface="+mn-ea"/>
              </a:rPr>
              <a:t>The relationship with </a:t>
            </a:r>
            <a:r>
              <a:rPr lang="en-US" altLang="zh-CN" dirty="0" smtClean="0">
                <a:sym typeface="+mn-ea"/>
              </a:rPr>
              <a:t>SA2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51300"/>
          </a:xfrm>
        </p:spPr>
        <p:txBody>
          <a:bodyPr/>
          <a:p>
            <a:pPr marL="342900" lvl="1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800" b="1" dirty="0" smtClean="0">
                <a:sym typeface="+mn-ea"/>
              </a:rPr>
              <a:t>SA6 </a:t>
            </a:r>
            <a:r>
              <a:rPr lang="en-US" altLang="zh-CN" sz="1800" b="1" dirty="0">
                <a:sym typeface="+mn-ea"/>
              </a:rPr>
              <a:t>can </a:t>
            </a:r>
            <a:r>
              <a:rPr lang="en-US" altLang="zh-CN" sz="1800" b="1" dirty="0" smtClean="0">
                <a:sym typeface="+mn-ea"/>
              </a:rPr>
              <a:t>work in parallel with SA2, in the way similar to other stage2 inter-working group collaboration (e.g. RAN and SA2)</a:t>
            </a:r>
            <a:endParaRPr lang="en-US" altLang="zh-CN" sz="1800" b="1" dirty="0"/>
          </a:p>
          <a:p>
            <a:pPr marL="3429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b="1" dirty="0" smtClean="0">
                <a:sym typeface="+mn-ea"/>
              </a:rPr>
              <a:t>For SA2 dependency part</a:t>
            </a:r>
            <a:r>
              <a:rPr lang="en-US" altLang="zh-CN" sz="1800" b="1" dirty="0">
                <a:sym typeface="+mn-ea"/>
              </a:rPr>
              <a:t>:</a:t>
            </a:r>
            <a:endParaRPr lang="en-US" altLang="zh-CN" sz="1800" b="1" dirty="0"/>
          </a:p>
          <a:p>
            <a:pPr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sym typeface="+mn-ea"/>
              </a:rPr>
              <a:t>The sensing information that SA2 can provide is relatively certain, and we can directly conduct research on value-added services based on this certain information.</a:t>
            </a:r>
            <a:endParaRPr lang="zh-CN" altLang="en-US" sz="1800" dirty="0" smtClean="0">
              <a:sym typeface="+mn-ea"/>
            </a:endParaRPr>
          </a:p>
          <a:p>
            <a:pPr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solidFill>
                  <a:srgbClr val="FF0000"/>
                </a:solidFill>
                <a:sym typeface="+mn-ea"/>
              </a:rPr>
              <a:t>The only uncertainty is the format in which SA2 provides this information. This part does not affect the research on value-added services and can remain open until SA2 reaches a conclusion.</a:t>
            </a:r>
            <a:endParaRPr lang="zh-CN" altLang="en-US" sz="1800" dirty="0" smtClean="0">
              <a:solidFill>
                <a:srgbClr val="FF0000"/>
              </a:solidFill>
              <a:sym typeface="+mn-ea"/>
            </a:endParaRPr>
          </a:p>
          <a:p>
            <a:pPr marL="3429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800" b="1" dirty="0" smtClean="0">
                <a:sym typeface="+mn-ea"/>
              </a:rPr>
              <a:t>For Non-SA2 dependency part</a:t>
            </a:r>
            <a:r>
              <a:rPr lang="en-US" altLang="zh-CN" sz="1800" dirty="0" smtClean="0">
                <a:sym typeface="+mn-ea"/>
              </a:rPr>
              <a:t>:</a:t>
            </a:r>
            <a:endParaRPr lang="en-US" altLang="zh-CN" sz="1800" dirty="0" smtClean="0"/>
          </a:p>
          <a:p>
            <a:pPr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sym typeface="+mn-ea"/>
              </a:rPr>
              <a:t>SA6’s </a:t>
            </a:r>
            <a:r>
              <a:rPr lang="en-US" altLang="zh-CN" sz="1800" dirty="0">
                <a:sym typeface="+mn-ea"/>
              </a:rPr>
              <a:t>solution can be concluded by </a:t>
            </a:r>
            <a:r>
              <a:rPr lang="en-US" altLang="zh-CN" sz="1800" dirty="0" smtClean="0">
                <a:sym typeface="+mn-ea"/>
              </a:rPr>
              <a:t>SA6 itself. </a:t>
            </a:r>
            <a:endParaRPr lang="zh-CN" altLang="en-US" sz="1800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Use case Description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485" y="1720850"/>
            <a:ext cx="11337925" cy="4351655"/>
          </a:xfrm>
        </p:spPr>
        <p:txBody>
          <a:bodyPr/>
          <a:p>
            <a:r>
              <a:rPr lang="zh-CN" altLang="en-US" sz="2000"/>
              <a:t>There is still some </a:t>
            </a:r>
            <a:r>
              <a:rPr lang="zh-CN" altLang="en-US" sz="2000">
                <a:solidFill>
                  <a:srgbClr val="FF0000"/>
                </a:solidFill>
              </a:rPr>
              <a:t>gap</a:t>
            </a:r>
            <a:r>
              <a:rPr lang="zh-CN" altLang="en-US" sz="2000"/>
              <a:t> between the </a:t>
            </a:r>
            <a:r>
              <a:rPr lang="en-US" altLang="zh-CN" sz="2000"/>
              <a:t>3GPP sensing</a:t>
            </a:r>
            <a:r>
              <a:rPr lang="zh-CN" altLang="en-US" sz="2000"/>
              <a:t> information of an object and the actual physical object. </a:t>
            </a:r>
            <a:endParaRPr lang="zh-CN" altLang="en-US" sz="2000"/>
          </a:p>
          <a:p>
            <a:r>
              <a:rPr lang="en-US" altLang="zh-CN" sz="2000"/>
              <a:t>For example, i</a:t>
            </a:r>
            <a:r>
              <a:rPr lang="zh-CN" altLang="en-US" sz="2000"/>
              <a:t>n real-life UAV </a:t>
            </a:r>
            <a:r>
              <a:rPr lang="en-US" altLang="zh-CN" sz="2000"/>
              <a:t>monitoring</a:t>
            </a:r>
            <a:r>
              <a:rPr lang="zh-CN" altLang="en-US" sz="2000"/>
              <a:t>, in addition to the UAV's position, speed, trajectory, and other information provided by 3GPP, the UAV's color, model, and other information captured by cameras</a:t>
            </a:r>
            <a:r>
              <a:rPr lang="en-US" altLang="zh-CN" sz="2000"/>
              <a:t> (non-3GPP sensors)</a:t>
            </a:r>
            <a:r>
              <a:rPr lang="zh-CN" altLang="en-US" sz="2000"/>
              <a:t> in videos or images </a:t>
            </a:r>
            <a:r>
              <a:rPr lang="en-US" altLang="zh-CN" sz="2000"/>
              <a:t>can </a:t>
            </a:r>
            <a:r>
              <a:rPr lang="zh-CN" altLang="en-US" sz="2000"/>
              <a:t>also</a:t>
            </a:r>
            <a:r>
              <a:rPr lang="en-US" altLang="zh-CN" sz="2000"/>
              <a:t> be</a:t>
            </a:r>
            <a:r>
              <a:rPr lang="zh-CN" altLang="en-US" sz="2000"/>
              <a:t> used to </a:t>
            </a:r>
            <a:r>
              <a:rPr lang="zh-CN" altLang="en-US" sz="2000">
                <a:solidFill>
                  <a:srgbClr val="FF0000"/>
                </a:solidFill>
              </a:rPr>
              <a:t>enrich</a:t>
            </a:r>
            <a:r>
              <a:rPr lang="zh-CN" altLang="en-US" sz="2000"/>
              <a:t> the monitoring results.</a:t>
            </a:r>
            <a:endParaRPr lang="zh-CN" altLang="en-US" sz="2000"/>
          </a:p>
          <a:p>
            <a:r>
              <a:rPr lang="zh-CN" altLang="en-US" sz="2000"/>
              <a:t>For other industries, the same issue exists. By leveraging the combination of 3GPP and non-3GPP sensing information, it is possible to enrich value-added services based on sensing.</a:t>
            </a:r>
            <a:endParaRPr lang="zh-CN" altLang="en-US" sz="2000"/>
          </a:p>
          <a:p>
            <a:endParaRPr lang="zh-CN" altLang="en-US" sz="2000"/>
          </a:p>
        </p:txBody>
      </p:sp>
      <p:grpSp>
        <p:nvGrpSpPr>
          <p:cNvPr id="51" name="组合 50"/>
          <p:cNvGrpSpPr/>
          <p:nvPr/>
        </p:nvGrpSpPr>
        <p:grpSpPr>
          <a:xfrm rot="0">
            <a:off x="4229100" y="3609340"/>
            <a:ext cx="3417570" cy="847090"/>
            <a:chOff x="10380" y="5292"/>
            <a:chExt cx="5382" cy="1334"/>
          </a:xfrm>
        </p:grpSpPr>
        <p:grpSp>
          <p:nvGrpSpPr>
            <p:cNvPr id="29" name="组合 790"/>
            <p:cNvGrpSpPr/>
            <p:nvPr/>
          </p:nvGrpSpPr>
          <p:grpSpPr bwMode="auto">
            <a:xfrm>
              <a:off x="10380" y="5603"/>
              <a:ext cx="772" cy="722"/>
              <a:chOff x="8991601" y="2298701"/>
              <a:chExt cx="300038" cy="285750"/>
            </a:xfrm>
          </p:grpSpPr>
          <p:sp>
            <p:nvSpPr>
              <p:cNvPr id="30" name="Freeform 252"/>
              <p:cNvSpPr>
                <a:spLocks noEditPoints="1"/>
              </p:cNvSpPr>
              <p:nvPr/>
            </p:nvSpPr>
            <p:spPr bwMode="auto">
              <a:xfrm>
                <a:off x="9109076" y="2401888"/>
                <a:ext cx="61913" cy="58738"/>
              </a:xfrm>
              <a:custGeom>
                <a:avLst/>
                <a:gdLst>
                  <a:gd name="T0" fmla="*/ 30163 w 39"/>
                  <a:gd name="T1" fmla="*/ 58738 h 38"/>
                  <a:gd name="T2" fmla="*/ 0 w 39"/>
                  <a:gd name="T3" fmla="*/ 29369 h 38"/>
                  <a:gd name="T4" fmla="*/ 30163 w 39"/>
                  <a:gd name="T5" fmla="*/ 0 h 38"/>
                  <a:gd name="T6" fmla="*/ 61913 w 39"/>
                  <a:gd name="T7" fmla="*/ 29369 h 38"/>
                  <a:gd name="T8" fmla="*/ 30163 w 39"/>
                  <a:gd name="T9" fmla="*/ 58738 h 38"/>
                  <a:gd name="T10" fmla="*/ 30163 w 39"/>
                  <a:gd name="T11" fmla="*/ 12366 h 38"/>
                  <a:gd name="T12" fmla="*/ 12700 w 39"/>
                  <a:gd name="T13" fmla="*/ 29369 h 38"/>
                  <a:gd name="T14" fmla="*/ 30163 w 39"/>
                  <a:gd name="T15" fmla="*/ 46372 h 38"/>
                  <a:gd name="T16" fmla="*/ 49213 w 39"/>
                  <a:gd name="T17" fmla="*/ 29369 h 38"/>
                  <a:gd name="T18" fmla="*/ 30163 w 39"/>
                  <a:gd name="T19" fmla="*/ 12366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19" y="38"/>
                    </a:moveTo>
                    <a:cubicBezTo>
                      <a:pt x="9" y="38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cubicBezTo>
                      <a:pt x="39" y="30"/>
                      <a:pt x="30" y="38"/>
                      <a:pt x="19" y="38"/>
                    </a:cubicBezTo>
                    <a:close/>
                    <a:moveTo>
                      <a:pt x="19" y="8"/>
                    </a:moveTo>
                    <a:cubicBezTo>
                      <a:pt x="13" y="8"/>
                      <a:pt x="8" y="13"/>
                      <a:pt x="8" y="19"/>
                    </a:cubicBezTo>
                    <a:cubicBezTo>
                      <a:pt x="8" y="25"/>
                      <a:pt x="13" y="30"/>
                      <a:pt x="19" y="30"/>
                    </a:cubicBezTo>
                    <a:cubicBezTo>
                      <a:pt x="25" y="30"/>
                      <a:pt x="31" y="25"/>
                      <a:pt x="31" y="19"/>
                    </a:cubicBezTo>
                    <a:cubicBezTo>
                      <a:pt x="31" y="13"/>
                      <a:pt x="25" y="8"/>
                      <a:pt x="19" y="8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1" name="Freeform 253"/>
              <p:cNvSpPr/>
              <p:nvPr/>
            </p:nvSpPr>
            <p:spPr bwMode="auto">
              <a:xfrm>
                <a:off x="9123363" y="2513013"/>
                <a:ext cx="33338" cy="15875"/>
              </a:xfrm>
              <a:custGeom>
                <a:avLst/>
                <a:gdLst>
                  <a:gd name="T0" fmla="*/ 15875 w 21"/>
                  <a:gd name="T1" fmla="*/ 15875 h 10"/>
                  <a:gd name="T2" fmla="*/ 0 w 21"/>
                  <a:gd name="T3" fmla="*/ 9525 h 10"/>
                  <a:gd name="T4" fmla="*/ 7938 w 21"/>
                  <a:gd name="T5" fmla="*/ 0 h 10"/>
                  <a:gd name="T6" fmla="*/ 23813 w 21"/>
                  <a:gd name="T7" fmla="*/ 0 h 10"/>
                  <a:gd name="T8" fmla="*/ 33338 w 21"/>
                  <a:gd name="T9" fmla="*/ 9525 h 10"/>
                  <a:gd name="T10" fmla="*/ 15875 w 21"/>
                  <a:gd name="T11" fmla="*/ 1587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10">
                    <a:moveTo>
                      <a:pt x="10" y="10"/>
                    </a:moveTo>
                    <a:cubicBezTo>
                      <a:pt x="6" y="10"/>
                      <a:pt x="3" y="9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3"/>
                      <a:pt x="13" y="3"/>
                      <a:pt x="15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9"/>
                      <a:pt x="14" y="10"/>
                      <a:pt x="10" y="10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2" name="Freeform 254"/>
              <p:cNvSpPr/>
              <p:nvPr/>
            </p:nvSpPr>
            <p:spPr bwMode="auto">
              <a:xfrm>
                <a:off x="9104313" y="2533651"/>
                <a:ext cx="69850" cy="23813"/>
              </a:xfrm>
              <a:custGeom>
                <a:avLst/>
                <a:gdLst>
                  <a:gd name="T0" fmla="*/ 34925 w 46"/>
                  <a:gd name="T1" fmla="*/ 23813 h 15"/>
                  <a:gd name="T2" fmla="*/ 0 w 46"/>
                  <a:gd name="T3" fmla="*/ 9525 h 15"/>
                  <a:gd name="T4" fmla="*/ 9111 w 46"/>
                  <a:gd name="T5" fmla="*/ 0 h 15"/>
                  <a:gd name="T6" fmla="*/ 62258 w 46"/>
                  <a:gd name="T7" fmla="*/ 0 h 15"/>
                  <a:gd name="T8" fmla="*/ 69850 w 46"/>
                  <a:gd name="T9" fmla="*/ 9525 h 15"/>
                  <a:gd name="T10" fmla="*/ 34925 w 46"/>
                  <a:gd name="T11" fmla="*/ 238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15">
                    <a:moveTo>
                      <a:pt x="23" y="15"/>
                    </a:moveTo>
                    <a:cubicBezTo>
                      <a:pt x="15" y="15"/>
                      <a:pt x="7" y="12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5" y="10"/>
                      <a:pt x="31" y="10"/>
                      <a:pt x="41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0" y="12"/>
                      <a:pt x="32" y="15"/>
                      <a:pt x="23" y="15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255"/>
              <p:cNvSpPr/>
              <p:nvPr/>
            </p:nvSpPr>
            <p:spPr bwMode="auto">
              <a:xfrm>
                <a:off x="9085263" y="2554288"/>
                <a:ext cx="109538" cy="30163"/>
              </a:xfrm>
              <a:custGeom>
                <a:avLst/>
                <a:gdLst>
                  <a:gd name="T0" fmla="*/ 53998 w 71"/>
                  <a:gd name="T1" fmla="*/ 30163 h 20"/>
                  <a:gd name="T2" fmla="*/ 0 w 71"/>
                  <a:gd name="T3" fmla="*/ 7541 h 20"/>
                  <a:gd name="T4" fmla="*/ 7714 w 71"/>
                  <a:gd name="T5" fmla="*/ 0 h 20"/>
                  <a:gd name="T6" fmla="*/ 100281 w 71"/>
                  <a:gd name="T7" fmla="*/ 0 h 20"/>
                  <a:gd name="T8" fmla="*/ 109538 w 71"/>
                  <a:gd name="T9" fmla="*/ 7541 h 20"/>
                  <a:gd name="T10" fmla="*/ 53998 w 71"/>
                  <a:gd name="T11" fmla="*/ 30163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1" h="20">
                    <a:moveTo>
                      <a:pt x="35" y="20"/>
                    </a:moveTo>
                    <a:cubicBezTo>
                      <a:pt x="22" y="20"/>
                      <a:pt x="9" y="15"/>
                      <a:pt x="0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16"/>
                      <a:pt x="49" y="16"/>
                      <a:pt x="65" y="0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61" y="15"/>
                      <a:pt x="48" y="20"/>
                      <a:pt x="35" y="20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4" name="Oval 256"/>
              <p:cNvSpPr>
                <a:spLocks noChangeArrowheads="1"/>
              </p:cNvSpPr>
              <p:nvPr/>
            </p:nvSpPr>
            <p:spPr bwMode="auto">
              <a:xfrm>
                <a:off x="9129713" y="2422526"/>
                <a:ext cx="19050" cy="17463"/>
              </a:xfrm>
              <a:prstGeom prst="ellipse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257"/>
              <p:cNvSpPr/>
              <p:nvPr/>
            </p:nvSpPr>
            <p:spPr bwMode="auto">
              <a:xfrm>
                <a:off x="9190038" y="2435226"/>
                <a:ext cx="80963" cy="115888"/>
              </a:xfrm>
              <a:custGeom>
                <a:avLst/>
                <a:gdLst>
                  <a:gd name="T0" fmla="*/ 80963 w 52"/>
                  <a:gd name="T1" fmla="*/ 115888 h 75"/>
                  <a:gd name="T2" fmla="*/ 56051 w 52"/>
                  <a:gd name="T3" fmla="*/ 115888 h 75"/>
                  <a:gd name="T4" fmla="*/ 0 w 52"/>
                  <a:gd name="T5" fmla="*/ 21632 h 75"/>
                  <a:gd name="T6" fmla="*/ 12456 w 52"/>
                  <a:gd name="T7" fmla="*/ 0 h 75"/>
                  <a:gd name="T8" fmla="*/ 80963 w 52"/>
                  <a:gd name="T9" fmla="*/ 11588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75">
                    <a:moveTo>
                      <a:pt x="52" y="75"/>
                    </a:move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49"/>
                      <a:pt x="22" y="26"/>
                      <a:pt x="0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5" y="15"/>
                      <a:pt x="52" y="44"/>
                      <a:pt x="52" y="75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258"/>
              <p:cNvSpPr/>
              <p:nvPr/>
            </p:nvSpPr>
            <p:spPr bwMode="auto">
              <a:xfrm>
                <a:off x="9009063" y="2435226"/>
                <a:ext cx="79375" cy="115888"/>
              </a:xfrm>
              <a:custGeom>
                <a:avLst/>
                <a:gdLst>
                  <a:gd name="T0" fmla="*/ 24902 w 51"/>
                  <a:gd name="T1" fmla="*/ 115888 h 74"/>
                  <a:gd name="T2" fmla="*/ 0 w 51"/>
                  <a:gd name="T3" fmla="*/ 115888 h 74"/>
                  <a:gd name="T4" fmla="*/ 66924 w 51"/>
                  <a:gd name="T5" fmla="*/ 0 h 74"/>
                  <a:gd name="T6" fmla="*/ 79375 w 51"/>
                  <a:gd name="T7" fmla="*/ 21925 h 74"/>
                  <a:gd name="T8" fmla="*/ 24902 w 51"/>
                  <a:gd name="T9" fmla="*/ 115888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16" y="74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0" y="43"/>
                      <a:pt x="16" y="15"/>
                      <a:pt x="43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29" y="26"/>
                      <a:pt x="16" y="49"/>
                      <a:pt x="16" y="74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7" name="Freeform 259"/>
              <p:cNvSpPr>
                <a:spLocks noEditPoints="1"/>
              </p:cNvSpPr>
              <p:nvPr/>
            </p:nvSpPr>
            <p:spPr bwMode="auto">
              <a:xfrm>
                <a:off x="8993188" y="2335213"/>
                <a:ext cx="293688" cy="168275"/>
              </a:xfrm>
              <a:custGeom>
                <a:avLst/>
                <a:gdLst>
                  <a:gd name="T0" fmla="*/ 146067 w 189"/>
                  <a:gd name="T1" fmla="*/ 168275 h 108"/>
                  <a:gd name="T2" fmla="*/ 74587 w 189"/>
                  <a:gd name="T3" fmla="*/ 96602 h 108"/>
                  <a:gd name="T4" fmla="*/ 80803 w 189"/>
                  <a:gd name="T5" fmla="*/ 68556 h 108"/>
                  <a:gd name="T6" fmla="*/ 32632 w 189"/>
                  <a:gd name="T7" fmla="*/ 68556 h 108"/>
                  <a:gd name="T8" fmla="*/ 0 w 189"/>
                  <a:gd name="T9" fmla="*/ 34278 h 108"/>
                  <a:gd name="T10" fmla="*/ 32632 w 189"/>
                  <a:gd name="T11" fmla="*/ 0 h 108"/>
                  <a:gd name="T12" fmla="*/ 259502 w 189"/>
                  <a:gd name="T13" fmla="*/ 0 h 108"/>
                  <a:gd name="T14" fmla="*/ 293688 w 189"/>
                  <a:gd name="T15" fmla="*/ 34278 h 108"/>
                  <a:gd name="T16" fmla="*/ 259502 w 189"/>
                  <a:gd name="T17" fmla="*/ 68556 h 108"/>
                  <a:gd name="T18" fmla="*/ 212885 w 189"/>
                  <a:gd name="T19" fmla="*/ 68556 h 108"/>
                  <a:gd name="T20" fmla="*/ 219101 w 189"/>
                  <a:gd name="T21" fmla="*/ 96602 h 108"/>
                  <a:gd name="T22" fmla="*/ 146067 w 189"/>
                  <a:gd name="T23" fmla="*/ 168275 h 108"/>
                  <a:gd name="T24" fmla="*/ 32632 w 189"/>
                  <a:gd name="T25" fmla="*/ 24930 h 108"/>
                  <a:gd name="T26" fmla="*/ 24862 w 189"/>
                  <a:gd name="T27" fmla="*/ 34278 h 108"/>
                  <a:gd name="T28" fmla="*/ 32632 w 189"/>
                  <a:gd name="T29" fmla="*/ 43627 h 108"/>
                  <a:gd name="T30" fmla="*/ 102558 w 189"/>
                  <a:gd name="T31" fmla="*/ 43627 h 108"/>
                  <a:gd name="T32" fmla="*/ 114989 w 189"/>
                  <a:gd name="T33" fmla="*/ 51417 h 108"/>
                  <a:gd name="T34" fmla="*/ 111881 w 189"/>
                  <a:gd name="T35" fmla="*/ 63882 h 108"/>
                  <a:gd name="T36" fmla="*/ 99450 w 189"/>
                  <a:gd name="T37" fmla="*/ 96602 h 108"/>
                  <a:gd name="T38" fmla="*/ 146067 w 189"/>
                  <a:gd name="T39" fmla="*/ 143345 h 108"/>
                  <a:gd name="T40" fmla="*/ 194238 w 189"/>
                  <a:gd name="T41" fmla="*/ 96602 h 108"/>
                  <a:gd name="T42" fmla="*/ 180253 w 189"/>
                  <a:gd name="T43" fmla="*/ 63882 h 108"/>
                  <a:gd name="T44" fmla="*/ 178699 w 189"/>
                  <a:gd name="T45" fmla="*/ 51417 h 108"/>
                  <a:gd name="T46" fmla="*/ 189576 w 189"/>
                  <a:gd name="T47" fmla="*/ 43627 h 108"/>
                  <a:gd name="T48" fmla="*/ 259502 w 189"/>
                  <a:gd name="T49" fmla="*/ 43627 h 108"/>
                  <a:gd name="T50" fmla="*/ 268826 w 189"/>
                  <a:gd name="T51" fmla="*/ 34278 h 108"/>
                  <a:gd name="T52" fmla="*/ 259502 w 189"/>
                  <a:gd name="T53" fmla="*/ 24930 h 108"/>
                  <a:gd name="T54" fmla="*/ 32632 w 189"/>
                  <a:gd name="T55" fmla="*/ 24930 h 10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89" h="108">
                    <a:moveTo>
                      <a:pt x="94" y="108"/>
                    </a:moveTo>
                    <a:cubicBezTo>
                      <a:pt x="69" y="108"/>
                      <a:pt x="48" y="88"/>
                      <a:pt x="48" y="62"/>
                    </a:cubicBezTo>
                    <a:cubicBezTo>
                      <a:pt x="48" y="56"/>
                      <a:pt x="49" y="50"/>
                      <a:pt x="52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9" y="0"/>
                      <a:pt x="189" y="10"/>
                      <a:pt x="189" y="22"/>
                    </a:cubicBezTo>
                    <a:cubicBezTo>
                      <a:pt x="189" y="34"/>
                      <a:pt x="179" y="44"/>
                      <a:pt x="16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9" y="50"/>
                      <a:pt x="141" y="56"/>
                      <a:pt x="141" y="62"/>
                    </a:cubicBezTo>
                    <a:cubicBezTo>
                      <a:pt x="141" y="88"/>
                      <a:pt x="120" y="108"/>
                      <a:pt x="94" y="108"/>
                    </a:cubicBezTo>
                    <a:close/>
                    <a:moveTo>
                      <a:pt x="21" y="16"/>
                    </a:moveTo>
                    <a:cubicBezTo>
                      <a:pt x="18" y="16"/>
                      <a:pt x="16" y="19"/>
                      <a:pt x="16" y="22"/>
                    </a:cubicBezTo>
                    <a:cubicBezTo>
                      <a:pt x="16" y="25"/>
                      <a:pt x="18" y="28"/>
                      <a:pt x="21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0" y="28"/>
                      <a:pt x="72" y="30"/>
                      <a:pt x="74" y="33"/>
                    </a:cubicBezTo>
                    <a:cubicBezTo>
                      <a:pt x="75" y="36"/>
                      <a:pt x="74" y="39"/>
                      <a:pt x="72" y="41"/>
                    </a:cubicBezTo>
                    <a:cubicBezTo>
                      <a:pt x="67" y="47"/>
                      <a:pt x="64" y="54"/>
                      <a:pt x="64" y="62"/>
                    </a:cubicBezTo>
                    <a:cubicBezTo>
                      <a:pt x="64" y="79"/>
                      <a:pt x="78" y="92"/>
                      <a:pt x="94" y="92"/>
                    </a:cubicBezTo>
                    <a:cubicBezTo>
                      <a:pt x="111" y="92"/>
                      <a:pt x="125" y="79"/>
                      <a:pt x="125" y="62"/>
                    </a:cubicBezTo>
                    <a:cubicBezTo>
                      <a:pt x="125" y="54"/>
                      <a:pt x="122" y="47"/>
                      <a:pt x="116" y="41"/>
                    </a:cubicBezTo>
                    <a:cubicBezTo>
                      <a:pt x="114" y="39"/>
                      <a:pt x="114" y="36"/>
                      <a:pt x="115" y="33"/>
                    </a:cubicBezTo>
                    <a:cubicBezTo>
                      <a:pt x="116" y="30"/>
                      <a:pt x="119" y="28"/>
                      <a:pt x="122" y="28"/>
                    </a:cubicBezTo>
                    <a:cubicBezTo>
                      <a:pt x="167" y="28"/>
                      <a:pt x="167" y="28"/>
                      <a:pt x="167" y="28"/>
                    </a:cubicBezTo>
                    <a:cubicBezTo>
                      <a:pt x="170" y="28"/>
                      <a:pt x="173" y="25"/>
                      <a:pt x="173" y="22"/>
                    </a:cubicBezTo>
                    <a:cubicBezTo>
                      <a:pt x="173" y="19"/>
                      <a:pt x="170" y="16"/>
                      <a:pt x="167" y="16"/>
                    </a:cubicBezTo>
                    <a:lnTo>
                      <a:pt x="21" y="16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8" name="Rectangle 260"/>
              <p:cNvSpPr>
                <a:spLocks noChangeArrowheads="1"/>
              </p:cNvSpPr>
              <p:nvPr/>
            </p:nvSpPr>
            <p:spPr bwMode="auto">
              <a:xfrm>
                <a:off x="9024938" y="2298701"/>
                <a:ext cx="98425" cy="19050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9" name="Rectangle 261"/>
              <p:cNvSpPr>
                <a:spLocks noChangeArrowheads="1"/>
              </p:cNvSpPr>
              <p:nvPr/>
            </p:nvSpPr>
            <p:spPr bwMode="auto">
              <a:xfrm>
                <a:off x="9058276" y="2308226"/>
                <a:ext cx="31750" cy="39688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0" name="Rectangle 262"/>
              <p:cNvSpPr>
                <a:spLocks noChangeArrowheads="1"/>
              </p:cNvSpPr>
              <p:nvPr/>
            </p:nvSpPr>
            <p:spPr bwMode="auto">
              <a:xfrm>
                <a:off x="9156701" y="2298701"/>
                <a:ext cx="98425" cy="19050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1" name="Rectangle 263"/>
              <p:cNvSpPr>
                <a:spLocks noChangeArrowheads="1"/>
              </p:cNvSpPr>
              <p:nvPr/>
            </p:nvSpPr>
            <p:spPr bwMode="auto">
              <a:xfrm>
                <a:off x="9190038" y="2308226"/>
                <a:ext cx="31750" cy="39688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2" name="Oval 264"/>
              <p:cNvSpPr>
                <a:spLocks noChangeArrowheads="1"/>
              </p:cNvSpPr>
              <p:nvPr/>
            </p:nvSpPr>
            <p:spPr bwMode="auto">
              <a:xfrm>
                <a:off x="8991601" y="2513013"/>
                <a:ext cx="65088" cy="65088"/>
              </a:xfrm>
              <a:prstGeom prst="ellipse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" name="Oval 265"/>
              <p:cNvSpPr>
                <a:spLocks noChangeArrowheads="1"/>
              </p:cNvSpPr>
              <p:nvPr/>
            </p:nvSpPr>
            <p:spPr bwMode="auto">
              <a:xfrm>
                <a:off x="9226551" y="2513013"/>
                <a:ext cx="65088" cy="65088"/>
              </a:xfrm>
              <a:prstGeom prst="ellipse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6" name="Freeform 65"/>
            <p:cNvSpPr/>
            <p:nvPr/>
          </p:nvSpPr>
          <p:spPr>
            <a:xfrm>
              <a:off x="11589" y="5623"/>
              <a:ext cx="3024" cy="686"/>
            </a:xfrm>
            <a:custGeom>
              <a:avLst/>
              <a:gdLst>
                <a:gd name="connsiteX0" fmla="*/ 17929 w 466165"/>
                <a:gd name="connsiteY0" fmla="*/ 143435 h 174399"/>
                <a:gd name="connsiteX1" fmla="*/ 0 w 466165"/>
                <a:gd name="connsiteY1" fmla="*/ 113553 h 174399"/>
                <a:gd name="connsiteX2" fmla="*/ 11953 w 466165"/>
                <a:gd name="connsiteY2" fmla="*/ 71718 h 174399"/>
                <a:gd name="connsiteX3" fmla="*/ 29882 w 466165"/>
                <a:gd name="connsiteY3" fmla="*/ 65741 h 174399"/>
                <a:gd name="connsiteX4" fmla="*/ 77694 w 466165"/>
                <a:gd name="connsiteY4" fmla="*/ 71718 h 174399"/>
                <a:gd name="connsiteX5" fmla="*/ 125506 w 466165"/>
                <a:gd name="connsiteY5" fmla="*/ 125506 h 174399"/>
                <a:gd name="connsiteX6" fmla="*/ 119529 w 466165"/>
                <a:gd name="connsiteY6" fmla="*/ 173318 h 174399"/>
                <a:gd name="connsiteX7" fmla="*/ 101600 w 466165"/>
                <a:gd name="connsiteY7" fmla="*/ 167341 h 174399"/>
                <a:gd name="connsiteX8" fmla="*/ 107576 w 466165"/>
                <a:gd name="connsiteY8" fmla="*/ 125506 h 174399"/>
                <a:gd name="connsiteX9" fmla="*/ 149412 w 466165"/>
                <a:gd name="connsiteY9" fmla="*/ 107577 h 174399"/>
                <a:gd name="connsiteX10" fmla="*/ 161365 w 466165"/>
                <a:gd name="connsiteY10" fmla="*/ 125506 h 174399"/>
                <a:gd name="connsiteX11" fmla="*/ 125506 w 466165"/>
                <a:gd name="connsiteY11" fmla="*/ 119530 h 174399"/>
                <a:gd name="connsiteX12" fmla="*/ 119529 w 466165"/>
                <a:gd name="connsiteY12" fmla="*/ 35859 h 174399"/>
                <a:gd name="connsiteX13" fmla="*/ 137459 w 466165"/>
                <a:gd name="connsiteY13" fmla="*/ 29882 h 174399"/>
                <a:gd name="connsiteX14" fmla="*/ 149412 w 466165"/>
                <a:gd name="connsiteY14" fmla="*/ 47812 h 174399"/>
                <a:gd name="connsiteX15" fmla="*/ 155388 w 466165"/>
                <a:gd name="connsiteY15" fmla="*/ 65741 h 174399"/>
                <a:gd name="connsiteX16" fmla="*/ 161365 w 466165"/>
                <a:gd name="connsiteY16" fmla="*/ 35859 h 174399"/>
                <a:gd name="connsiteX17" fmla="*/ 197223 w 466165"/>
                <a:gd name="connsiteY17" fmla="*/ 11953 h 174399"/>
                <a:gd name="connsiteX18" fmla="*/ 215153 w 466165"/>
                <a:gd name="connsiteY18" fmla="*/ 0 h 174399"/>
                <a:gd name="connsiteX19" fmla="*/ 251012 w 466165"/>
                <a:gd name="connsiteY19" fmla="*/ 11953 h 174399"/>
                <a:gd name="connsiteX20" fmla="*/ 256988 w 466165"/>
                <a:gd name="connsiteY20" fmla="*/ 59765 h 174399"/>
                <a:gd name="connsiteX21" fmla="*/ 203200 w 466165"/>
                <a:gd name="connsiteY21" fmla="*/ 107577 h 174399"/>
                <a:gd name="connsiteX22" fmla="*/ 185270 w 466165"/>
                <a:gd name="connsiteY22" fmla="*/ 113553 h 174399"/>
                <a:gd name="connsiteX23" fmla="*/ 167341 w 466165"/>
                <a:gd name="connsiteY23" fmla="*/ 107577 h 174399"/>
                <a:gd name="connsiteX24" fmla="*/ 173317 w 466165"/>
                <a:gd name="connsiteY24" fmla="*/ 89647 h 174399"/>
                <a:gd name="connsiteX25" fmla="*/ 227106 w 466165"/>
                <a:gd name="connsiteY25" fmla="*/ 71718 h 174399"/>
                <a:gd name="connsiteX26" fmla="*/ 251012 w 466165"/>
                <a:gd name="connsiteY26" fmla="*/ 77694 h 174399"/>
                <a:gd name="connsiteX27" fmla="*/ 245035 w 466165"/>
                <a:gd name="connsiteY27" fmla="*/ 149412 h 174399"/>
                <a:gd name="connsiteX28" fmla="*/ 227106 w 466165"/>
                <a:gd name="connsiteY28" fmla="*/ 155388 h 174399"/>
                <a:gd name="connsiteX29" fmla="*/ 233082 w 466165"/>
                <a:gd name="connsiteY29" fmla="*/ 137459 h 174399"/>
                <a:gd name="connsiteX30" fmla="*/ 274917 w 466165"/>
                <a:gd name="connsiteY30" fmla="*/ 125506 h 174399"/>
                <a:gd name="connsiteX31" fmla="*/ 340659 w 466165"/>
                <a:gd name="connsiteY31" fmla="*/ 149412 h 174399"/>
                <a:gd name="connsiteX32" fmla="*/ 334682 w 466165"/>
                <a:gd name="connsiteY32" fmla="*/ 167341 h 174399"/>
                <a:gd name="connsiteX33" fmla="*/ 316753 w 466165"/>
                <a:gd name="connsiteY33" fmla="*/ 155388 h 174399"/>
                <a:gd name="connsiteX34" fmla="*/ 316753 w 466165"/>
                <a:gd name="connsiteY34" fmla="*/ 95624 h 174399"/>
                <a:gd name="connsiteX35" fmla="*/ 334682 w 466165"/>
                <a:gd name="connsiteY35" fmla="*/ 89647 h 174399"/>
                <a:gd name="connsiteX36" fmla="*/ 364565 w 466165"/>
                <a:gd name="connsiteY36" fmla="*/ 95624 h 174399"/>
                <a:gd name="connsiteX37" fmla="*/ 370541 w 466165"/>
                <a:gd name="connsiteY37" fmla="*/ 77694 h 174399"/>
                <a:gd name="connsiteX38" fmla="*/ 376517 w 466165"/>
                <a:gd name="connsiteY38" fmla="*/ 53788 h 174399"/>
                <a:gd name="connsiteX39" fmla="*/ 388470 w 466165"/>
                <a:gd name="connsiteY39" fmla="*/ 35859 h 174399"/>
                <a:gd name="connsiteX40" fmla="*/ 400423 w 466165"/>
                <a:gd name="connsiteY40" fmla="*/ 11953 h 174399"/>
                <a:gd name="connsiteX41" fmla="*/ 418353 w 466165"/>
                <a:gd name="connsiteY41" fmla="*/ 5977 h 174399"/>
                <a:gd name="connsiteX42" fmla="*/ 454212 w 466165"/>
                <a:gd name="connsiteY42" fmla="*/ 35859 h 174399"/>
                <a:gd name="connsiteX43" fmla="*/ 442259 w 466165"/>
                <a:gd name="connsiteY43" fmla="*/ 41835 h 174399"/>
                <a:gd name="connsiteX44" fmla="*/ 448235 w 466165"/>
                <a:gd name="connsiteY44" fmla="*/ 23906 h 174399"/>
                <a:gd name="connsiteX45" fmla="*/ 466165 w 466165"/>
                <a:gd name="connsiteY45" fmla="*/ 17930 h 17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6165" h="174399">
                  <a:moveTo>
                    <a:pt x="17929" y="143435"/>
                  </a:moveTo>
                  <a:cubicBezTo>
                    <a:pt x="11953" y="133474"/>
                    <a:pt x="2520" y="124892"/>
                    <a:pt x="0" y="113553"/>
                  </a:cubicBezTo>
                  <a:cubicBezTo>
                    <a:pt x="-29" y="113424"/>
                    <a:pt x="9155" y="74516"/>
                    <a:pt x="11953" y="71718"/>
                  </a:cubicBezTo>
                  <a:cubicBezTo>
                    <a:pt x="16408" y="67263"/>
                    <a:pt x="23906" y="67733"/>
                    <a:pt x="29882" y="65741"/>
                  </a:cubicBezTo>
                  <a:cubicBezTo>
                    <a:pt x="45819" y="67733"/>
                    <a:pt x="63328" y="64535"/>
                    <a:pt x="77694" y="71718"/>
                  </a:cubicBezTo>
                  <a:cubicBezTo>
                    <a:pt x="98162" y="81952"/>
                    <a:pt x="112874" y="106558"/>
                    <a:pt x="125506" y="125506"/>
                  </a:cubicBezTo>
                  <a:cubicBezTo>
                    <a:pt x="131120" y="142349"/>
                    <a:pt x="140215" y="156769"/>
                    <a:pt x="119529" y="173318"/>
                  </a:cubicBezTo>
                  <a:cubicBezTo>
                    <a:pt x="114610" y="177253"/>
                    <a:pt x="107576" y="169333"/>
                    <a:pt x="101600" y="167341"/>
                  </a:cubicBezTo>
                  <a:cubicBezTo>
                    <a:pt x="103592" y="153396"/>
                    <a:pt x="100735" y="137820"/>
                    <a:pt x="107576" y="125506"/>
                  </a:cubicBezTo>
                  <a:cubicBezTo>
                    <a:pt x="110934" y="119462"/>
                    <a:pt x="141545" y="110199"/>
                    <a:pt x="149412" y="107577"/>
                  </a:cubicBezTo>
                  <a:cubicBezTo>
                    <a:pt x="153396" y="113553"/>
                    <a:pt x="163107" y="118538"/>
                    <a:pt x="161365" y="125506"/>
                  </a:cubicBezTo>
                  <a:cubicBezTo>
                    <a:pt x="156062" y="146713"/>
                    <a:pt x="126512" y="120200"/>
                    <a:pt x="125506" y="119530"/>
                  </a:cubicBezTo>
                  <a:cubicBezTo>
                    <a:pt x="105193" y="89060"/>
                    <a:pt x="101122" y="91081"/>
                    <a:pt x="119529" y="35859"/>
                  </a:cubicBezTo>
                  <a:cubicBezTo>
                    <a:pt x="121521" y="29882"/>
                    <a:pt x="131482" y="31874"/>
                    <a:pt x="137459" y="29882"/>
                  </a:cubicBezTo>
                  <a:cubicBezTo>
                    <a:pt x="141443" y="35859"/>
                    <a:pt x="146200" y="41387"/>
                    <a:pt x="149412" y="47812"/>
                  </a:cubicBezTo>
                  <a:cubicBezTo>
                    <a:pt x="152229" y="53447"/>
                    <a:pt x="150934" y="70195"/>
                    <a:pt x="155388" y="65741"/>
                  </a:cubicBezTo>
                  <a:cubicBezTo>
                    <a:pt x="162571" y="58558"/>
                    <a:pt x="156822" y="44945"/>
                    <a:pt x="161365" y="35859"/>
                  </a:cubicBezTo>
                  <a:cubicBezTo>
                    <a:pt x="172694" y="13202"/>
                    <a:pt x="179516" y="20807"/>
                    <a:pt x="197223" y="11953"/>
                  </a:cubicBezTo>
                  <a:cubicBezTo>
                    <a:pt x="203648" y="8741"/>
                    <a:pt x="209176" y="3984"/>
                    <a:pt x="215153" y="0"/>
                  </a:cubicBezTo>
                  <a:cubicBezTo>
                    <a:pt x="227106" y="3984"/>
                    <a:pt x="240328" y="5275"/>
                    <a:pt x="251012" y="11953"/>
                  </a:cubicBezTo>
                  <a:cubicBezTo>
                    <a:pt x="267455" y="22230"/>
                    <a:pt x="265993" y="45615"/>
                    <a:pt x="256988" y="59765"/>
                  </a:cubicBezTo>
                  <a:cubicBezTo>
                    <a:pt x="249598" y="71378"/>
                    <a:pt x="220939" y="98708"/>
                    <a:pt x="203200" y="107577"/>
                  </a:cubicBezTo>
                  <a:cubicBezTo>
                    <a:pt x="197565" y="110394"/>
                    <a:pt x="191247" y="111561"/>
                    <a:pt x="185270" y="113553"/>
                  </a:cubicBezTo>
                  <a:cubicBezTo>
                    <a:pt x="179294" y="111561"/>
                    <a:pt x="170158" y="113212"/>
                    <a:pt x="167341" y="107577"/>
                  </a:cubicBezTo>
                  <a:cubicBezTo>
                    <a:pt x="164524" y="101942"/>
                    <a:pt x="169382" y="94566"/>
                    <a:pt x="173317" y="89647"/>
                  </a:cubicBezTo>
                  <a:cubicBezTo>
                    <a:pt x="186245" y="73486"/>
                    <a:pt x="209609" y="74634"/>
                    <a:pt x="227106" y="71718"/>
                  </a:cubicBezTo>
                  <a:cubicBezTo>
                    <a:pt x="235075" y="73710"/>
                    <a:pt x="245204" y="71886"/>
                    <a:pt x="251012" y="77694"/>
                  </a:cubicBezTo>
                  <a:cubicBezTo>
                    <a:pt x="266166" y="92848"/>
                    <a:pt x="248592" y="143010"/>
                    <a:pt x="245035" y="149412"/>
                  </a:cubicBezTo>
                  <a:cubicBezTo>
                    <a:pt x="241976" y="154919"/>
                    <a:pt x="233082" y="153396"/>
                    <a:pt x="227106" y="155388"/>
                  </a:cubicBezTo>
                  <a:cubicBezTo>
                    <a:pt x="229098" y="149412"/>
                    <a:pt x="228628" y="141913"/>
                    <a:pt x="233082" y="137459"/>
                  </a:cubicBezTo>
                  <a:cubicBezTo>
                    <a:pt x="235941" y="134600"/>
                    <a:pt x="274708" y="125558"/>
                    <a:pt x="274917" y="125506"/>
                  </a:cubicBezTo>
                  <a:cubicBezTo>
                    <a:pt x="301835" y="128198"/>
                    <a:pt x="340659" y="113719"/>
                    <a:pt x="340659" y="149412"/>
                  </a:cubicBezTo>
                  <a:cubicBezTo>
                    <a:pt x="340659" y="155712"/>
                    <a:pt x="336674" y="161365"/>
                    <a:pt x="334682" y="167341"/>
                  </a:cubicBezTo>
                  <a:cubicBezTo>
                    <a:pt x="328706" y="163357"/>
                    <a:pt x="321240" y="160997"/>
                    <a:pt x="316753" y="155388"/>
                  </a:cubicBezTo>
                  <a:cubicBezTo>
                    <a:pt x="305429" y="141234"/>
                    <a:pt x="311879" y="105373"/>
                    <a:pt x="316753" y="95624"/>
                  </a:cubicBezTo>
                  <a:cubicBezTo>
                    <a:pt x="319570" y="89989"/>
                    <a:pt x="328706" y="91639"/>
                    <a:pt x="334682" y="89647"/>
                  </a:cubicBezTo>
                  <a:cubicBezTo>
                    <a:pt x="344643" y="91639"/>
                    <a:pt x="354928" y="98836"/>
                    <a:pt x="364565" y="95624"/>
                  </a:cubicBezTo>
                  <a:cubicBezTo>
                    <a:pt x="370542" y="93632"/>
                    <a:pt x="368810" y="83752"/>
                    <a:pt x="370541" y="77694"/>
                  </a:cubicBezTo>
                  <a:cubicBezTo>
                    <a:pt x="372797" y="69796"/>
                    <a:pt x="373281" y="61338"/>
                    <a:pt x="376517" y="53788"/>
                  </a:cubicBezTo>
                  <a:cubicBezTo>
                    <a:pt x="379346" y="47186"/>
                    <a:pt x="384906" y="42095"/>
                    <a:pt x="388470" y="35859"/>
                  </a:cubicBezTo>
                  <a:cubicBezTo>
                    <a:pt x="392890" y="28124"/>
                    <a:pt x="394123" y="18253"/>
                    <a:pt x="400423" y="11953"/>
                  </a:cubicBezTo>
                  <a:cubicBezTo>
                    <a:pt x="404878" y="7498"/>
                    <a:pt x="412376" y="7969"/>
                    <a:pt x="418353" y="5977"/>
                  </a:cubicBezTo>
                  <a:cubicBezTo>
                    <a:pt x="431581" y="14796"/>
                    <a:pt x="445010" y="22056"/>
                    <a:pt x="454212" y="35859"/>
                  </a:cubicBezTo>
                  <a:cubicBezTo>
                    <a:pt x="477307" y="70501"/>
                    <a:pt x="448500" y="45996"/>
                    <a:pt x="442259" y="41835"/>
                  </a:cubicBezTo>
                  <a:cubicBezTo>
                    <a:pt x="444251" y="35859"/>
                    <a:pt x="443780" y="28360"/>
                    <a:pt x="448235" y="23906"/>
                  </a:cubicBezTo>
                  <a:cubicBezTo>
                    <a:pt x="452690" y="19451"/>
                    <a:pt x="466165" y="17930"/>
                    <a:pt x="466165" y="17930"/>
                  </a:cubicBezTo>
                </a:path>
              </a:pathLst>
            </a:custGeom>
            <a:noFill/>
            <a:ln w="1905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grpSp>
          <p:nvGrpSpPr>
            <p:cNvPr id="93" name="组合 196"/>
            <p:cNvGrpSpPr/>
            <p:nvPr/>
          </p:nvGrpSpPr>
          <p:grpSpPr>
            <a:xfrm>
              <a:off x="11547" y="5784"/>
              <a:ext cx="246" cy="344"/>
              <a:chOff x="917575" y="641350"/>
              <a:chExt cx="496888" cy="911225"/>
            </a:xfrm>
          </p:grpSpPr>
          <p:sp>
            <p:nvSpPr>
              <p:cNvPr id="94" name="Freeform 183"/>
              <p:cNvSpPr>
                <a:spLocks noEditPoints="1"/>
              </p:cNvSpPr>
              <p:nvPr/>
            </p:nvSpPr>
            <p:spPr>
              <a:xfrm>
                <a:off x="1035050" y="758825"/>
                <a:ext cx="261938" cy="263525"/>
              </a:xfrm>
              <a:custGeom>
                <a:avLst/>
                <a:gdLst>
                  <a:gd name="txL" fmla="*/ 0 w 626"/>
                  <a:gd name="txT" fmla="*/ 0 h 626"/>
                  <a:gd name="txR" fmla="*/ 626 w 626"/>
                  <a:gd name="txB" fmla="*/ 626 h 626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626" h="626">
                    <a:moveTo>
                      <a:pt x="313" y="560"/>
                    </a:moveTo>
                    <a:lnTo>
                      <a:pt x="313" y="560"/>
                    </a:lnTo>
                    <a:cubicBezTo>
                      <a:pt x="177" y="560"/>
                      <a:pt x="66" y="449"/>
                      <a:pt x="66" y="313"/>
                    </a:cubicBezTo>
                    <a:cubicBezTo>
                      <a:pt x="66" y="177"/>
                      <a:pt x="177" y="67"/>
                      <a:pt x="313" y="67"/>
                    </a:cubicBezTo>
                    <a:cubicBezTo>
                      <a:pt x="449" y="67"/>
                      <a:pt x="559" y="177"/>
                      <a:pt x="559" y="313"/>
                    </a:cubicBezTo>
                    <a:cubicBezTo>
                      <a:pt x="559" y="449"/>
                      <a:pt x="449" y="560"/>
                      <a:pt x="313" y="560"/>
                    </a:cubicBezTo>
                    <a:close/>
                    <a:moveTo>
                      <a:pt x="313" y="0"/>
                    </a:moveTo>
                    <a:lnTo>
                      <a:pt x="313" y="0"/>
                    </a:lnTo>
                    <a:cubicBezTo>
                      <a:pt x="140" y="0"/>
                      <a:pt x="0" y="140"/>
                      <a:pt x="0" y="313"/>
                    </a:cubicBezTo>
                    <a:cubicBezTo>
                      <a:pt x="0" y="486"/>
                      <a:pt x="140" y="626"/>
                      <a:pt x="313" y="626"/>
                    </a:cubicBezTo>
                    <a:cubicBezTo>
                      <a:pt x="486" y="626"/>
                      <a:pt x="626" y="486"/>
                      <a:pt x="626" y="313"/>
                    </a:cubicBezTo>
                    <a:cubicBezTo>
                      <a:pt x="626" y="140"/>
                      <a:pt x="486" y="0"/>
                      <a:pt x="313" y="0"/>
                    </a:cubicBezTo>
                    <a:close/>
                  </a:path>
                </a:pathLst>
              </a:custGeom>
              <a:solidFill>
                <a:srgbClr val="474747">
                  <a:alpha val="100000"/>
                </a:srgbClr>
              </a:solidFill>
              <a:ln w="0">
                <a:noFill/>
              </a:ln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5" name="Freeform 184"/>
              <p:cNvSpPr>
                <a:spLocks noEditPoints="1"/>
              </p:cNvSpPr>
              <p:nvPr/>
            </p:nvSpPr>
            <p:spPr>
              <a:xfrm>
                <a:off x="917575" y="641350"/>
                <a:ext cx="496888" cy="673100"/>
              </a:xfrm>
              <a:custGeom>
                <a:avLst/>
                <a:gdLst>
                  <a:gd name="txL" fmla="*/ 0 w 1186"/>
                  <a:gd name="txT" fmla="*/ 0 h 1601"/>
                  <a:gd name="txR" fmla="*/ 1186 w 1186"/>
                  <a:gd name="txB" fmla="*/ 1601 h 1601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1186" h="1601">
                    <a:moveTo>
                      <a:pt x="1004" y="922"/>
                    </a:moveTo>
                    <a:lnTo>
                      <a:pt x="1004" y="922"/>
                    </a:lnTo>
                    <a:cubicBezTo>
                      <a:pt x="1003" y="922"/>
                      <a:pt x="1003" y="923"/>
                      <a:pt x="1003" y="924"/>
                    </a:cubicBezTo>
                    <a:lnTo>
                      <a:pt x="593" y="1510"/>
                    </a:lnTo>
                    <a:lnTo>
                      <a:pt x="183" y="924"/>
                    </a:lnTo>
                    <a:cubicBezTo>
                      <a:pt x="183" y="923"/>
                      <a:pt x="182" y="922"/>
                      <a:pt x="182" y="922"/>
                    </a:cubicBezTo>
                    <a:cubicBezTo>
                      <a:pt x="106" y="828"/>
                      <a:pt x="67" y="714"/>
                      <a:pt x="67" y="593"/>
                    </a:cubicBezTo>
                    <a:cubicBezTo>
                      <a:pt x="67" y="303"/>
                      <a:pt x="303" y="67"/>
                      <a:pt x="593" y="67"/>
                    </a:cubicBezTo>
                    <a:cubicBezTo>
                      <a:pt x="883" y="67"/>
                      <a:pt x="1119" y="303"/>
                      <a:pt x="1119" y="593"/>
                    </a:cubicBezTo>
                    <a:cubicBezTo>
                      <a:pt x="1119" y="714"/>
                      <a:pt x="1079" y="828"/>
                      <a:pt x="1004" y="922"/>
                    </a:cubicBezTo>
                    <a:close/>
                    <a:moveTo>
                      <a:pt x="593" y="0"/>
                    </a:moveTo>
                    <a:lnTo>
                      <a:pt x="593" y="0"/>
                    </a:lnTo>
                    <a:cubicBezTo>
                      <a:pt x="266" y="0"/>
                      <a:pt x="0" y="266"/>
                      <a:pt x="0" y="593"/>
                    </a:cubicBezTo>
                    <a:cubicBezTo>
                      <a:pt x="0" y="729"/>
                      <a:pt x="45" y="857"/>
                      <a:pt x="129" y="963"/>
                    </a:cubicBezTo>
                    <a:lnTo>
                      <a:pt x="566" y="1587"/>
                    </a:lnTo>
                    <a:cubicBezTo>
                      <a:pt x="572" y="1596"/>
                      <a:pt x="582" y="1601"/>
                      <a:pt x="593" y="1601"/>
                    </a:cubicBezTo>
                    <a:cubicBezTo>
                      <a:pt x="604" y="1601"/>
                      <a:pt x="614" y="1596"/>
                      <a:pt x="620" y="1587"/>
                    </a:cubicBezTo>
                    <a:lnTo>
                      <a:pt x="1057" y="963"/>
                    </a:lnTo>
                    <a:cubicBezTo>
                      <a:pt x="1141" y="857"/>
                      <a:pt x="1186" y="729"/>
                      <a:pt x="1186" y="593"/>
                    </a:cubicBezTo>
                    <a:cubicBezTo>
                      <a:pt x="1186" y="266"/>
                      <a:pt x="920" y="0"/>
                      <a:pt x="593" y="0"/>
                    </a:cubicBezTo>
                    <a:close/>
                  </a:path>
                </a:pathLst>
              </a:custGeom>
              <a:solidFill>
                <a:srgbClr val="474747">
                  <a:alpha val="100000"/>
                </a:srgbClr>
              </a:solidFill>
              <a:ln w="0">
                <a:noFill/>
              </a:ln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6" name="Freeform 185"/>
              <p:cNvSpPr>
                <a:spLocks noEditPoints="1"/>
              </p:cNvSpPr>
              <p:nvPr/>
            </p:nvSpPr>
            <p:spPr>
              <a:xfrm>
                <a:off x="1044575" y="1333500"/>
                <a:ext cx="242888" cy="219075"/>
              </a:xfrm>
              <a:custGeom>
                <a:avLst/>
                <a:gdLst>
                  <a:gd name="txL" fmla="*/ 0 w 579"/>
                  <a:gd name="txT" fmla="*/ 0 h 522"/>
                  <a:gd name="txR" fmla="*/ 579 w 579"/>
                  <a:gd name="txB" fmla="*/ 522 h 522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579" h="522">
                    <a:moveTo>
                      <a:pt x="262" y="227"/>
                    </a:moveTo>
                    <a:lnTo>
                      <a:pt x="262" y="227"/>
                    </a:lnTo>
                    <a:lnTo>
                      <a:pt x="290" y="160"/>
                    </a:lnTo>
                    <a:lnTo>
                      <a:pt x="316" y="227"/>
                    </a:lnTo>
                    <a:lnTo>
                      <a:pt x="262" y="227"/>
                    </a:lnTo>
                    <a:close/>
                    <a:moveTo>
                      <a:pt x="407" y="275"/>
                    </a:moveTo>
                    <a:lnTo>
                      <a:pt x="407" y="275"/>
                    </a:lnTo>
                    <a:lnTo>
                      <a:pt x="337" y="99"/>
                    </a:lnTo>
                    <a:cubicBezTo>
                      <a:pt x="344" y="90"/>
                      <a:pt x="348" y="80"/>
                      <a:pt x="349" y="69"/>
                    </a:cubicBezTo>
                    <a:cubicBezTo>
                      <a:pt x="353" y="36"/>
                      <a:pt x="329" y="7"/>
                      <a:pt x="296" y="3"/>
                    </a:cubicBezTo>
                    <a:cubicBezTo>
                      <a:pt x="263" y="0"/>
                      <a:pt x="234" y="23"/>
                      <a:pt x="230" y="56"/>
                    </a:cubicBezTo>
                    <a:cubicBezTo>
                      <a:pt x="228" y="73"/>
                      <a:pt x="233" y="88"/>
                      <a:pt x="243" y="100"/>
                    </a:cubicBezTo>
                    <a:lnTo>
                      <a:pt x="170" y="275"/>
                    </a:lnTo>
                    <a:cubicBezTo>
                      <a:pt x="106" y="285"/>
                      <a:pt x="0" y="310"/>
                      <a:pt x="0" y="374"/>
                    </a:cubicBezTo>
                    <a:cubicBezTo>
                      <a:pt x="0" y="421"/>
                      <a:pt x="59" y="447"/>
                      <a:pt x="115" y="461"/>
                    </a:cubicBezTo>
                    <a:cubicBezTo>
                      <a:pt x="119" y="495"/>
                      <a:pt x="148" y="522"/>
                      <a:pt x="183" y="522"/>
                    </a:cubicBezTo>
                    <a:cubicBezTo>
                      <a:pt x="221" y="522"/>
                      <a:pt x="253" y="490"/>
                      <a:pt x="253" y="452"/>
                    </a:cubicBezTo>
                    <a:cubicBezTo>
                      <a:pt x="253" y="414"/>
                      <a:pt x="221" y="383"/>
                      <a:pt x="183" y="383"/>
                    </a:cubicBezTo>
                    <a:cubicBezTo>
                      <a:pt x="161" y="383"/>
                      <a:pt x="141" y="394"/>
                      <a:pt x="128" y="410"/>
                    </a:cubicBezTo>
                    <a:cubicBezTo>
                      <a:pt x="76" y="397"/>
                      <a:pt x="55" y="380"/>
                      <a:pt x="54" y="374"/>
                    </a:cubicBezTo>
                    <a:cubicBezTo>
                      <a:pt x="55" y="367"/>
                      <a:pt x="81" y="347"/>
                      <a:pt x="146" y="333"/>
                    </a:cubicBezTo>
                    <a:lnTo>
                      <a:pt x="146" y="334"/>
                    </a:lnTo>
                    <a:cubicBezTo>
                      <a:pt x="139" y="352"/>
                      <a:pt x="147" y="371"/>
                      <a:pt x="164" y="378"/>
                    </a:cubicBezTo>
                    <a:cubicBezTo>
                      <a:pt x="181" y="385"/>
                      <a:pt x="200" y="377"/>
                      <a:pt x="207" y="360"/>
                    </a:cubicBezTo>
                    <a:lnTo>
                      <a:pt x="240" y="280"/>
                    </a:lnTo>
                    <a:lnTo>
                      <a:pt x="338" y="280"/>
                    </a:lnTo>
                    <a:lnTo>
                      <a:pt x="369" y="360"/>
                    </a:lnTo>
                    <a:cubicBezTo>
                      <a:pt x="374" y="373"/>
                      <a:pt x="387" y="381"/>
                      <a:pt x="400" y="381"/>
                    </a:cubicBezTo>
                    <a:cubicBezTo>
                      <a:pt x="404" y="381"/>
                      <a:pt x="408" y="380"/>
                      <a:pt x="412" y="378"/>
                    </a:cubicBezTo>
                    <a:cubicBezTo>
                      <a:pt x="429" y="371"/>
                      <a:pt x="438" y="352"/>
                      <a:pt x="431" y="335"/>
                    </a:cubicBezTo>
                    <a:lnTo>
                      <a:pt x="430" y="333"/>
                    </a:lnTo>
                    <a:cubicBezTo>
                      <a:pt x="497" y="347"/>
                      <a:pt x="524" y="367"/>
                      <a:pt x="525" y="374"/>
                    </a:cubicBezTo>
                    <a:cubicBezTo>
                      <a:pt x="524" y="380"/>
                      <a:pt x="503" y="397"/>
                      <a:pt x="451" y="410"/>
                    </a:cubicBezTo>
                    <a:cubicBezTo>
                      <a:pt x="438" y="394"/>
                      <a:pt x="418" y="383"/>
                      <a:pt x="396" y="383"/>
                    </a:cubicBezTo>
                    <a:cubicBezTo>
                      <a:pt x="358" y="383"/>
                      <a:pt x="327" y="414"/>
                      <a:pt x="327" y="452"/>
                    </a:cubicBezTo>
                    <a:cubicBezTo>
                      <a:pt x="327" y="490"/>
                      <a:pt x="358" y="522"/>
                      <a:pt x="396" y="522"/>
                    </a:cubicBezTo>
                    <a:cubicBezTo>
                      <a:pt x="431" y="522"/>
                      <a:pt x="460" y="495"/>
                      <a:pt x="465" y="461"/>
                    </a:cubicBezTo>
                    <a:cubicBezTo>
                      <a:pt x="520" y="447"/>
                      <a:pt x="579" y="421"/>
                      <a:pt x="579" y="374"/>
                    </a:cubicBezTo>
                    <a:cubicBezTo>
                      <a:pt x="579" y="310"/>
                      <a:pt x="473" y="284"/>
                      <a:pt x="407" y="275"/>
                    </a:cubicBezTo>
                    <a:close/>
                  </a:path>
                </a:pathLst>
              </a:custGeom>
              <a:solidFill>
                <a:srgbClr val="474747">
                  <a:alpha val="100000"/>
                </a:srgbClr>
              </a:solidFill>
              <a:ln w="0">
                <a:noFill/>
              </a:ln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组合 196"/>
            <p:cNvGrpSpPr/>
            <p:nvPr/>
          </p:nvGrpSpPr>
          <p:grpSpPr>
            <a:xfrm>
              <a:off x="14510" y="5349"/>
              <a:ext cx="246" cy="344"/>
              <a:chOff x="917575" y="641350"/>
              <a:chExt cx="496888" cy="911225"/>
            </a:xfrm>
          </p:grpSpPr>
          <p:sp>
            <p:nvSpPr>
              <p:cNvPr id="11" name="Freeform 183"/>
              <p:cNvSpPr>
                <a:spLocks noEditPoints="1"/>
              </p:cNvSpPr>
              <p:nvPr/>
            </p:nvSpPr>
            <p:spPr>
              <a:xfrm>
                <a:off x="1035050" y="758825"/>
                <a:ext cx="261938" cy="263525"/>
              </a:xfrm>
              <a:custGeom>
                <a:avLst/>
                <a:gdLst>
                  <a:gd name="txL" fmla="*/ 0 w 626"/>
                  <a:gd name="txT" fmla="*/ 0 h 626"/>
                  <a:gd name="txR" fmla="*/ 626 w 626"/>
                  <a:gd name="txB" fmla="*/ 626 h 626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626" h="626">
                    <a:moveTo>
                      <a:pt x="313" y="560"/>
                    </a:moveTo>
                    <a:lnTo>
                      <a:pt x="313" y="560"/>
                    </a:lnTo>
                    <a:cubicBezTo>
                      <a:pt x="177" y="560"/>
                      <a:pt x="66" y="449"/>
                      <a:pt x="66" y="313"/>
                    </a:cubicBezTo>
                    <a:cubicBezTo>
                      <a:pt x="66" y="177"/>
                      <a:pt x="177" y="67"/>
                      <a:pt x="313" y="67"/>
                    </a:cubicBezTo>
                    <a:cubicBezTo>
                      <a:pt x="449" y="67"/>
                      <a:pt x="559" y="177"/>
                      <a:pt x="559" y="313"/>
                    </a:cubicBezTo>
                    <a:cubicBezTo>
                      <a:pt x="559" y="449"/>
                      <a:pt x="449" y="560"/>
                      <a:pt x="313" y="560"/>
                    </a:cubicBezTo>
                    <a:close/>
                    <a:moveTo>
                      <a:pt x="313" y="0"/>
                    </a:moveTo>
                    <a:lnTo>
                      <a:pt x="313" y="0"/>
                    </a:lnTo>
                    <a:cubicBezTo>
                      <a:pt x="140" y="0"/>
                      <a:pt x="0" y="140"/>
                      <a:pt x="0" y="313"/>
                    </a:cubicBezTo>
                    <a:cubicBezTo>
                      <a:pt x="0" y="486"/>
                      <a:pt x="140" y="626"/>
                      <a:pt x="313" y="626"/>
                    </a:cubicBezTo>
                    <a:cubicBezTo>
                      <a:pt x="486" y="626"/>
                      <a:pt x="626" y="486"/>
                      <a:pt x="626" y="313"/>
                    </a:cubicBezTo>
                    <a:cubicBezTo>
                      <a:pt x="626" y="140"/>
                      <a:pt x="486" y="0"/>
                      <a:pt x="313" y="0"/>
                    </a:cubicBezTo>
                    <a:close/>
                  </a:path>
                </a:pathLst>
              </a:custGeom>
              <a:solidFill>
                <a:srgbClr val="474747">
                  <a:alpha val="100000"/>
                </a:srgbClr>
              </a:solidFill>
              <a:ln w="0">
                <a:noFill/>
              </a:ln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" name="Freeform 184"/>
              <p:cNvSpPr>
                <a:spLocks noEditPoints="1"/>
              </p:cNvSpPr>
              <p:nvPr/>
            </p:nvSpPr>
            <p:spPr>
              <a:xfrm>
                <a:off x="917575" y="641350"/>
                <a:ext cx="496888" cy="673100"/>
              </a:xfrm>
              <a:custGeom>
                <a:avLst/>
                <a:gdLst>
                  <a:gd name="txL" fmla="*/ 0 w 1186"/>
                  <a:gd name="txT" fmla="*/ 0 h 1601"/>
                  <a:gd name="txR" fmla="*/ 1186 w 1186"/>
                  <a:gd name="txB" fmla="*/ 1601 h 1601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1186" h="1601">
                    <a:moveTo>
                      <a:pt x="1004" y="922"/>
                    </a:moveTo>
                    <a:lnTo>
                      <a:pt x="1004" y="922"/>
                    </a:lnTo>
                    <a:cubicBezTo>
                      <a:pt x="1003" y="922"/>
                      <a:pt x="1003" y="923"/>
                      <a:pt x="1003" y="924"/>
                    </a:cubicBezTo>
                    <a:lnTo>
                      <a:pt x="593" y="1510"/>
                    </a:lnTo>
                    <a:lnTo>
                      <a:pt x="183" y="924"/>
                    </a:lnTo>
                    <a:cubicBezTo>
                      <a:pt x="183" y="923"/>
                      <a:pt x="182" y="922"/>
                      <a:pt x="182" y="922"/>
                    </a:cubicBezTo>
                    <a:cubicBezTo>
                      <a:pt x="106" y="828"/>
                      <a:pt x="67" y="714"/>
                      <a:pt x="67" y="593"/>
                    </a:cubicBezTo>
                    <a:cubicBezTo>
                      <a:pt x="67" y="303"/>
                      <a:pt x="303" y="67"/>
                      <a:pt x="593" y="67"/>
                    </a:cubicBezTo>
                    <a:cubicBezTo>
                      <a:pt x="883" y="67"/>
                      <a:pt x="1119" y="303"/>
                      <a:pt x="1119" y="593"/>
                    </a:cubicBezTo>
                    <a:cubicBezTo>
                      <a:pt x="1119" y="714"/>
                      <a:pt x="1079" y="828"/>
                      <a:pt x="1004" y="922"/>
                    </a:cubicBezTo>
                    <a:close/>
                    <a:moveTo>
                      <a:pt x="593" y="0"/>
                    </a:moveTo>
                    <a:lnTo>
                      <a:pt x="593" y="0"/>
                    </a:lnTo>
                    <a:cubicBezTo>
                      <a:pt x="266" y="0"/>
                      <a:pt x="0" y="266"/>
                      <a:pt x="0" y="593"/>
                    </a:cubicBezTo>
                    <a:cubicBezTo>
                      <a:pt x="0" y="729"/>
                      <a:pt x="45" y="857"/>
                      <a:pt x="129" y="963"/>
                    </a:cubicBezTo>
                    <a:lnTo>
                      <a:pt x="566" y="1587"/>
                    </a:lnTo>
                    <a:cubicBezTo>
                      <a:pt x="572" y="1596"/>
                      <a:pt x="582" y="1601"/>
                      <a:pt x="593" y="1601"/>
                    </a:cubicBezTo>
                    <a:cubicBezTo>
                      <a:pt x="604" y="1601"/>
                      <a:pt x="614" y="1596"/>
                      <a:pt x="620" y="1587"/>
                    </a:cubicBezTo>
                    <a:lnTo>
                      <a:pt x="1057" y="963"/>
                    </a:lnTo>
                    <a:cubicBezTo>
                      <a:pt x="1141" y="857"/>
                      <a:pt x="1186" y="729"/>
                      <a:pt x="1186" y="593"/>
                    </a:cubicBezTo>
                    <a:cubicBezTo>
                      <a:pt x="1186" y="266"/>
                      <a:pt x="920" y="0"/>
                      <a:pt x="593" y="0"/>
                    </a:cubicBezTo>
                    <a:close/>
                  </a:path>
                </a:pathLst>
              </a:custGeom>
              <a:solidFill>
                <a:srgbClr val="474747">
                  <a:alpha val="100000"/>
                </a:srgbClr>
              </a:solidFill>
              <a:ln w="0">
                <a:noFill/>
              </a:ln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" name="Freeform 185"/>
              <p:cNvSpPr>
                <a:spLocks noEditPoints="1"/>
              </p:cNvSpPr>
              <p:nvPr/>
            </p:nvSpPr>
            <p:spPr>
              <a:xfrm>
                <a:off x="1044575" y="1333500"/>
                <a:ext cx="242888" cy="219075"/>
              </a:xfrm>
              <a:custGeom>
                <a:avLst/>
                <a:gdLst>
                  <a:gd name="txL" fmla="*/ 0 w 579"/>
                  <a:gd name="txT" fmla="*/ 0 h 522"/>
                  <a:gd name="txR" fmla="*/ 579 w 579"/>
                  <a:gd name="txB" fmla="*/ 522 h 522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579" h="522">
                    <a:moveTo>
                      <a:pt x="262" y="227"/>
                    </a:moveTo>
                    <a:lnTo>
                      <a:pt x="262" y="227"/>
                    </a:lnTo>
                    <a:lnTo>
                      <a:pt x="290" y="160"/>
                    </a:lnTo>
                    <a:lnTo>
                      <a:pt x="316" y="227"/>
                    </a:lnTo>
                    <a:lnTo>
                      <a:pt x="262" y="227"/>
                    </a:lnTo>
                    <a:close/>
                    <a:moveTo>
                      <a:pt x="407" y="275"/>
                    </a:moveTo>
                    <a:lnTo>
                      <a:pt x="407" y="275"/>
                    </a:lnTo>
                    <a:lnTo>
                      <a:pt x="337" y="99"/>
                    </a:lnTo>
                    <a:cubicBezTo>
                      <a:pt x="344" y="90"/>
                      <a:pt x="348" y="80"/>
                      <a:pt x="349" y="69"/>
                    </a:cubicBezTo>
                    <a:cubicBezTo>
                      <a:pt x="353" y="36"/>
                      <a:pt x="329" y="7"/>
                      <a:pt x="296" y="3"/>
                    </a:cubicBezTo>
                    <a:cubicBezTo>
                      <a:pt x="263" y="0"/>
                      <a:pt x="234" y="23"/>
                      <a:pt x="230" y="56"/>
                    </a:cubicBezTo>
                    <a:cubicBezTo>
                      <a:pt x="228" y="73"/>
                      <a:pt x="233" y="88"/>
                      <a:pt x="243" y="100"/>
                    </a:cubicBezTo>
                    <a:lnTo>
                      <a:pt x="170" y="275"/>
                    </a:lnTo>
                    <a:cubicBezTo>
                      <a:pt x="106" y="285"/>
                      <a:pt x="0" y="310"/>
                      <a:pt x="0" y="374"/>
                    </a:cubicBezTo>
                    <a:cubicBezTo>
                      <a:pt x="0" y="421"/>
                      <a:pt x="59" y="447"/>
                      <a:pt x="115" y="461"/>
                    </a:cubicBezTo>
                    <a:cubicBezTo>
                      <a:pt x="119" y="495"/>
                      <a:pt x="148" y="522"/>
                      <a:pt x="183" y="522"/>
                    </a:cubicBezTo>
                    <a:cubicBezTo>
                      <a:pt x="221" y="522"/>
                      <a:pt x="253" y="490"/>
                      <a:pt x="253" y="452"/>
                    </a:cubicBezTo>
                    <a:cubicBezTo>
                      <a:pt x="253" y="414"/>
                      <a:pt x="221" y="383"/>
                      <a:pt x="183" y="383"/>
                    </a:cubicBezTo>
                    <a:cubicBezTo>
                      <a:pt x="161" y="383"/>
                      <a:pt x="141" y="394"/>
                      <a:pt x="128" y="410"/>
                    </a:cubicBezTo>
                    <a:cubicBezTo>
                      <a:pt x="76" y="397"/>
                      <a:pt x="55" y="380"/>
                      <a:pt x="54" y="374"/>
                    </a:cubicBezTo>
                    <a:cubicBezTo>
                      <a:pt x="55" y="367"/>
                      <a:pt x="81" y="347"/>
                      <a:pt x="146" y="333"/>
                    </a:cubicBezTo>
                    <a:lnTo>
                      <a:pt x="146" y="334"/>
                    </a:lnTo>
                    <a:cubicBezTo>
                      <a:pt x="139" y="352"/>
                      <a:pt x="147" y="371"/>
                      <a:pt x="164" y="378"/>
                    </a:cubicBezTo>
                    <a:cubicBezTo>
                      <a:pt x="181" y="385"/>
                      <a:pt x="200" y="377"/>
                      <a:pt x="207" y="360"/>
                    </a:cubicBezTo>
                    <a:lnTo>
                      <a:pt x="240" y="280"/>
                    </a:lnTo>
                    <a:lnTo>
                      <a:pt x="338" y="280"/>
                    </a:lnTo>
                    <a:lnTo>
                      <a:pt x="369" y="360"/>
                    </a:lnTo>
                    <a:cubicBezTo>
                      <a:pt x="374" y="373"/>
                      <a:pt x="387" y="381"/>
                      <a:pt x="400" y="381"/>
                    </a:cubicBezTo>
                    <a:cubicBezTo>
                      <a:pt x="404" y="381"/>
                      <a:pt x="408" y="380"/>
                      <a:pt x="412" y="378"/>
                    </a:cubicBezTo>
                    <a:cubicBezTo>
                      <a:pt x="429" y="371"/>
                      <a:pt x="438" y="352"/>
                      <a:pt x="431" y="335"/>
                    </a:cubicBezTo>
                    <a:lnTo>
                      <a:pt x="430" y="333"/>
                    </a:lnTo>
                    <a:cubicBezTo>
                      <a:pt x="497" y="347"/>
                      <a:pt x="524" y="367"/>
                      <a:pt x="525" y="374"/>
                    </a:cubicBezTo>
                    <a:cubicBezTo>
                      <a:pt x="524" y="380"/>
                      <a:pt x="503" y="397"/>
                      <a:pt x="451" y="410"/>
                    </a:cubicBezTo>
                    <a:cubicBezTo>
                      <a:pt x="438" y="394"/>
                      <a:pt x="418" y="383"/>
                      <a:pt x="396" y="383"/>
                    </a:cubicBezTo>
                    <a:cubicBezTo>
                      <a:pt x="358" y="383"/>
                      <a:pt x="327" y="414"/>
                      <a:pt x="327" y="452"/>
                    </a:cubicBezTo>
                    <a:cubicBezTo>
                      <a:pt x="327" y="490"/>
                      <a:pt x="358" y="522"/>
                      <a:pt x="396" y="522"/>
                    </a:cubicBezTo>
                    <a:cubicBezTo>
                      <a:pt x="431" y="522"/>
                      <a:pt x="460" y="495"/>
                      <a:pt x="465" y="461"/>
                    </a:cubicBezTo>
                    <a:cubicBezTo>
                      <a:pt x="520" y="447"/>
                      <a:pt x="579" y="421"/>
                      <a:pt x="579" y="374"/>
                    </a:cubicBezTo>
                    <a:cubicBezTo>
                      <a:pt x="579" y="310"/>
                      <a:pt x="473" y="284"/>
                      <a:pt x="407" y="275"/>
                    </a:cubicBezTo>
                    <a:close/>
                  </a:path>
                </a:pathLst>
              </a:custGeom>
              <a:solidFill>
                <a:srgbClr val="474747">
                  <a:alpha val="100000"/>
                </a:srgbClr>
              </a:solidFill>
              <a:ln w="0">
                <a:noFill/>
              </a:ln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790"/>
            <p:cNvGrpSpPr/>
            <p:nvPr/>
          </p:nvGrpSpPr>
          <p:grpSpPr bwMode="auto">
            <a:xfrm>
              <a:off x="14990" y="5334"/>
              <a:ext cx="772" cy="722"/>
              <a:chOff x="8991601" y="2298701"/>
              <a:chExt cx="300038" cy="285750"/>
            </a:xfrm>
          </p:grpSpPr>
          <p:sp>
            <p:nvSpPr>
              <p:cNvPr id="15" name="Freeform 252"/>
              <p:cNvSpPr>
                <a:spLocks noEditPoints="1"/>
              </p:cNvSpPr>
              <p:nvPr/>
            </p:nvSpPr>
            <p:spPr bwMode="auto">
              <a:xfrm>
                <a:off x="9109076" y="2401888"/>
                <a:ext cx="61913" cy="58738"/>
              </a:xfrm>
              <a:custGeom>
                <a:avLst/>
                <a:gdLst>
                  <a:gd name="T0" fmla="*/ 30163 w 39"/>
                  <a:gd name="T1" fmla="*/ 58738 h 38"/>
                  <a:gd name="T2" fmla="*/ 0 w 39"/>
                  <a:gd name="T3" fmla="*/ 29369 h 38"/>
                  <a:gd name="T4" fmla="*/ 30163 w 39"/>
                  <a:gd name="T5" fmla="*/ 0 h 38"/>
                  <a:gd name="T6" fmla="*/ 61913 w 39"/>
                  <a:gd name="T7" fmla="*/ 29369 h 38"/>
                  <a:gd name="T8" fmla="*/ 30163 w 39"/>
                  <a:gd name="T9" fmla="*/ 58738 h 38"/>
                  <a:gd name="T10" fmla="*/ 30163 w 39"/>
                  <a:gd name="T11" fmla="*/ 12366 h 38"/>
                  <a:gd name="T12" fmla="*/ 12700 w 39"/>
                  <a:gd name="T13" fmla="*/ 29369 h 38"/>
                  <a:gd name="T14" fmla="*/ 30163 w 39"/>
                  <a:gd name="T15" fmla="*/ 46372 h 38"/>
                  <a:gd name="T16" fmla="*/ 49213 w 39"/>
                  <a:gd name="T17" fmla="*/ 29369 h 38"/>
                  <a:gd name="T18" fmla="*/ 30163 w 39"/>
                  <a:gd name="T19" fmla="*/ 12366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19" y="38"/>
                    </a:moveTo>
                    <a:cubicBezTo>
                      <a:pt x="9" y="38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cubicBezTo>
                      <a:pt x="39" y="30"/>
                      <a:pt x="30" y="38"/>
                      <a:pt x="19" y="38"/>
                    </a:cubicBezTo>
                    <a:close/>
                    <a:moveTo>
                      <a:pt x="19" y="8"/>
                    </a:moveTo>
                    <a:cubicBezTo>
                      <a:pt x="13" y="8"/>
                      <a:pt x="8" y="13"/>
                      <a:pt x="8" y="19"/>
                    </a:cubicBezTo>
                    <a:cubicBezTo>
                      <a:pt x="8" y="25"/>
                      <a:pt x="13" y="30"/>
                      <a:pt x="19" y="30"/>
                    </a:cubicBezTo>
                    <a:cubicBezTo>
                      <a:pt x="25" y="30"/>
                      <a:pt x="31" y="25"/>
                      <a:pt x="31" y="19"/>
                    </a:cubicBezTo>
                    <a:cubicBezTo>
                      <a:pt x="31" y="13"/>
                      <a:pt x="25" y="8"/>
                      <a:pt x="19" y="8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6" name="Freeform 253"/>
              <p:cNvSpPr/>
              <p:nvPr/>
            </p:nvSpPr>
            <p:spPr bwMode="auto">
              <a:xfrm>
                <a:off x="9123363" y="2513013"/>
                <a:ext cx="33338" cy="15875"/>
              </a:xfrm>
              <a:custGeom>
                <a:avLst/>
                <a:gdLst>
                  <a:gd name="T0" fmla="*/ 15875 w 21"/>
                  <a:gd name="T1" fmla="*/ 15875 h 10"/>
                  <a:gd name="T2" fmla="*/ 0 w 21"/>
                  <a:gd name="T3" fmla="*/ 9525 h 10"/>
                  <a:gd name="T4" fmla="*/ 7938 w 21"/>
                  <a:gd name="T5" fmla="*/ 0 h 10"/>
                  <a:gd name="T6" fmla="*/ 23813 w 21"/>
                  <a:gd name="T7" fmla="*/ 0 h 10"/>
                  <a:gd name="T8" fmla="*/ 33338 w 21"/>
                  <a:gd name="T9" fmla="*/ 9525 h 10"/>
                  <a:gd name="T10" fmla="*/ 15875 w 21"/>
                  <a:gd name="T11" fmla="*/ 1587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10">
                    <a:moveTo>
                      <a:pt x="10" y="10"/>
                    </a:moveTo>
                    <a:cubicBezTo>
                      <a:pt x="6" y="10"/>
                      <a:pt x="3" y="9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3"/>
                      <a:pt x="13" y="3"/>
                      <a:pt x="15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9"/>
                      <a:pt x="14" y="10"/>
                      <a:pt x="10" y="10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7" name="Freeform 254"/>
              <p:cNvSpPr/>
              <p:nvPr/>
            </p:nvSpPr>
            <p:spPr bwMode="auto">
              <a:xfrm>
                <a:off x="9104313" y="2533651"/>
                <a:ext cx="69850" cy="23813"/>
              </a:xfrm>
              <a:custGeom>
                <a:avLst/>
                <a:gdLst>
                  <a:gd name="T0" fmla="*/ 34925 w 46"/>
                  <a:gd name="T1" fmla="*/ 23813 h 15"/>
                  <a:gd name="T2" fmla="*/ 0 w 46"/>
                  <a:gd name="T3" fmla="*/ 9525 h 15"/>
                  <a:gd name="T4" fmla="*/ 9111 w 46"/>
                  <a:gd name="T5" fmla="*/ 0 h 15"/>
                  <a:gd name="T6" fmla="*/ 62258 w 46"/>
                  <a:gd name="T7" fmla="*/ 0 h 15"/>
                  <a:gd name="T8" fmla="*/ 69850 w 46"/>
                  <a:gd name="T9" fmla="*/ 9525 h 15"/>
                  <a:gd name="T10" fmla="*/ 34925 w 46"/>
                  <a:gd name="T11" fmla="*/ 238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15">
                    <a:moveTo>
                      <a:pt x="23" y="15"/>
                    </a:moveTo>
                    <a:cubicBezTo>
                      <a:pt x="15" y="15"/>
                      <a:pt x="7" y="12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5" y="10"/>
                      <a:pt x="31" y="10"/>
                      <a:pt x="41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0" y="12"/>
                      <a:pt x="32" y="15"/>
                      <a:pt x="23" y="15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8" name="Freeform 255"/>
              <p:cNvSpPr/>
              <p:nvPr/>
            </p:nvSpPr>
            <p:spPr bwMode="auto">
              <a:xfrm>
                <a:off x="9085263" y="2554288"/>
                <a:ext cx="109538" cy="30163"/>
              </a:xfrm>
              <a:custGeom>
                <a:avLst/>
                <a:gdLst>
                  <a:gd name="T0" fmla="*/ 53998 w 71"/>
                  <a:gd name="T1" fmla="*/ 30163 h 20"/>
                  <a:gd name="T2" fmla="*/ 0 w 71"/>
                  <a:gd name="T3" fmla="*/ 7541 h 20"/>
                  <a:gd name="T4" fmla="*/ 7714 w 71"/>
                  <a:gd name="T5" fmla="*/ 0 h 20"/>
                  <a:gd name="T6" fmla="*/ 100281 w 71"/>
                  <a:gd name="T7" fmla="*/ 0 h 20"/>
                  <a:gd name="T8" fmla="*/ 109538 w 71"/>
                  <a:gd name="T9" fmla="*/ 7541 h 20"/>
                  <a:gd name="T10" fmla="*/ 53998 w 71"/>
                  <a:gd name="T11" fmla="*/ 30163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1" h="20">
                    <a:moveTo>
                      <a:pt x="35" y="20"/>
                    </a:moveTo>
                    <a:cubicBezTo>
                      <a:pt x="22" y="20"/>
                      <a:pt x="9" y="15"/>
                      <a:pt x="0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16"/>
                      <a:pt x="49" y="16"/>
                      <a:pt x="65" y="0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61" y="15"/>
                      <a:pt x="48" y="20"/>
                      <a:pt x="35" y="20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9" name="Oval 256"/>
              <p:cNvSpPr>
                <a:spLocks noChangeArrowheads="1"/>
              </p:cNvSpPr>
              <p:nvPr/>
            </p:nvSpPr>
            <p:spPr bwMode="auto">
              <a:xfrm>
                <a:off x="9129713" y="2422526"/>
                <a:ext cx="19050" cy="17463"/>
              </a:xfrm>
              <a:prstGeom prst="ellipse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0" name="Freeform 257"/>
              <p:cNvSpPr/>
              <p:nvPr/>
            </p:nvSpPr>
            <p:spPr bwMode="auto">
              <a:xfrm>
                <a:off x="9190038" y="2435226"/>
                <a:ext cx="80963" cy="115888"/>
              </a:xfrm>
              <a:custGeom>
                <a:avLst/>
                <a:gdLst>
                  <a:gd name="T0" fmla="*/ 80963 w 52"/>
                  <a:gd name="T1" fmla="*/ 115888 h 75"/>
                  <a:gd name="T2" fmla="*/ 56051 w 52"/>
                  <a:gd name="T3" fmla="*/ 115888 h 75"/>
                  <a:gd name="T4" fmla="*/ 0 w 52"/>
                  <a:gd name="T5" fmla="*/ 21632 h 75"/>
                  <a:gd name="T6" fmla="*/ 12456 w 52"/>
                  <a:gd name="T7" fmla="*/ 0 h 75"/>
                  <a:gd name="T8" fmla="*/ 80963 w 52"/>
                  <a:gd name="T9" fmla="*/ 11588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75">
                    <a:moveTo>
                      <a:pt x="52" y="75"/>
                    </a:move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49"/>
                      <a:pt x="22" y="26"/>
                      <a:pt x="0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5" y="15"/>
                      <a:pt x="52" y="44"/>
                      <a:pt x="52" y="75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1" name="Freeform 258"/>
              <p:cNvSpPr/>
              <p:nvPr/>
            </p:nvSpPr>
            <p:spPr bwMode="auto">
              <a:xfrm>
                <a:off x="9009063" y="2435226"/>
                <a:ext cx="79375" cy="115888"/>
              </a:xfrm>
              <a:custGeom>
                <a:avLst/>
                <a:gdLst>
                  <a:gd name="T0" fmla="*/ 24902 w 51"/>
                  <a:gd name="T1" fmla="*/ 115888 h 74"/>
                  <a:gd name="T2" fmla="*/ 0 w 51"/>
                  <a:gd name="T3" fmla="*/ 115888 h 74"/>
                  <a:gd name="T4" fmla="*/ 66924 w 51"/>
                  <a:gd name="T5" fmla="*/ 0 h 74"/>
                  <a:gd name="T6" fmla="*/ 79375 w 51"/>
                  <a:gd name="T7" fmla="*/ 21925 h 74"/>
                  <a:gd name="T8" fmla="*/ 24902 w 51"/>
                  <a:gd name="T9" fmla="*/ 115888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16" y="74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0" y="43"/>
                      <a:pt x="16" y="15"/>
                      <a:pt x="43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29" y="26"/>
                      <a:pt x="16" y="49"/>
                      <a:pt x="16" y="74"/>
                    </a:cubicBez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2" name="Freeform 259"/>
              <p:cNvSpPr>
                <a:spLocks noEditPoints="1"/>
              </p:cNvSpPr>
              <p:nvPr/>
            </p:nvSpPr>
            <p:spPr bwMode="auto">
              <a:xfrm>
                <a:off x="8993188" y="2335213"/>
                <a:ext cx="293688" cy="168275"/>
              </a:xfrm>
              <a:custGeom>
                <a:avLst/>
                <a:gdLst>
                  <a:gd name="T0" fmla="*/ 146067 w 189"/>
                  <a:gd name="T1" fmla="*/ 168275 h 108"/>
                  <a:gd name="T2" fmla="*/ 74587 w 189"/>
                  <a:gd name="T3" fmla="*/ 96602 h 108"/>
                  <a:gd name="T4" fmla="*/ 80803 w 189"/>
                  <a:gd name="T5" fmla="*/ 68556 h 108"/>
                  <a:gd name="T6" fmla="*/ 32632 w 189"/>
                  <a:gd name="T7" fmla="*/ 68556 h 108"/>
                  <a:gd name="T8" fmla="*/ 0 w 189"/>
                  <a:gd name="T9" fmla="*/ 34278 h 108"/>
                  <a:gd name="T10" fmla="*/ 32632 w 189"/>
                  <a:gd name="T11" fmla="*/ 0 h 108"/>
                  <a:gd name="T12" fmla="*/ 259502 w 189"/>
                  <a:gd name="T13" fmla="*/ 0 h 108"/>
                  <a:gd name="T14" fmla="*/ 293688 w 189"/>
                  <a:gd name="T15" fmla="*/ 34278 h 108"/>
                  <a:gd name="T16" fmla="*/ 259502 w 189"/>
                  <a:gd name="T17" fmla="*/ 68556 h 108"/>
                  <a:gd name="T18" fmla="*/ 212885 w 189"/>
                  <a:gd name="T19" fmla="*/ 68556 h 108"/>
                  <a:gd name="T20" fmla="*/ 219101 w 189"/>
                  <a:gd name="T21" fmla="*/ 96602 h 108"/>
                  <a:gd name="T22" fmla="*/ 146067 w 189"/>
                  <a:gd name="T23" fmla="*/ 168275 h 108"/>
                  <a:gd name="T24" fmla="*/ 32632 w 189"/>
                  <a:gd name="T25" fmla="*/ 24930 h 108"/>
                  <a:gd name="T26" fmla="*/ 24862 w 189"/>
                  <a:gd name="T27" fmla="*/ 34278 h 108"/>
                  <a:gd name="T28" fmla="*/ 32632 w 189"/>
                  <a:gd name="T29" fmla="*/ 43627 h 108"/>
                  <a:gd name="T30" fmla="*/ 102558 w 189"/>
                  <a:gd name="T31" fmla="*/ 43627 h 108"/>
                  <a:gd name="T32" fmla="*/ 114989 w 189"/>
                  <a:gd name="T33" fmla="*/ 51417 h 108"/>
                  <a:gd name="T34" fmla="*/ 111881 w 189"/>
                  <a:gd name="T35" fmla="*/ 63882 h 108"/>
                  <a:gd name="T36" fmla="*/ 99450 w 189"/>
                  <a:gd name="T37" fmla="*/ 96602 h 108"/>
                  <a:gd name="T38" fmla="*/ 146067 w 189"/>
                  <a:gd name="T39" fmla="*/ 143345 h 108"/>
                  <a:gd name="T40" fmla="*/ 194238 w 189"/>
                  <a:gd name="T41" fmla="*/ 96602 h 108"/>
                  <a:gd name="T42" fmla="*/ 180253 w 189"/>
                  <a:gd name="T43" fmla="*/ 63882 h 108"/>
                  <a:gd name="T44" fmla="*/ 178699 w 189"/>
                  <a:gd name="T45" fmla="*/ 51417 h 108"/>
                  <a:gd name="T46" fmla="*/ 189576 w 189"/>
                  <a:gd name="T47" fmla="*/ 43627 h 108"/>
                  <a:gd name="T48" fmla="*/ 259502 w 189"/>
                  <a:gd name="T49" fmla="*/ 43627 h 108"/>
                  <a:gd name="T50" fmla="*/ 268826 w 189"/>
                  <a:gd name="T51" fmla="*/ 34278 h 108"/>
                  <a:gd name="T52" fmla="*/ 259502 w 189"/>
                  <a:gd name="T53" fmla="*/ 24930 h 108"/>
                  <a:gd name="T54" fmla="*/ 32632 w 189"/>
                  <a:gd name="T55" fmla="*/ 24930 h 10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89" h="108">
                    <a:moveTo>
                      <a:pt x="94" y="108"/>
                    </a:moveTo>
                    <a:cubicBezTo>
                      <a:pt x="69" y="108"/>
                      <a:pt x="48" y="88"/>
                      <a:pt x="48" y="62"/>
                    </a:cubicBezTo>
                    <a:cubicBezTo>
                      <a:pt x="48" y="56"/>
                      <a:pt x="49" y="50"/>
                      <a:pt x="52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9" y="0"/>
                      <a:pt x="189" y="10"/>
                      <a:pt x="189" y="22"/>
                    </a:cubicBezTo>
                    <a:cubicBezTo>
                      <a:pt x="189" y="34"/>
                      <a:pt x="179" y="44"/>
                      <a:pt x="16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9" y="50"/>
                      <a:pt x="141" y="56"/>
                      <a:pt x="141" y="62"/>
                    </a:cubicBezTo>
                    <a:cubicBezTo>
                      <a:pt x="141" y="88"/>
                      <a:pt x="120" y="108"/>
                      <a:pt x="94" y="108"/>
                    </a:cubicBezTo>
                    <a:close/>
                    <a:moveTo>
                      <a:pt x="21" y="16"/>
                    </a:moveTo>
                    <a:cubicBezTo>
                      <a:pt x="18" y="16"/>
                      <a:pt x="16" y="19"/>
                      <a:pt x="16" y="22"/>
                    </a:cubicBezTo>
                    <a:cubicBezTo>
                      <a:pt x="16" y="25"/>
                      <a:pt x="18" y="28"/>
                      <a:pt x="21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0" y="28"/>
                      <a:pt x="72" y="30"/>
                      <a:pt x="74" y="33"/>
                    </a:cubicBezTo>
                    <a:cubicBezTo>
                      <a:pt x="75" y="36"/>
                      <a:pt x="74" y="39"/>
                      <a:pt x="72" y="41"/>
                    </a:cubicBezTo>
                    <a:cubicBezTo>
                      <a:pt x="67" y="47"/>
                      <a:pt x="64" y="54"/>
                      <a:pt x="64" y="62"/>
                    </a:cubicBezTo>
                    <a:cubicBezTo>
                      <a:pt x="64" y="79"/>
                      <a:pt x="78" y="92"/>
                      <a:pt x="94" y="92"/>
                    </a:cubicBezTo>
                    <a:cubicBezTo>
                      <a:pt x="111" y="92"/>
                      <a:pt x="125" y="79"/>
                      <a:pt x="125" y="62"/>
                    </a:cubicBezTo>
                    <a:cubicBezTo>
                      <a:pt x="125" y="54"/>
                      <a:pt x="122" y="47"/>
                      <a:pt x="116" y="41"/>
                    </a:cubicBezTo>
                    <a:cubicBezTo>
                      <a:pt x="114" y="39"/>
                      <a:pt x="114" y="36"/>
                      <a:pt x="115" y="33"/>
                    </a:cubicBezTo>
                    <a:cubicBezTo>
                      <a:pt x="116" y="30"/>
                      <a:pt x="119" y="28"/>
                      <a:pt x="122" y="28"/>
                    </a:cubicBezTo>
                    <a:cubicBezTo>
                      <a:pt x="167" y="28"/>
                      <a:pt x="167" y="28"/>
                      <a:pt x="167" y="28"/>
                    </a:cubicBezTo>
                    <a:cubicBezTo>
                      <a:pt x="170" y="28"/>
                      <a:pt x="173" y="25"/>
                      <a:pt x="173" y="22"/>
                    </a:cubicBezTo>
                    <a:cubicBezTo>
                      <a:pt x="173" y="19"/>
                      <a:pt x="170" y="16"/>
                      <a:pt x="167" y="16"/>
                    </a:cubicBezTo>
                    <a:lnTo>
                      <a:pt x="21" y="16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3" name="Rectangle 260"/>
              <p:cNvSpPr>
                <a:spLocks noChangeArrowheads="1"/>
              </p:cNvSpPr>
              <p:nvPr/>
            </p:nvSpPr>
            <p:spPr bwMode="auto">
              <a:xfrm>
                <a:off x="9024938" y="2298701"/>
                <a:ext cx="98425" cy="19050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4" name="Rectangle 261"/>
              <p:cNvSpPr>
                <a:spLocks noChangeArrowheads="1"/>
              </p:cNvSpPr>
              <p:nvPr/>
            </p:nvSpPr>
            <p:spPr bwMode="auto">
              <a:xfrm>
                <a:off x="9058276" y="2308226"/>
                <a:ext cx="31750" cy="39688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5" name="Rectangle 262"/>
              <p:cNvSpPr>
                <a:spLocks noChangeArrowheads="1"/>
              </p:cNvSpPr>
              <p:nvPr/>
            </p:nvSpPr>
            <p:spPr bwMode="auto">
              <a:xfrm>
                <a:off x="9156701" y="2298701"/>
                <a:ext cx="98425" cy="19050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6" name="Rectangle 263"/>
              <p:cNvSpPr>
                <a:spLocks noChangeArrowheads="1"/>
              </p:cNvSpPr>
              <p:nvPr/>
            </p:nvSpPr>
            <p:spPr bwMode="auto">
              <a:xfrm>
                <a:off x="9190038" y="2308226"/>
                <a:ext cx="31750" cy="39688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7" name="Oval 264"/>
              <p:cNvSpPr>
                <a:spLocks noChangeArrowheads="1"/>
              </p:cNvSpPr>
              <p:nvPr/>
            </p:nvSpPr>
            <p:spPr bwMode="auto">
              <a:xfrm>
                <a:off x="8991601" y="2513013"/>
                <a:ext cx="65088" cy="65088"/>
              </a:xfrm>
              <a:prstGeom prst="ellipse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8" name="Oval 265"/>
              <p:cNvSpPr>
                <a:spLocks noChangeArrowheads="1"/>
              </p:cNvSpPr>
              <p:nvPr/>
            </p:nvSpPr>
            <p:spPr bwMode="auto">
              <a:xfrm>
                <a:off x="9226551" y="2513013"/>
                <a:ext cx="65088" cy="65088"/>
              </a:xfrm>
              <a:prstGeom prst="ellipse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defTabSz="914400"/>
                <a:endParaRPr lang="zh-CN" altLang="en-US" sz="214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3995" y="5743"/>
              <a:ext cx="113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/>
                <a:t>End point</a:t>
              </a:r>
              <a:endParaRPr lang="en-US" altLang="zh-CN" sz="100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985" y="6240"/>
              <a:ext cx="127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/>
                <a:t>Start point</a:t>
              </a:r>
              <a:endParaRPr lang="en-US" altLang="zh-CN" sz="10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295" y="5292"/>
              <a:ext cx="170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/>
                <a:t>UAV trajectory</a:t>
              </a:r>
              <a:endParaRPr lang="en-US" altLang="zh-CN" sz="1000"/>
            </a:p>
          </p:txBody>
        </p:sp>
      </p:grpSp>
      <p:grpSp>
        <p:nvGrpSpPr>
          <p:cNvPr id="50" name="组合 49"/>
          <p:cNvGrpSpPr/>
          <p:nvPr/>
        </p:nvGrpSpPr>
        <p:grpSpPr>
          <a:xfrm rot="0">
            <a:off x="1226185" y="4459605"/>
            <a:ext cx="3061970" cy="1949450"/>
            <a:chOff x="5299" y="6078"/>
            <a:chExt cx="4822" cy="3070"/>
          </a:xfrm>
        </p:grpSpPr>
        <p:sp>
          <p:nvSpPr>
            <p:cNvPr id="4" name="矩形 3"/>
            <p:cNvSpPr/>
            <p:nvPr/>
          </p:nvSpPr>
          <p:spPr>
            <a:xfrm>
              <a:off x="5299" y="6597"/>
              <a:ext cx="4243" cy="2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0" name="图片 99"/>
            <p:cNvPicPr/>
            <p:nvPr/>
          </p:nvPicPr>
          <p:blipFill>
            <a:blip r:embed="rId1"/>
            <a:srcRect l="26548" t="18993" r="30044" b="20830"/>
            <a:stretch>
              <a:fillRect/>
            </a:stretch>
          </p:blipFill>
          <p:spPr>
            <a:xfrm>
              <a:off x="5801" y="7894"/>
              <a:ext cx="1054" cy="12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圆角矩形 4"/>
            <p:cNvSpPr/>
            <p:nvPr/>
          </p:nvSpPr>
          <p:spPr>
            <a:xfrm>
              <a:off x="7527" y="8123"/>
              <a:ext cx="1709" cy="808"/>
            </a:xfrm>
            <a:prstGeom prst="roundRect">
              <a:avLst/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>
                  <a:solidFill>
                    <a:schemeClr val="tx1"/>
                  </a:solidFill>
                </a:rPr>
                <a:t>Core Network</a:t>
              </a:r>
              <a:endParaRPr lang="en-US" altLang="zh-CN">
                <a:solidFill>
                  <a:schemeClr val="tx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99" y="6597"/>
              <a:ext cx="340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/>
                <a:t>3GPP Sensing Info Input</a:t>
              </a:r>
              <a:endParaRPr lang="en-US" altLang="zh-CN" sz="1400"/>
            </a:p>
          </p:txBody>
        </p:sp>
        <p:cxnSp>
          <p:nvCxnSpPr>
            <p:cNvPr id="7" name="直接箭头连接符 6"/>
            <p:cNvCxnSpPr/>
            <p:nvPr/>
          </p:nvCxnSpPr>
          <p:spPr>
            <a:xfrm flipV="1">
              <a:off x="6809" y="6078"/>
              <a:ext cx="3312" cy="195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6730" y="8475"/>
              <a:ext cx="779" cy="1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8054" y="7117"/>
              <a:ext cx="148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/>
                <a:t>UAV location</a:t>
              </a:r>
              <a:endParaRPr lang="en-US" altLang="zh-CN" sz="1000"/>
            </a:p>
            <a:p>
              <a:r>
                <a:rPr lang="en-US" altLang="zh-CN" sz="1000"/>
                <a:t>UAV speed</a:t>
              </a:r>
              <a:endParaRPr lang="en-US" altLang="zh-CN" sz="1000"/>
            </a:p>
            <a:p>
              <a:r>
                <a:rPr lang="en-US" altLang="zh-CN" sz="1000"/>
                <a:t>UAV trajetory</a:t>
              </a:r>
              <a:endParaRPr lang="en-US" altLang="zh-CN" sz="1000"/>
            </a:p>
          </p:txBody>
        </p:sp>
        <p:sp>
          <p:nvSpPr>
            <p:cNvPr id="48" name="左大括号 47"/>
            <p:cNvSpPr/>
            <p:nvPr/>
          </p:nvSpPr>
          <p:spPr>
            <a:xfrm>
              <a:off x="7885" y="7157"/>
              <a:ext cx="289" cy="748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0">
            <a:off x="6510020" y="4206240"/>
            <a:ext cx="4272280" cy="2202815"/>
            <a:chOff x="11510" y="6368"/>
            <a:chExt cx="6728" cy="3469"/>
          </a:xfrm>
        </p:grpSpPr>
        <p:grpSp>
          <p:nvGrpSpPr>
            <p:cNvPr id="55" name="组合 54"/>
            <p:cNvGrpSpPr/>
            <p:nvPr/>
          </p:nvGrpSpPr>
          <p:grpSpPr>
            <a:xfrm>
              <a:off x="13995" y="7275"/>
              <a:ext cx="4243" cy="2562"/>
              <a:chOff x="13995" y="6792"/>
              <a:chExt cx="4243" cy="2562"/>
            </a:xfrm>
          </p:grpSpPr>
          <p:pic>
            <p:nvPicPr>
              <p:cNvPr id="102" name="图片 101"/>
              <p:cNvPicPr/>
              <p:nvPr/>
            </p:nvPicPr>
            <p:blipFill>
              <a:blip r:embed="rId2"/>
              <a:srcRect l="10726" t="24089" r="9244" b="22074"/>
              <a:stretch>
                <a:fillRect/>
              </a:stretch>
            </p:blipFill>
            <p:spPr>
              <a:xfrm>
                <a:off x="15859" y="7799"/>
                <a:ext cx="1557" cy="12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9" name="矩形 48"/>
              <p:cNvSpPr/>
              <p:nvPr/>
            </p:nvSpPr>
            <p:spPr>
              <a:xfrm>
                <a:off x="13995" y="6797"/>
                <a:ext cx="4243" cy="25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3995" y="6792"/>
                <a:ext cx="4064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/>
                  <a:t>Non-3GPP Sensing Info Input</a:t>
                </a:r>
                <a:endParaRPr lang="en-US" altLang="zh-CN" sz="1400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4371" y="8028"/>
                <a:ext cx="148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000"/>
                  <a:t>UAV color</a:t>
                </a:r>
                <a:endParaRPr lang="en-US" altLang="zh-CN" sz="1000"/>
              </a:p>
              <a:p>
                <a:r>
                  <a:rPr lang="en-US" altLang="zh-CN" sz="1000"/>
                  <a:t>UAV model</a:t>
                </a:r>
                <a:endParaRPr lang="en-US" altLang="zh-CN" sz="1000"/>
              </a:p>
            </p:txBody>
          </p:sp>
          <p:sp>
            <p:nvSpPr>
              <p:cNvPr id="54" name="左大括号 53"/>
              <p:cNvSpPr/>
              <p:nvPr/>
            </p:nvSpPr>
            <p:spPr>
              <a:xfrm>
                <a:off x="14202" y="7993"/>
                <a:ext cx="289" cy="748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56" name="直接箭头连接符 55"/>
            <p:cNvCxnSpPr/>
            <p:nvPr/>
          </p:nvCxnSpPr>
          <p:spPr>
            <a:xfrm>
              <a:off x="11510" y="6368"/>
              <a:ext cx="4396" cy="186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57" name="矩形 56"/>
          <p:cNvSpPr/>
          <p:nvPr/>
        </p:nvSpPr>
        <p:spPr>
          <a:xfrm>
            <a:off x="4476750" y="5525770"/>
            <a:ext cx="3004185" cy="57213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Sensing based application enabler layer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476750" y="4630420"/>
            <a:ext cx="3004185" cy="57213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Vertical Application Layer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62" name="右箭头 61"/>
          <p:cNvSpPr/>
          <p:nvPr/>
        </p:nvSpPr>
        <p:spPr>
          <a:xfrm>
            <a:off x="3949700" y="5700395"/>
            <a:ext cx="494665" cy="1936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右箭头 62"/>
          <p:cNvSpPr/>
          <p:nvPr/>
        </p:nvSpPr>
        <p:spPr>
          <a:xfrm rot="10800000">
            <a:off x="7540625" y="5700395"/>
            <a:ext cx="494665" cy="1936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上箭头 63"/>
          <p:cNvSpPr/>
          <p:nvPr/>
        </p:nvSpPr>
        <p:spPr>
          <a:xfrm>
            <a:off x="5866765" y="5224145"/>
            <a:ext cx="224155" cy="301625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Timeline</a:t>
            </a:r>
            <a:endParaRPr lang="en-US" altLang="zh-CN"/>
          </a:p>
        </p:txBody>
      </p:sp>
      <p:grpSp>
        <p:nvGrpSpPr>
          <p:cNvPr id="56" name="组合 55"/>
          <p:cNvGrpSpPr/>
          <p:nvPr/>
        </p:nvGrpSpPr>
        <p:grpSpPr>
          <a:xfrm>
            <a:off x="983308" y="2280732"/>
            <a:ext cx="9181157" cy="4028628"/>
            <a:chOff x="850" y="3620"/>
            <a:chExt cx="14459" cy="6344"/>
          </a:xfrm>
        </p:grpSpPr>
        <p:cxnSp>
          <p:nvCxnSpPr>
            <p:cNvPr id="37" name="직선 화살표 연결선 38"/>
            <p:cNvCxnSpPr/>
            <p:nvPr/>
          </p:nvCxnSpPr>
          <p:spPr>
            <a:xfrm flipV="1">
              <a:off x="10900" y="4593"/>
              <a:ext cx="0" cy="2904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sp>
          <p:nvSpPr>
            <p:cNvPr id="6" name="직사각형 50"/>
            <p:cNvSpPr/>
            <p:nvPr/>
          </p:nvSpPr>
          <p:spPr>
            <a:xfrm>
              <a:off x="10900" y="6619"/>
              <a:ext cx="2991" cy="47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amsungOne 700" panose="020B0803030303020204" pitchFamily="34" charset="0"/>
                </a:rPr>
                <a:t>Nomative Work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KoreanOTF 400"/>
              </a:endParaRPr>
            </a:p>
          </p:txBody>
        </p:sp>
        <p:cxnSp>
          <p:nvCxnSpPr>
            <p:cNvPr id="7" name="직선 화살표 연결선 38"/>
            <p:cNvCxnSpPr/>
            <p:nvPr/>
          </p:nvCxnSpPr>
          <p:spPr>
            <a:xfrm flipV="1">
              <a:off x="7322" y="4531"/>
              <a:ext cx="0" cy="2904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sp>
          <p:nvSpPr>
            <p:cNvPr id="8" name="직사각형 23"/>
            <p:cNvSpPr/>
            <p:nvPr/>
          </p:nvSpPr>
          <p:spPr>
            <a:xfrm>
              <a:off x="5521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Q1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9" name="직사각형 24"/>
            <p:cNvSpPr/>
            <p:nvPr/>
          </p:nvSpPr>
          <p:spPr>
            <a:xfrm>
              <a:off x="6744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Q2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0" name="직사각형 25"/>
            <p:cNvSpPr/>
            <p:nvPr/>
          </p:nvSpPr>
          <p:spPr>
            <a:xfrm>
              <a:off x="7968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Q3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1" name="직사각형 26"/>
            <p:cNvSpPr/>
            <p:nvPr/>
          </p:nvSpPr>
          <p:spPr>
            <a:xfrm>
              <a:off x="9191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Q4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2" name="직사각형 27"/>
            <p:cNvSpPr/>
            <p:nvPr/>
          </p:nvSpPr>
          <p:spPr>
            <a:xfrm>
              <a:off x="5521" y="3620"/>
              <a:ext cx="4893" cy="478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 700" panose="020B0803030303020204" pitchFamily="34" charset="0"/>
                </a:rPr>
                <a:t>2025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3" name="직사각형 28"/>
            <p:cNvSpPr/>
            <p:nvPr/>
          </p:nvSpPr>
          <p:spPr>
            <a:xfrm>
              <a:off x="10415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Q1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4" name="직사각형 29"/>
            <p:cNvSpPr/>
            <p:nvPr/>
          </p:nvSpPr>
          <p:spPr>
            <a:xfrm>
              <a:off x="11638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Q2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5" name="직사각형 30"/>
            <p:cNvSpPr/>
            <p:nvPr/>
          </p:nvSpPr>
          <p:spPr>
            <a:xfrm>
              <a:off x="12861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Q3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6" name="직사각형 31"/>
            <p:cNvSpPr/>
            <p:nvPr/>
          </p:nvSpPr>
          <p:spPr>
            <a:xfrm>
              <a:off x="14085" y="4099"/>
              <a:ext cx="1223" cy="478"/>
            </a:xfrm>
            <a:prstGeom prst="rect">
              <a:avLst/>
            </a:prstGeom>
            <a:solidFill>
              <a:srgbClr val="00B2E2">
                <a:lumMod val="20000"/>
                <a:lumOff val="80000"/>
              </a:srgb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KoreanOTF 400"/>
                </a:rPr>
                <a:t>Q4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7" name="직사각형 32"/>
            <p:cNvSpPr/>
            <p:nvPr/>
          </p:nvSpPr>
          <p:spPr>
            <a:xfrm>
              <a:off x="10415" y="3620"/>
              <a:ext cx="4893" cy="478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SamsungOne 700" panose="020B0803030303020204" pitchFamily="34" charset="0"/>
                </a:rPr>
                <a:t>2026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167" y="5885"/>
              <a:ext cx="1155" cy="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SID </a:t>
              </a:r>
              <a:endParaRPr lang="en-US" altLang="ko-KR" sz="1100" dirty="0">
                <a:solidFill>
                  <a:srgbClr val="000000"/>
                </a:solidFill>
                <a:ea typeface="SamsungOneKoreanOTF 400"/>
              </a:endParaRPr>
            </a:p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Approval</a:t>
              </a:r>
              <a:endParaRPr lang="ko-KR" altLang="en-US" sz="1100" dirty="0">
                <a:solidFill>
                  <a:srgbClr val="FF0000"/>
                </a:solidFill>
                <a:ea typeface="SamsungOneKoreanOTF 400"/>
              </a:endParaRPr>
            </a:p>
          </p:txBody>
        </p:sp>
        <p:sp>
          <p:nvSpPr>
            <p:cNvPr id="22" name="직사각형 49"/>
            <p:cNvSpPr/>
            <p:nvPr/>
          </p:nvSpPr>
          <p:spPr>
            <a:xfrm>
              <a:off x="6744" y="5153"/>
              <a:ext cx="3671" cy="47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amsungOne 700" panose="020B0803030303020204" pitchFamily="34" charset="0"/>
                </a:rPr>
                <a:t>Study Work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03" y="7411"/>
              <a:ext cx="1265" cy="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SID </a:t>
              </a:r>
              <a:endParaRPr lang="en-US" altLang="ko-KR" sz="1100" dirty="0">
                <a:solidFill>
                  <a:srgbClr val="000000"/>
                </a:solidFill>
                <a:ea typeface="SamsungOneKoreanOTF 400"/>
              </a:endParaRPr>
            </a:p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Approvals</a:t>
              </a:r>
              <a:endParaRPr lang="ko-KR" altLang="en-US" sz="1100" dirty="0">
                <a:solidFill>
                  <a:srgbClr val="FF0000"/>
                </a:solidFill>
                <a:ea typeface="SamsungOneKoreanOTF 400"/>
              </a:endParaRPr>
            </a:p>
          </p:txBody>
        </p:sp>
        <p:cxnSp>
          <p:nvCxnSpPr>
            <p:cNvPr id="24" name="직선 화살표 연결선 38"/>
            <p:cNvCxnSpPr/>
            <p:nvPr/>
          </p:nvCxnSpPr>
          <p:spPr>
            <a:xfrm flipV="1">
              <a:off x="6744" y="4583"/>
              <a:ext cx="0" cy="1385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12646" y="5889"/>
              <a:ext cx="1729" cy="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090" dirty="0">
                  <a:solidFill>
                    <a:srgbClr val="000000"/>
                  </a:solidFill>
                  <a:ea typeface="SamsungOneKoreanOTF 400"/>
                </a:rPr>
                <a:t>Complete</a:t>
              </a:r>
              <a:endParaRPr lang="en-US" altLang="ko-KR" sz="1090" dirty="0">
                <a:solidFill>
                  <a:srgbClr val="000000"/>
                </a:solidFill>
                <a:ea typeface="SamsungOneKoreanOTF 400"/>
              </a:endParaRPr>
            </a:p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090" dirty="0">
                  <a:solidFill>
                    <a:srgbClr val="000000"/>
                  </a:solidFill>
                  <a:ea typeface="SamsungOneKoreanOTF 400"/>
                </a:rPr>
                <a:t>Nomative work</a:t>
              </a:r>
              <a:endParaRPr lang="en-US" altLang="ko-KR" sz="1090" dirty="0">
                <a:solidFill>
                  <a:srgbClr val="000000"/>
                </a:solidFill>
                <a:ea typeface="SamsungOneKoreanOTF 400"/>
              </a:endParaRPr>
            </a:p>
          </p:txBody>
        </p:sp>
        <p:cxnSp>
          <p:nvCxnSpPr>
            <p:cNvPr id="27" name="직선 화살표 연결선 38"/>
            <p:cNvCxnSpPr/>
            <p:nvPr/>
          </p:nvCxnSpPr>
          <p:spPr>
            <a:xfrm flipV="1">
              <a:off x="13335" y="4591"/>
              <a:ext cx="0" cy="1385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tailEnd type="triangle"/>
            </a:ln>
            <a:effectLst/>
          </p:spPr>
        </p:cxnSp>
        <p:sp>
          <p:nvSpPr>
            <p:cNvPr id="30" name="Rounded Rectangle 29"/>
            <p:cNvSpPr/>
            <p:nvPr/>
          </p:nvSpPr>
          <p:spPr>
            <a:xfrm>
              <a:off x="850" y="4973"/>
              <a:ext cx="3408" cy="871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en-IN" sz="2000" dirty="0">
                  <a:latin typeface="Arial" panose="020B0604020202020204" pitchFamily="34" charset="0"/>
                  <a:cs typeface="Arial" panose="020B0604020202020204" pitchFamily="34" charset="0"/>
                </a:rPr>
                <a:t>SA2 Sensing Timeline</a:t>
              </a:r>
              <a:endParaRPr lang="en-US" altLang="en-IN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850" y="6564"/>
              <a:ext cx="3408" cy="87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en-IN" sz="2000" dirty="0">
                  <a:latin typeface="Arial" panose="020B0604020202020204" pitchFamily="34" charset="0"/>
                  <a:cs typeface="Arial" panose="020B0604020202020204" pitchFamily="34" charset="0"/>
                </a:rPr>
                <a:t>SA6 Sensing Timeline</a:t>
              </a:r>
              <a:endParaRPr lang="en-US" altLang="en-IN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Left Brace 33"/>
            <p:cNvSpPr/>
            <p:nvPr/>
          </p:nvSpPr>
          <p:spPr>
            <a:xfrm>
              <a:off x="4633" y="4593"/>
              <a:ext cx="731" cy="1582"/>
            </a:xfrm>
            <a:prstGeom prst="leftBrac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Left Brace 34"/>
            <p:cNvSpPr/>
            <p:nvPr/>
          </p:nvSpPr>
          <p:spPr>
            <a:xfrm>
              <a:off x="4673" y="6267"/>
              <a:ext cx="731" cy="1582"/>
            </a:xfrm>
            <a:prstGeom prst="leftBrac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I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직사각형 49"/>
            <p:cNvSpPr/>
            <p:nvPr/>
          </p:nvSpPr>
          <p:spPr>
            <a:xfrm>
              <a:off x="7323" y="6623"/>
              <a:ext cx="3577" cy="47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amsungOne 700" panose="020B0803030303020204" pitchFamily="34" charset="0"/>
                </a:rPr>
                <a:t>Study Work</a:t>
              </a:r>
              <a:endParaRPr kumimoji="1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726" y="5957"/>
              <a:ext cx="1375" cy="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 Complete </a:t>
              </a:r>
              <a:endParaRPr lang="en-US" altLang="ko-KR" sz="1100" dirty="0">
                <a:solidFill>
                  <a:srgbClr val="000000"/>
                </a:solidFill>
                <a:ea typeface="SamsungOneKoreanOTF 400"/>
              </a:endParaRPr>
            </a:p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Study work</a:t>
              </a:r>
              <a:endParaRPr lang="ko-KR" altLang="en-US" sz="1100" dirty="0">
                <a:solidFill>
                  <a:srgbClr val="FF0000"/>
                </a:solidFill>
                <a:ea typeface="SamsungOneKoreanOTF 400"/>
              </a:endParaRPr>
            </a:p>
          </p:txBody>
        </p:sp>
        <p:cxnSp>
          <p:nvCxnSpPr>
            <p:cNvPr id="46" name="직선 화살표 연결선 38"/>
            <p:cNvCxnSpPr/>
            <p:nvPr/>
          </p:nvCxnSpPr>
          <p:spPr>
            <a:xfrm flipV="1">
              <a:off x="10415" y="4572"/>
              <a:ext cx="0" cy="1385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sp>
          <p:nvSpPr>
            <p:cNvPr id="48" name="Right Brace 47"/>
            <p:cNvSpPr/>
            <p:nvPr/>
          </p:nvSpPr>
          <p:spPr bwMode="auto">
            <a:xfrm rot="5400000">
              <a:off x="10150" y="8357"/>
              <a:ext cx="518" cy="984"/>
            </a:xfrm>
            <a:prstGeom prst="rightBrac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I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 bwMode="auto">
            <a:xfrm flipH="1">
              <a:off x="10894" y="8085"/>
              <a:ext cx="6" cy="38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직사각형 49"/>
            <p:cNvSpPr/>
            <p:nvPr/>
          </p:nvSpPr>
          <p:spPr>
            <a:xfrm>
              <a:off x="10414" y="5153"/>
              <a:ext cx="2917" cy="47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p>
              <a:pPr marL="0" marR="0" lvl="0" indent="0" algn="ctr" defTabSz="55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SamsungOne 700" panose="020B0803030303020204" pitchFamily="34" charset="0"/>
                </a:rPr>
                <a:t>Nomative Work</a:t>
              </a:r>
              <a:endParaRPr kumimoji="1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KoreanOTF 400"/>
              </a:endParaRPr>
            </a:p>
          </p:txBody>
        </p:sp>
        <p:sp>
          <p:nvSpPr>
            <p:cNvPr id="42" name="TextBox 44"/>
            <p:cNvSpPr txBox="1"/>
            <p:nvPr/>
          </p:nvSpPr>
          <p:spPr>
            <a:xfrm>
              <a:off x="10212" y="7411"/>
              <a:ext cx="1375" cy="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 Complete </a:t>
              </a:r>
              <a:endParaRPr lang="en-US" altLang="ko-KR" sz="1100" dirty="0">
                <a:solidFill>
                  <a:srgbClr val="000000"/>
                </a:solidFill>
                <a:ea typeface="SamsungOneKoreanOTF 400"/>
              </a:endParaRPr>
            </a:p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Study work</a:t>
              </a:r>
              <a:endParaRPr lang="ko-KR" altLang="en-US" sz="1100" dirty="0">
                <a:solidFill>
                  <a:srgbClr val="FF0000"/>
                </a:solidFill>
                <a:ea typeface="SamsungOneKoreanOTF 400"/>
              </a:endParaRPr>
            </a:p>
          </p:txBody>
        </p:sp>
        <p:cxnSp>
          <p:nvCxnSpPr>
            <p:cNvPr id="43" name="직선 화살표 연결선 38"/>
            <p:cNvCxnSpPr/>
            <p:nvPr/>
          </p:nvCxnSpPr>
          <p:spPr>
            <a:xfrm flipH="1" flipV="1">
              <a:off x="9915" y="4572"/>
              <a:ext cx="2" cy="4002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tailEnd type="triangle"/>
            </a:ln>
            <a:effectLst/>
          </p:spPr>
        </p:cxnSp>
        <p:sp>
          <p:nvSpPr>
            <p:cNvPr id="47" name="Right Brace 47"/>
            <p:cNvSpPr/>
            <p:nvPr/>
          </p:nvSpPr>
          <p:spPr bwMode="auto">
            <a:xfrm rot="5400000">
              <a:off x="8359" y="7552"/>
              <a:ext cx="518" cy="2594"/>
            </a:xfrm>
            <a:prstGeom prst="rightBrace">
              <a:avLst/>
            </a:prstGeom>
            <a:noFill/>
            <a:ln w="2857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I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465" y="9147"/>
              <a:ext cx="229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/>
                <a:t>Study sensing based value-added services</a:t>
              </a:r>
              <a:endParaRPr lang="en-US" altLang="zh-CN" sz="100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633" y="9093"/>
              <a:ext cx="322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000">
                  <a:solidFill>
                    <a:srgbClr val="FF0000"/>
                  </a:solidFill>
                </a:rPr>
                <a:t>Refine the input API description for value-added services</a:t>
              </a:r>
              <a:r>
                <a:rPr lang="en-US" altLang="zh-CN" sz="1000">
                  <a:solidFill>
                    <a:srgbClr val="FF0000"/>
                  </a:solidFill>
                </a:rPr>
                <a:t> based on SA2 initial conclusion</a:t>
              </a:r>
              <a:endParaRPr lang="en-US" altLang="zh-CN" sz="1000">
                <a:solidFill>
                  <a:srgbClr val="FF0000"/>
                </a:solidFill>
              </a:endParaRPr>
            </a:p>
          </p:txBody>
        </p:sp>
        <p:cxnSp>
          <p:nvCxnSpPr>
            <p:cNvPr id="54" name="직선 화살표 연결선 38"/>
            <p:cNvCxnSpPr/>
            <p:nvPr/>
          </p:nvCxnSpPr>
          <p:spPr>
            <a:xfrm flipV="1">
              <a:off x="13903" y="4578"/>
              <a:ext cx="0" cy="2904"/>
            </a:xfrm>
            <a:prstGeom prst="straightConnector1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tailEnd type="triangle"/>
            </a:ln>
            <a:effectLst/>
          </p:spPr>
        </p:cxnSp>
        <p:sp>
          <p:nvSpPr>
            <p:cNvPr id="55" name="TextBox 44"/>
            <p:cNvSpPr txBox="1"/>
            <p:nvPr/>
          </p:nvSpPr>
          <p:spPr>
            <a:xfrm>
              <a:off x="12959" y="7483"/>
              <a:ext cx="1741" cy="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 Complete </a:t>
              </a:r>
              <a:endParaRPr lang="en-US" altLang="ko-KR" sz="1100" dirty="0">
                <a:solidFill>
                  <a:srgbClr val="000000"/>
                </a:solidFill>
                <a:ea typeface="SamsungOneKoreanOTF 400"/>
              </a:endParaRPr>
            </a:p>
            <a:p>
              <a:pPr algn="ctr" defTabSz="55435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dirty="0">
                  <a:solidFill>
                    <a:srgbClr val="000000"/>
                  </a:solidFill>
                  <a:ea typeface="SamsungOneKoreanOTF 400"/>
                </a:rPr>
                <a:t>Nomative work</a:t>
              </a:r>
              <a:endParaRPr lang="ko-KR" altLang="en-US" sz="1100" dirty="0">
                <a:solidFill>
                  <a:srgbClr val="FF0000"/>
                </a:solidFill>
                <a:ea typeface="SamsungOneKoreanOTF 400"/>
              </a:endParaRPr>
            </a:p>
          </p:txBody>
        </p:sp>
      </p:grp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000" dirty="0" smtClean="0">
                <a:sym typeface="+mn-ea"/>
              </a:rPr>
              <a:t>Continuation </a:t>
            </a:r>
            <a:r>
              <a:rPr lang="en-GB" altLang="en-US" sz="2000" dirty="0">
                <a:sym typeface="+mn-ea"/>
              </a:rPr>
              <a:t>or </a:t>
            </a:r>
            <a:r>
              <a:rPr lang="en-GB" altLang="en-US" sz="2000" dirty="0" smtClean="0">
                <a:sym typeface="+mn-ea"/>
              </a:rPr>
              <a:t>New Item: </a:t>
            </a:r>
            <a:r>
              <a:rPr lang="en-US" altLang="zh-CN" sz="2000" dirty="0" smtClean="0">
                <a:sym typeface="+mn-ea"/>
              </a:rPr>
              <a:t>This is a new SID proposal which has never been studied in SA6 before</a:t>
            </a:r>
            <a:endParaRPr lang="en-GB" altLang="en-US" sz="2000" dirty="0" smtClean="0"/>
          </a:p>
          <a:p>
            <a:r>
              <a:rPr lang="en-US" sz="2000" dirty="0" smtClean="0">
                <a:sym typeface="+mn-ea"/>
              </a:rPr>
              <a:t>Study Item/Work Item/Both: </a:t>
            </a:r>
            <a:r>
              <a:rPr lang="en-GB" altLang="en-US" sz="2000" dirty="0" smtClean="0">
                <a:sym typeface="+mn-ea"/>
              </a:rPr>
              <a:t>Both</a:t>
            </a:r>
            <a:endParaRPr lang="en-IN" sz="2000" dirty="0" smtClean="0"/>
          </a:p>
          <a:p>
            <a:pPr lvl="0"/>
            <a:r>
              <a:rPr lang="en-GB" altLang="en-US" sz="2000" dirty="0" smtClean="0">
                <a:sym typeface="+mn-ea"/>
              </a:rPr>
              <a:t>Source of requirements: SA1 and SA6 originated</a:t>
            </a:r>
            <a:endParaRPr lang="en-GB" altLang="en-US" sz="2000" dirty="0" smtClean="0"/>
          </a:p>
          <a:p>
            <a:r>
              <a:rPr lang="en-GB" altLang="en-US" sz="2000" dirty="0" smtClean="0">
                <a:sym typeface="+mn-ea"/>
              </a:rPr>
              <a:t>Expected Output: new TR + content to be added to existing TS 23.434, 23.286, 23.255, 23.xxx(possibly new vertical TS if needs sensing)</a:t>
            </a:r>
            <a:endParaRPr lang="en-GB" altLang="en-US" sz="2000" dirty="0" smtClean="0"/>
          </a:p>
          <a:p>
            <a:r>
              <a:rPr lang="en-US" sz="2000" dirty="0">
                <a:sym typeface="+mn-ea"/>
              </a:rPr>
              <a:t>Anticipated start </a:t>
            </a:r>
            <a:r>
              <a:rPr lang="en-US" sz="2000" dirty="0" smtClean="0">
                <a:sym typeface="+mn-ea"/>
              </a:rPr>
              <a:t>date/meeting: </a:t>
            </a:r>
            <a:r>
              <a:rPr lang="en-GB" sz="2000" dirty="0" smtClean="0">
                <a:sym typeface="+mn-ea"/>
              </a:rPr>
              <a:t>202</a:t>
            </a:r>
            <a:r>
              <a:rPr lang="en-US" altLang="en-GB" sz="2000" dirty="0" smtClean="0">
                <a:sym typeface="+mn-ea"/>
              </a:rPr>
              <a:t>5</a:t>
            </a:r>
            <a:r>
              <a:rPr lang="en-GB" sz="2000" dirty="0" smtClean="0">
                <a:sym typeface="+mn-ea"/>
              </a:rPr>
              <a:t>.</a:t>
            </a:r>
            <a:r>
              <a:rPr lang="en-US" altLang="en-GB" sz="2000" dirty="0" smtClean="0">
                <a:sym typeface="+mn-ea"/>
              </a:rPr>
              <a:t>05</a:t>
            </a:r>
            <a:r>
              <a:rPr lang="en-GB" altLang="en-US" sz="2000" dirty="0" smtClean="0">
                <a:sym typeface="+mn-ea"/>
              </a:rPr>
              <a:t> - SA6#</a:t>
            </a:r>
            <a:r>
              <a:rPr lang="en-US" altLang="en-GB" sz="2000" dirty="0" smtClean="0">
                <a:sym typeface="+mn-ea"/>
              </a:rPr>
              <a:t>6</a:t>
            </a:r>
            <a:r>
              <a:rPr lang="en-GB" altLang="en-US" sz="2000" dirty="0" smtClean="0">
                <a:sym typeface="+mn-ea"/>
              </a:rPr>
              <a:t>7</a:t>
            </a:r>
            <a:endParaRPr lang="en-IN" sz="2000" dirty="0"/>
          </a:p>
          <a:p>
            <a:pPr lvl="0"/>
            <a:r>
              <a:rPr lang="en-GB" altLang="en-US" sz="2000" dirty="0" smtClean="0">
                <a:sym typeface="+mn-ea"/>
              </a:rPr>
              <a:t>Target Completion: 202</a:t>
            </a:r>
            <a:r>
              <a:rPr lang="en-US" altLang="en-GB" sz="2000" dirty="0" smtClean="0">
                <a:sym typeface="+mn-ea"/>
              </a:rPr>
              <a:t>6</a:t>
            </a:r>
            <a:r>
              <a:rPr lang="en-GB" altLang="en-US" sz="2000" dirty="0" smtClean="0">
                <a:sym typeface="+mn-ea"/>
              </a:rPr>
              <a:t>.0</a:t>
            </a:r>
            <a:r>
              <a:rPr lang="en-US" altLang="en-GB" sz="2000" dirty="0" smtClean="0">
                <a:sym typeface="+mn-ea"/>
              </a:rPr>
              <a:t>2</a:t>
            </a:r>
            <a:r>
              <a:rPr lang="en-GB" altLang="en-US" sz="2000" dirty="0" smtClean="0">
                <a:sym typeface="+mn-ea"/>
              </a:rPr>
              <a:t> - SA6#</a:t>
            </a:r>
            <a:r>
              <a:rPr lang="en-US" sz="2000" dirty="0" smtClean="0">
                <a:sym typeface="+mn-ea"/>
              </a:rPr>
              <a:t>71</a:t>
            </a:r>
            <a:r>
              <a:rPr lang="en-GB" altLang="en-US" sz="2000" dirty="0" smtClean="0">
                <a:sym typeface="+mn-ea"/>
              </a:rPr>
              <a:t> (SID completion)</a:t>
            </a:r>
            <a:r>
              <a:rPr lang="en-US" altLang="en-US" sz="2000" dirty="0" smtClean="0">
                <a:sym typeface="+mn-ea"/>
              </a:rPr>
              <a:t>, 2026.08 – SA6#74 (WID completion)</a:t>
            </a:r>
            <a:endParaRPr lang="en-GB" altLang="en-US" sz="2000" dirty="0" smtClean="0"/>
          </a:p>
          <a:p>
            <a:pPr lvl="0"/>
            <a:r>
              <a:rPr lang="en-IN" altLang="en-US" sz="2000" dirty="0" smtClean="0">
                <a:sym typeface="+mn-ea"/>
              </a:rPr>
              <a:t>Estimated TUs: </a:t>
            </a:r>
            <a:r>
              <a:rPr lang="en-GB" altLang="en-US" sz="2000" dirty="0" smtClean="0">
                <a:sym typeface="+mn-ea"/>
              </a:rPr>
              <a:t>10 TUs (SID) + 6 TUs(WID) 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818*236"/>
  <p:tag name="TABLE_ENDDRAG_RECT" val="66*197*818*23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��< ? x m l   v e r s i o n = " 1 . 0 " ? > < c t : c o n t e n t T y p e S c h e m a   c t : _ = " "   m a : _ = " "   m a : c o n t e n t T y p e N a m e = " D o c u m e n t "   m a : c o n t e n t T y p e I D = " 0 x 0 1 0 1 0 0 0 2 2 1 D 6 A D D 4 4 B E C 4 1 A 4 B 5 E 9 C 3 7 3 D A B 2 B 5 "   m a : c o n t e n t T y p e V e r s i o n = " 1 2 "   m a : c o n t e n t T y p e D e s c r i p t i o n = " C r e a t e   a   n e w   d o c u m e n t . "   m a : c o n t e n t T y p e S c o p e = " "   m a : v e r s i o n I D = " 4 9 1 7 e 9 9 8 0 4 0 f 7 3 1 4 e 6 1 4 b 8 a 1 7 6 9 a 6 9 8 4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4 b d 8 4 0 e 9 0 6 6 d 7 c c 5 5 6 d d 3 7 0 1 3 c c 8 c 3 9 8 "   n s 3 : _ = " "   n s 4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3 = " b e 9 6 3 d 1 0 - f 0 2 b - 4 f 3 d - b c e 4 - 5 0 0 2 f f b 6 d 3 e 5 "   x m l n s : n s 4 = " 4 7 1 5 1 5 1 5 - 8 8 7 0 - 4 f 4 c - b 8 b 2 - 4 6 f 2 7 b 8 7 6 4 4 e " >  
 < x s d : i m p o r t   n a m e s p a c e = " b e 9 6 3 d 1 0 - f 0 2 b - 4 f 3 d - b c e 4 - 5 0 0 2 f f b 6 d 3 e 5 " / >  
 < x s d : i m p o r t   n a m e s p a c e = " 4 7 1 5 1 5 1 5 - 8 8 7 0 - 4 f 4 c - b 8 b 2 - 4 6 f 2 7 b 8 7 6 4 4 e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4 : S h a r e d W i t h U s e r s "   m i n O c c u r s = " 0 " / >  
 < x s d : e l e m e n t   r e f = " n s 4 : S h a r e d W i t h D e t a i l s "   m i n O c c u r s = " 0 " / >  
 < x s d : e l e m e n t   r e f = " n s 4 : S h a r i n g H i n t H a s h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L o c a t i o n "   m i n O c c u r s = " 0 " / >  
 < x s d : e l e m e n t   r e f = " n s 3 : M e d i a S e r v i c e G e n e r a t i o n T i m e "   m i n O c c u r s = " 0 " / >  
 < x s d : e l e m e n t   r e f = " n s 3 : M e d i a S e r v i c e E v e n t H a s h C o d e "   m i n O c c u r s = " 0 " / >  
 < x s d : e l e m e n t   r e f = " n s 3 : M e d i a S e r v i c e S e a r c h P r o p e r t i e s "   m i n O c c u r s = " 0 " / >  
 < x s d : e l e m e n t   r e f = " n s 3 : M e d i a S e r v i c e O b j e c t D e t e c t o r V e r s i o n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b e 9 6 3 d 1 0 - f 0 2 b - 4 f 3 d - b c e 4 - 5 0 0 2 f f b 6 d 3 e 5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8 "   n i l l a b l e = " t r u e "   m a : d i s p l a y N a m e = " M e d i a S e r v i c e M e t a d a t a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9 "   n i l l a b l e = " t r u e "   m a : d i s p l a y N a m e = " M e d i a S e r v i c e F a s t M e t a d a t a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3 "   n i l l a b l e = " t r u e "   m a : d i s p l a y N a m e = " M e d i a S e r v i c e D a t e T a k e n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4 "   n i l l a b l e = " t r u e "   m a : d i s p l a y N a m e = " T a g s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L o c a t i o n "   m a : i n d e x = " 1 5 "   n i l l a b l e = " t r u e "   m a : d i s p l a y N a m e = " L o c a t i o n "   m a : i n t e r n a l N a m e = " M e d i a S e r v i c e L o c a t i o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6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S e a r c h P r o p e r t i e s "   m a : i n d e x = " 1 8 "   n i l l a b l e = " t r u e "   m a : d i s p l a y N a m e = " M e d i a S e r v i c e S e a r c h P r o p e r t i e s "   m a : h i d d e n = " t r u e "   m a : i n t e r n a l N a m e = " M e d i a S e r v i c e S e a r c h P r o p e r t i e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O b j e c t D e t e c t o r V e r s i o n s "   m a : i n d e x = " 1 9 "   n i l l a b l e = " t r u e "   m a : d i s p l a y N a m e = " M e d i a S e r v i c e O b j e c t D e t e c t o r V e r s i o n s "   m a : h i d d e n = " t r u e "   m a : i n d e x e d = " t r u e "   m a : i n t e r n a l N a m e = " M e d i a S e r v i c e O b j e c t D e t e c t o r V e r s i o n s "   m a : r e a d O n l y = " t r u e " >  
 < x s d : s i m p l e T y p e >  
 < x s d : r e s t r i c t i o n   b a s e = " d m s : T e x t " / >  
 < / x s d : s i m p l e T y p e >  
 < / x s d : e l e m e n t >  
 < / x s d : s c h e m a >  
 < x s d : s c h e m a   t a r g e t N a m e s p a c e = " 4 7 1 5 1 5 1 5 - 8 8 7 0 - 4 f 4 c - b 8 b 2 - 4 6 f 2 7 b 8 7 6 4 4 e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1 0 "   n i l l a b l e = " t r u e "   m a : d i s p l a y N a m e = " S h a r e d   W i t h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1 1 "   n i l l a b l e = " t r u e "   m a : d i s p l a y N a m e = " S h a r e d   W i t h   D e t a i l s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S h a r i n g H i n t H a s h "   m a : i n d e x = " 1 2 "   n i l l a b l e = " t r u e "   m a : d i s p l a y N a m e = " S h a r i n g   H i n t   H a s h "   m a : h i d d e n = " t r u e "   m a : i n t e r n a l N a m e = " S h a r i n g H i n t H a s h "   m a : r e a d O n l y = " t r u e " >  
 < x s d : s i m p l e T y p e >  
 < x s d : r e s t r i c t i o n   b a s e = " d m s : T e x t " /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C o n t e n t   T y p e 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2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3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Props2.xml><?xml version="1.0" encoding="utf-8"?>
<ds:datastoreItem xmlns:ds="http://schemas.openxmlformats.org/officeDocument/2006/customXml" ds:itemID="{C70BC972-4D16-45AA-A70C-AC4659ACC16A}">
  <ds:schemaRefs/>
</ds:datastoreItem>
</file>

<file path=customXml/itemProps3.xml><?xml version="1.0" encoding="utf-8"?>
<ds:datastoreItem xmlns:ds="http://schemas.openxmlformats.org/officeDocument/2006/customXml" ds:itemID="{7D3A830A-0AC8-45A7-9E99-DF047C23D0D0}">
  <ds:schemaRefs/>
</ds:datastoreItem>
</file>

<file path=customXml/itemProps4.xml><?xml version="1.0" encoding="utf-8"?>
<ds:datastoreItem xmlns:ds="http://schemas.openxmlformats.org/officeDocument/2006/customXml" ds:itemID="{35CA3727-A4EB-4398-9783-D0148B06109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3459</Words>
  <Application>WPS 演示</Application>
  <PresentationFormat>宽屏</PresentationFormat>
  <Paragraphs>159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 Light</vt:lpstr>
      <vt:lpstr>Times New Roman</vt:lpstr>
      <vt:lpstr>等线</vt:lpstr>
      <vt:lpstr>PingFang SC</vt:lpstr>
      <vt:lpstr>Segoe Print</vt:lpstr>
      <vt:lpstr>Calibri</vt:lpstr>
      <vt:lpstr>微软雅黑</vt:lpstr>
      <vt:lpstr>Arial Unicode MS</vt:lpstr>
      <vt:lpstr>SamsungOne 700</vt:lpstr>
      <vt:lpstr>Yu Gothic UI Semibold</vt:lpstr>
      <vt:lpstr>SamsungOneKoreanOTF 400</vt:lpstr>
      <vt:lpstr>Office Theme</vt:lpstr>
      <vt:lpstr>PowerPoint 演示文稿</vt:lpstr>
      <vt:lpstr>Motivation of SEALPhase4</vt:lpstr>
      <vt:lpstr>PowerPoint 演示文稿</vt:lpstr>
      <vt:lpstr>PowerPoint 演示文稿</vt:lpstr>
      <vt:lpstr>PowerPoint 演示文稿</vt:lpstr>
      <vt:lpstr>PowerPoint 演示文稿</vt:lpstr>
      <vt:lpstr>Proposal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</cp:lastModifiedBy>
  <cp:revision>804</cp:revision>
  <dcterms:created xsi:type="dcterms:W3CDTF">2010-02-05T13:52:00Z</dcterms:created>
  <dcterms:modified xsi:type="dcterms:W3CDTF">2025-03-31T06:26:41Z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0x0101000221D6ADD44BEC41A4B5E9C373DAB2B5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1733107539</vt:lpwstr>
  </property>
  <property fmtid="{D5CDD505-2E9C-101B-9397-08002B2CF9AE}" pid="14" name="ICV">
    <vt:lpwstr>052EFADA2E27441591FBE521239E8075_13</vt:lpwstr>
  </property>
  <property fmtid="{D5CDD505-2E9C-101B-9397-08002B2CF9AE}" pid="15" name="KSOProductBuildVer">
    <vt:lpwstr>2052-12.8.2.16984</vt:lpwstr>
  </property>
</Properties>
</file>