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4" r:id="rId7"/>
    <p:sldId id="366" r:id="rId8"/>
    <p:sldId id="367" r:id="rId9"/>
    <p:sldId id="36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20" d="100"/>
          <a:sy n="120" d="100"/>
        </p:scale>
        <p:origin x="102" y="51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#66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Gothenburg, Sweden 7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11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April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S6-251082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9"/>
            <a:ext cx="7886700" cy="2520356"/>
          </a:xfrm>
        </p:spPr>
        <p:txBody>
          <a:bodyPr/>
          <a:lstStyle/>
          <a:p>
            <a:pPr eaLnBrk="1" hangingPunct="1"/>
            <a:r>
              <a:rPr lang="en-GB" altLang="en-US" sz="4800" dirty="0"/>
              <a:t>Consistent Terms Usage for Recording and Replay Feature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sz="2000" dirty="0"/>
              <a:t>Jerry Shih</a:t>
            </a:r>
          </a:p>
          <a:p>
            <a:pPr marL="0" indent="0" eaLnBrk="1" hangingPunct="1">
              <a:buFontTx/>
              <a:buNone/>
            </a:pPr>
            <a:r>
              <a:rPr lang="en-GB" altLang="en-US" sz="2000" dirty="0"/>
              <a:t>AT&amp;T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Terms are used inconsistently and confused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 The use of “and” and “and/or” for the same terms throughout the spec:</a:t>
            </a:r>
          </a:p>
          <a:p>
            <a:pPr lvl="1"/>
            <a:r>
              <a:rPr lang="en-US" altLang="en-US" dirty="0"/>
              <a:t>There are 37 occurrences of “recording admin </a:t>
            </a:r>
            <a:r>
              <a:rPr lang="en-US" altLang="en-US" dirty="0">
                <a:highlight>
                  <a:srgbClr val="FFFF00"/>
                </a:highlight>
              </a:rPr>
              <a:t>and</a:t>
            </a:r>
            <a:r>
              <a:rPr lang="en-US" altLang="en-US" dirty="0"/>
              <a:t> replay service user profile” and 27 occurrences of “recording admin </a:t>
            </a:r>
            <a:r>
              <a:rPr lang="en-US" altLang="en-US" dirty="0">
                <a:highlight>
                  <a:srgbClr val="FFFF00"/>
                </a:highlight>
              </a:rPr>
              <a:t>and/or </a:t>
            </a:r>
            <a:r>
              <a:rPr lang="en-US" altLang="en-US" dirty="0"/>
              <a:t>replay service user profile”.</a:t>
            </a:r>
          </a:p>
          <a:p>
            <a:pPr lvl="1"/>
            <a:r>
              <a:rPr lang="en-US" altLang="en-US" dirty="0"/>
              <a:t>There are 43 occurrences of “recording admin </a:t>
            </a:r>
            <a:r>
              <a:rPr lang="en-US" altLang="en-US" dirty="0">
                <a:highlight>
                  <a:srgbClr val="FFFF00"/>
                </a:highlight>
              </a:rPr>
              <a:t>and</a:t>
            </a:r>
            <a:r>
              <a:rPr lang="en-US" altLang="en-US" dirty="0"/>
              <a:t> replay service …” and 32 occurrences of “recording admin </a:t>
            </a:r>
            <a:r>
              <a:rPr lang="en-US" altLang="en-US" dirty="0">
                <a:highlight>
                  <a:srgbClr val="FFFF00"/>
                </a:highlight>
              </a:rPr>
              <a:t>and/or </a:t>
            </a:r>
            <a:r>
              <a:rPr lang="en-US" altLang="en-US" dirty="0"/>
              <a:t>replay service …”</a:t>
            </a:r>
          </a:p>
          <a:p>
            <a:pPr lvl="1"/>
            <a:r>
              <a:rPr lang="en-US" altLang="en-US" dirty="0"/>
              <a:t>There are 51 occurrences of “recording admin </a:t>
            </a:r>
            <a:r>
              <a:rPr lang="en-US" altLang="en-US" dirty="0">
                <a:highlight>
                  <a:srgbClr val="FFFF00"/>
                </a:highlight>
              </a:rPr>
              <a:t>and</a:t>
            </a:r>
            <a:r>
              <a:rPr lang="en-US" altLang="en-US" dirty="0"/>
              <a:t> replay …” and 37 “recording admin </a:t>
            </a:r>
            <a:r>
              <a:rPr lang="en-US" altLang="en-US" dirty="0">
                <a:highlight>
                  <a:srgbClr val="FFFF00"/>
                </a:highlight>
              </a:rPr>
              <a:t>and/or </a:t>
            </a:r>
            <a:r>
              <a:rPr lang="en-US" altLang="en-US" dirty="0"/>
              <a:t>replay …”</a:t>
            </a:r>
          </a:p>
          <a:p>
            <a:pPr lvl="1"/>
            <a:r>
              <a:rPr lang="en-US" altLang="en-US" dirty="0"/>
              <a:t>There are 2 occurrences of “recording admin </a:t>
            </a:r>
            <a:r>
              <a:rPr lang="en-US" altLang="en-US" dirty="0">
                <a:highlight>
                  <a:srgbClr val="FFFF00"/>
                </a:highlight>
              </a:rPr>
              <a:t>and</a:t>
            </a:r>
            <a:r>
              <a:rPr lang="en-US" altLang="en-US" dirty="0"/>
              <a:t> replay user …” and 4 occurrences of “recording admin</a:t>
            </a:r>
            <a:r>
              <a:rPr lang="en-US" altLang="en-US" dirty="0">
                <a:highlight>
                  <a:srgbClr val="FFFF00"/>
                </a:highlight>
              </a:rPr>
              <a:t> and/or </a:t>
            </a:r>
            <a:r>
              <a:rPr lang="en-US" altLang="en-US" dirty="0"/>
              <a:t>replay user …”</a:t>
            </a:r>
          </a:p>
          <a:p>
            <a:pPr lvl="1"/>
            <a:r>
              <a:rPr lang="en-US" altLang="en-US" dirty="0"/>
              <a:t>There are 2 occurrences of “recording admin and replay user identity” and 3 occurrences of “recording admin and replay </a:t>
            </a:r>
            <a:r>
              <a:rPr lang="en-US" altLang="en-US" dirty="0">
                <a:solidFill>
                  <a:srgbClr val="FF0000"/>
                </a:solidFill>
              </a:rPr>
              <a:t>service</a:t>
            </a:r>
            <a:r>
              <a:rPr lang="en-US" altLang="en-US" dirty="0"/>
              <a:t> user identity”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Use “and” or “and/or”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84459"/>
            <a:ext cx="10515600" cy="4508389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000" dirty="0"/>
              <a:t>In current 23.280, there are 59 occurrences of “and/or” used. Only 7 out of 59 are used outside of the “recording and replay feature” we added</a:t>
            </a:r>
          </a:p>
          <a:p>
            <a:pPr lvl="1"/>
            <a:r>
              <a:rPr lang="en-US" altLang="en-US" sz="1200" dirty="0"/>
              <a:t>1 used in 7.4.2.5.2 ACM server</a:t>
            </a:r>
          </a:p>
          <a:p>
            <a:pPr lvl="2"/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ACM server is a functional entity that provides the necessary capabilities to control and perform required transactions to exchange administrative configurations </a:t>
            </a:r>
            <a:r>
              <a:rPr lang="en-GB" sz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and/or 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information between partner MC system(s). ACM server has the following functions</a:t>
            </a:r>
          </a:p>
          <a:p>
            <a:pPr lvl="1"/>
            <a:r>
              <a:rPr lang="en-GB" altLang="en-US" sz="1200" dirty="0">
                <a:latin typeface="Times New Roman" panose="02020603050405020304" pitchFamily="18" charset="0"/>
              </a:rPr>
              <a:t>2 used in 7.4.3.2 SIP database logical functions:</a:t>
            </a:r>
          </a:p>
          <a:p>
            <a:pPr lvl="2"/>
            <a:r>
              <a:rPr lang="en-US" altLang="en-US" sz="1200" dirty="0"/>
              <a:t>	call </a:t>
            </a:r>
            <a:r>
              <a:rPr lang="en-US" altLang="en-US" sz="1200" dirty="0">
                <a:solidFill>
                  <a:srgbClr val="FF0000"/>
                </a:solidFill>
              </a:rPr>
              <a:t>and/or</a:t>
            </a:r>
            <a:r>
              <a:rPr lang="en-US" altLang="en-US" sz="1200" dirty="0"/>
              <a:t> session establishment support;</a:t>
            </a:r>
          </a:p>
          <a:p>
            <a:pPr lvl="2"/>
            <a:r>
              <a:rPr lang="en-US" altLang="en-US" sz="1200" dirty="0"/>
              <a:t>-	provides the call </a:t>
            </a:r>
            <a:r>
              <a:rPr lang="en-US" altLang="en-US" sz="1200" dirty="0">
                <a:solidFill>
                  <a:srgbClr val="FF0000"/>
                </a:solidFill>
              </a:rPr>
              <a:t>and/or </a:t>
            </a:r>
            <a:r>
              <a:rPr lang="en-US" altLang="en-US" sz="1200" dirty="0"/>
              <a:t>session establishment procedures in the SIP core. For terminating traffic, it provides information on which registrar currently hosts the user.</a:t>
            </a:r>
          </a:p>
          <a:p>
            <a:pPr lvl="1"/>
            <a:r>
              <a:rPr lang="en-US" altLang="en-US" sz="1200" dirty="0"/>
              <a:t>1 in 10.11.4 Management of Multicast</a:t>
            </a:r>
          </a:p>
          <a:p>
            <a:pPr lvl="2"/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For that, the MC service server shall use the MBMS SAI(s) </a:t>
            </a:r>
            <a:r>
              <a:rPr lang="en-GB" sz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and/or 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cell id(s) information to construct the MBMS broadcast area parameter in the Activate MBMS Bearer procedure.</a:t>
            </a:r>
          </a:p>
          <a:p>
            <a:pPr lvl="1"/>
            <a:r>
              <a:rPr lang="en-GB" altLang="en-US" sz="1200" dirty="0">
                <a:latin typeface="Times New Roman" panose="02020603050405020304" pitchFamily="18" charset="0"/>
              </a:rPr>
              <a:t>1 in 10.16.6.3 Procedure</a:t>
            </a:r>
          </a:p>
          <a:p>
            <a:pPr lvl="2"/>
            <a:r>
              <a:rPr lang="en-GB" altLang="en-US" sz="1200" dirty="0">
                <a:latin typeface="Times New Roman" panose="02020603050405020304" pitchFamily="18" charset="0"/>
              </a:rPr>
              <a:t>Step 11 … 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ad hoc group call response will consist of the success or failure result </a:t>
            </a:r>
            <a:r>
              <a:rPr lang="en-GB" sz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and/or 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detailed reason information in case of failure.</a:t>
            </a:r>
            <a:endParaRPr lang="en-US" altLang="en-US" sz="1200" dirty="0"/>
          </a:p>
          <a:p>
            <a:pPr lvl="1"/>
            <a:r>
              <a:rPr lang="en-US" altLang="en-US" sz="1200" dirty="0"/>
              <a:t>2 used in appendix C</a:t>
            </a:r>
          </a:p>
          <a:p>
            <a:pPr lvl="2"/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Communication priority involves a combination of the type of call/communication, the role of the requesting MC service user, and the predefined/requested priority of the initiating MC service user </a:t>
            </a:r>
            <a:r>
              <a:rPr lang="en-US" sz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and/or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group.</a:t>
            </a:r>
          </a:p>
          <a:p>
            <a:pPr lvl="2"/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This is essentially the priority of the MC service user according to its profile, and possibly modified by its role </a:t>
            </a:r>
            <a:r>
              <a:rPr lang="en-US" sz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and/or 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mode of service (e.g. using emergency or imminent peril call).</a:t>
            </a:r>
            <a:endParaRPr lang="en-US" altLang="en-US" sz="1200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04B6DD-3C49-F0F8-E738-F1BCCFCAA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The use of “user identity” and “service user identity”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475F0B-50BC-2DC0-93A2-D607DADA44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sz="2400" dirty="0"/>
              <a:t>There are 2 occurrences of “recording admin and replay user identity” and 3 occurrences of “recording admin and replay </a:t>
            </a:r>
            <a:r>
              <a:rPr lang="en-US" altLang="en-US" sz="2400" dirty="0">
                <a:solidFill>
                  <a:srgbClr val="FF0000"/>
                </a:solidFill>
              </a:rPr>
              <a:t>service</a:t>
            </a:r>
            <a:r>
              <a:rPr lang="en-US" altLang="en-US" sz="2400" dirty="0"/>
              <a:t> user identity”</a:t>
            </a:r>
          </a:p>
          <a:p>
            <a:pPr lvl="1"/>
            <a:r>
              <a:rPr lang="en-US" sz="1800" dirty="0"/>
              <a:t>When to use only “user identity”</a:t>
            </a:r>
          </a:p>
          <a:p>
            <a:pPr lvl="2"/>
            <a:r>
              <a:rPr lang="en-US" sz="1600" dirty="0"/>
              <a:t>Public user identity</a:t>
            </a:r>
          </a:p>
          <a:p>
            <a:pPr lvl="2"/>
            <a:r>
              <a:rPr lang="en-US" sz="1600" dirty="0"/>
              <a:t>Private user identity</a:t>
            </a:r>
          </a:p>
          <a:p>
            <a:pPr lvl="2"/>
            <a:r>
              <a:rPr lang="en-US" sz="1600" dirty="0"/>
              <a:t>Mission Critical user identity (MC ID) </a:t>
            </a:r>
          </a:p>
          <a:p>
            <a:pPr lvl="2"/>
            <a:r>
              <a:rPr lang="en-US" sz="1600" dirty="0"/>
              <a:t>MCPTT user identify</a:t>
            </a:r>
          </a:p>
          <a:p>
            <a:pPr lvl="1"/>
            <a:r>
              <a:rPr lang="en-US" sz="1800" dirty="0"/>
              <a:t>When to use “service user identity”</a:t>
            </a:r>
          </a:p>
          <a:p>
            <a:pPr lvl="2"/>
            <a:r>
              <a:rPr lang="en-US" sz="1600" dirty="0"/>
              <a:t>MC service user identity (MC </a:t>
            </a:r>
            <a:r>
              <a:rPr lang="en-US" sz="1600" dirty="0">
                <a:solidFill>
                  <a:srgbClr val="FF0000"/>
                </a:solidFill>
              </a:rPr>
              <a:t>service</a:t>
            </a:r>
            <a:r>
              <a:rPr lang="en-US" sz="1600" dirty="0"/>
              <a:t> ID)</a:t>
            </a:r>
          </a:p>
          <a:p>
            <a:pPr lvl="2"/>
            <a:endParaRPr lang="en-US" sz="1600" dirty="0"/>
          </a:p>
          <a:p>
            <a:pPr marL="0" indent="0">
              <a:buNone/>
            </a:pPr>
            <a:r>
              <a:rPr lang="en-US" sz="2400" dirty="0"/>
              <a:t>In clause 8.1.2a we title it with “recording  admin and replay </a:t>
            </a:r>
            <a:r>
              <a:rPr lang="en-US" sz="2400" dirty="0">
                <a:solidFill>
                  <a:srgbClr val="FF0000"/>
                </a:solidFill>
              </a:rPr>
              <a:t>service</a:t>
            </a:r>
            <a:r>
              <a:rPr lang="en-US" sz="2400" dirty="0"/>
              <a:t> user identity” but use (</a:t>
            </a:r>
            <a:r>
              <a:rPr lang="en-US" sz="2400" dirty="0" err="1"/>
              <a:t>MCRec</a:t>
            </a:r>
            <a:r>
              <a:rPr lang="en-US" sz="2400" dirty="0"/>
              <a:t> ID) with no service in the abbreviation. 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31566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20978-7E40-6B05-4687-99FF1CE33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 and 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D1110-B353-330C-3196-A2C1817690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04946"/>
            <a:ext cx="10515600" cy="4467283"/>
          </a:xfrm>
        </p:spPr>
        <p:txBody>
          <a:bodyPr/>
          <a:lstStyle/>
          <a:p>
            <a:r>
              <a:rPr lang="en-US" sz="2400" dirty="0"/>
              <a:t> Use “and” not “and/or” for recording and replay feature.</a:t>
            </a:r>
          </a:p>
          <a:p>
            <a:r>
              <a:rPr lang="en-US" sz="2400" dirty="0"/>
              <a:t> For “recording  admin and replay user identity” or “recording  admin and replay service user identity”.</a:t>
            </a:r>
          </a:p>
          <a:p>
            <a:pPr lvl="1"/>
            <a:r>
              <a:rPr lang="en-US" sz="2000" dirty="0"/>
              <a:t>Option 1</a:t>
            </a:r>
            <a:r>
              <a:rPr lang="en-US" dirty="0"/>
              <a:t> </a:t>
            </a:r>
            <a:r>
              <a:rPr lang="en-US" sz="1400" dirty="0"/>
              <a:t>(without “service”)</a:t>
            </a:r>
          </a:p>
          <a:p>
            <a:pPr lvl="2"/>
            <a:r>
              <a:rPr lang="en-US" sz="1400" dirty="0"/>
              <a:t>Use “recording  admin and replay user identity” not “recording  admin and replay service user identity” to align with the </a:t>
            </a:r>
            <a:r>
              <a:rPr lang="en-US" sz="1400" dirty="0" err="1"/>
              <a:t>MCRec</a:t>
            </a:r>
            <a:r>
              <a:rPr lang="en-US" sz="1400" dirty="0"/>
              <a:t> ID abbreviation. (3 places to change)</a:t>
            </a:r>
          </a:p>
          <a:p>
            <a:pPr lvl="2"/>
            <a:r>
              <a:rPr lang="en-US" sz="1400" dirty="0"/>
              <a:t>But also needs to change “recording admin and replay service user profile” to “recording admin and replay user profile” to be consistent. (37 places to change)</a:t>
            </a:r>
          </a:p>
          <a:p>
            <a:pPr lvl="2"/>
            <a:r>
              <a:rPr lang="en-US" sz="1400" dirty="0"/>
              <a:t>Also need to change “recording admin service user” to “recording admin user” (3 places to change)</a:t>
            </a:r>
          </a:p>
          <a:p>
            <a:pPr lvl="2"/>
            <a:r>
              <a:rPr lang="en-US" sz="1400" dirty="0"/>
              <a:t>Also need to change “replay service user” to “replay user” (75 places to change)</a:t>
            </a:r>
          </a:p>
          <a:p>
            <a:pPr lvl="1"/>
            <a:r>
              <a:rPr lang="en-US" sz="2000" dirty="0"/>
              <a:t>Option 2</a:t>
            </a:r>
            <a:r>
              <a:rPr lang="en-US" dirty="0"/>
              <a:t> </a:t>
            </a:r>
            <a:r>
              <a:rPr lang="en-US" sz="1400" dirty="0"/>
              <a:t>(with “service”)</a:t>
            </a:r>
          </a:p>
          <a:p>
            <a:pPr lvl="2"/>
            <a:r>
              <a:rPr lang="en-US" sz="1400" dirty="0"/>
              <a:t>Use “recording  admin and replay service user identity” not “recording  admin and replay user identity”. (2 places to change)</a:t>
            </a:r>
          </a:p>
          <a:p>
            <a:pPr lvl="2"/>
            <a:r>
              <a:rPr lang="en-US" sz="1400" dirty="0"/>
              <a:t>Change the </a:t>
            </a:r>
            <a:r>
              <a:rPr lang="en-US" sz="1400" dirty="0" err="1"/>
              <a:t>MCRec</a:t>
            </a:r>
            <a:r>
              <a:rPr lang="en-US" sz="1400" dirty="0"/>
              <a:t> ID to </a:t>
            </a:r>
            <a:r>
              <a:rPr lang="en-US" sz="1400" dirty="0" err="1"/>
              <a:t>MCRec</a:t>
            </a:r>
            <a:r>
              <a:rPr lang="en-US" sz="1400" dirty="0"/>
              <a:t> </a:t>
            </a:r>
            <a:r>
              <a:rPr lang="en-US" sz="1400" dirty="0">
                <a:solidFill>
                  <a:srgbClr val="FF0000"/>
                </a:solidFill>
              </a:rPr>
              <a:t>service</a:t>
            </a:r>
            <a:r>
              <a:rPr lang="en-US" sz="1400" dirty="0"/>
              <a:t> ID. To be consistent with MC service ID. (33 places to change)</a:t>
            </a:r>
          </a:p>
          <a:p>
            <a:pPr lvl="2"/>
            <a:r>
              <a:rPr lang="en-US" sz="1400" dirty="0"/>
              <a:t>Also need to change “recording admin user” to “recording admin service user” (7 places to change)</a:t>
            </a:r>
          </a:p>
          <a:p>
            <a:pPr lvl="2"/>
            <a:r>
              <a:rPr lang="en-US" sz="1400" dirty="0"/>
              <a:t>Also need to change “replay user” to “replay service user” (10 places to change)</a:t>
            </a:r>
          </a:p>
          <a:p>
            <a:pPr lvl="2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8654701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918129"/>
            <a:ext cx="10515600" cy="1558455"/>
          </a:xfrm>
        </p:spPr>
        <p:txBody>
          <a:bodyPr/>
          <a:lstStyle/>
          <a:p>
            <a:r>
              <a:rPr lang="en-US" altLang="en-US" dirty="0"/>
              <a:t> Agree on recommendations on slide </a:t>
            </a:r>
            <a:r>
              <a:rPr lang="en-US" altLang="en-US"/>
              <a:t>5 with Option 1 or 2.</a:t>
            </a:r>
            <a:endParaRPr lang="en-US" altLang="en-US" dirty="0"/>
          </a:p>
          <a:p>
            <a:r>
              <a:rPr lang="en-US" altLang="en-US" dirty="0"/>
              <a:t> No need a CR for such tedious changes which could be messy.</a:t>
            </a:r>
          </a:p>
          <a:p>
            <a:r>
              <a:rPr lang="en-US" altLang="en-US" dirty="0"/>
              <a:t> Agree for the editor of the spec to do the changes without a CR.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5913</TotalTime>
  <Words>869</Words>
  <Application>Microsoft Office PowerPoint</Application>
  <PresentationFormat>Widescreen</PresentationFormat>
  <Paragraphs>52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Consistent Terms Usage for Recording and Replay Feature</vt:lpstr>
      <vt:lpstr>Terms are used inconsistently and confused</vt:lpstr>
      <vt:lpstr>Use “and” or “and/or”</vt:lpstr>
      <vt:lpstr>The use of “user identity” and “service user identity”</vt:lpstr>
      <vt:lpstr>Conclusion and Recommendations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js0215</cp:lastModifiedBy>
  <cp:revision>637</cp:revision>
  <dcterms:created xsi:type="dcterms:W3CDTF">2010-02-05T13:52:04Z</dcterms:created>
  <dcterms:modified xsi:type="dcterms:W3CDTF">2025-03-30T23:43:19Z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