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528" r:id="rId2"/>
    <p:sldId id="537" r:id="rId3"/>
    <p:sldId id="567" r:id="rId4"/>
    <p:sldId id="569" r:id="rId5"/>
    <p:sldId id="570" r:id="rId6"/>
    <p:sldId id="571" r:id="rId7"/>
    <p:sldId id="54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0066FF"/>
    <a:srgbClr val="3399FF"/>
    <a:srgbClr val="FFFFFF"/>
    <a:srgbClr val="EAEFF7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76" d="100"/>
          <a:sy n="76" d="100"/>
        </p:scale>
        <p:origin x="348" y="5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S6-251030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GB" sz="5400" b="1" dirty="0"/>
              <a:t>Status of </a:t>
            </a:r>
            <a:r>
              <a:rPr lang="en-US" sz="5400" b="1" dirty="0"/>
              <a:t>Editor’s Notes in SA6 specifications</a:t>
            </a:r>
            <a:endParaRPr lang="en-GB" sz="5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#66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>
                <a:effectLst/>
                <a:ea typeface="Malgun Gothic" panose="020B0503020000020004" pitchFamily="34" charset="-127"/>
              </a:rPr>
              <a:t>Gothenburg, Sweden, 7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11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April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US" sz="4400" b="1" dirty="0"/>
              <a:t>Editor’s Notes in frozen specifications</a:t>
            </a:r>
            <a:endParaRPr lang="en-GB" altLang="fr-FR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636614"/>
            <a:ext cx="11001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Release 18 versions of specifications under the responsibility of SA6 are declared as complete since over a year, and the Release 19 versions are now completed as well.</a:t>
            </a:r>
          </a:p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hile reviewing all Release 18 versions and Release 19 versions of our specifications for remaining Editor’s Notes, outstanding 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issues are found in 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many of the technical specifications and external technical reports.</a:t>
            </a:r>
          </a:p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Some of these Editor’s Notes are introduced in a Pre-rel-18 version of the specification.</a:t>
            </a:r>
          </a:p>
          <a:p>
            <a:pPr marL="354387" indent="-354387">
              <a:defRPr/>
            </a:pPr>
            <a:r>
              <a:rPr lang="en-US" altLang="en-US" sz="20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SA6 should increase the effort to remove the remaining Editor’s Notes from 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Release 18 versions and Release 19 versions of our specifications as soon as possible.</a:t>
            </a:r>
            <a:endParaRPr lang="en-US" altLang="en-US" sz="20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354387" indent="-354387">
              <a:defRPr/>
            </a:pPr>
            <a:r>
              <a:rPr lang="en-US" altLang="en-US" sz="20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In particular, rapporteurs of work-items and specifications are invited to provide CRs to convert the Editor’s Notes to normative or informative text.</a:t>
            </a:r>
            <a:endParaRPr lang="en-GB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97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1/4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81868"/>
              </p:ext>
            </p:extLst>
          </p:nvPr>
        </p:nvGraphicFramePr>
        <p:xfrm>
          <a:off x="887390" y="1638812"/>
          <a:ext cx="10515599" cy="44382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875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6685935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317523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46266">
                  <a:extLst>
                    <a:ext uri="{9D8B030D-6E8A-4147-A177-3AD203B41FA5}">
                      <a16:colId xmlns:a16="http://schemas.microsoft.com/office/drawing/2014/main" val="3398849745"/>
                    </a:ext>
                  </a:extLst>
                </a:gridCol>
              </a:tblGrid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Spec title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23.180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Mission critical services support in the Isolated Operation for Public Safety (IOPS) mode of operation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9708234"/>
                  </a:ext>
                </a:extLst>
              </a:tr>
              <a:tr h="3246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23.222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Common API Framework for 3GPP Northbound APIs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8803369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23.255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Application layer support for Uncrewed Aerial System (UAS); Functional architecture and information flows;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750804"/>
                  </a:ext>
                </a:extLst>
              </a:tr>
              <a:tr h="3756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Common functional architecture to support mission critical services;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530696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23.281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Functional architecture and information flows to support Mission Critical Video (</a:t>
                      </a:r>
                      <a:r>
                        <a:rPr lang="en-US" sz="1600" kern="100" dirty="0" err="1">
                          <a:effectLst/>
                          <a:latin typeface="+mn-lt"/>
                        </a:rPr>
                        <a:t>MCVideo</a:t>
                      </a:r>
                      <a:r>
                        <a:rPr lang="en-US" sz="1600" kern="100" dirty="0">
                          <a:effectLst/>
                          <a:latin typeface="+mn-lt"/>
                        </a:rPr>
                        <a:t>);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017829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Functional architecture and information flows to support Mission Critical Data (</a:t>
                      </a:r>
                      <a:r>
                        <a:rPr lang="en-US" sz="1600" kern="100" dirty="0" err="1">
                          <a:effectLst/>
                          <a:latin typeface="+mn-lt"/>
                        </a:rPr>
                        <a:t>MCData</a:t>
                      </a:r>
                      <a:r>
                        <a:rPr lang="en-US" sz="1600" kern="100" dirty="0">
                          <a:effectLst/>
                          <a:latin typeface="+mn-lt"/>
                        </a:rPr>
                        <a:t>);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246965"/>
                  </a:ext>
                </a:extLst>
              </a:tr>
              <a:tr h="3756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Mission Critical Communication Interworking with Land Mobile Radio Systems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742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77307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520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2/4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942361"/>
              </p:ext>
            </p:extLst>
          </p:nvPr>
        </p:nvGraphicFramePr>
        <p:xfrm>
          <a:off x="897225" y="1641992"/>
          <a:ext cx="10331214" cy="46339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4398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6362442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337187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337187">
                  <a:extLst>
                    <a:ext uri="{9D8B030D-6E8A-4147-A177-3AD203B41FA5}">
                      <a16:colId xmlns:a16="http://schemas.microsoft.com/office/drawing/2014/main" val="195670357"/>
                    </a:ext>
                  </a:extLst>
                </a:gridCol>
              </a:tblGrid>
              <a:tr h="7414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title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739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Application layer support for Vehicle-to-Everything (V2X) services; Functional architecture and information flows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 version not produced</a:t>
                      </a:r>
                    </a:p>
                  </a:txBody>
                  <a:tcPr marL="5952" marR="5952" marT="5952" marB="595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606972"/>
                  </a:ext>
                </a:extLst>
              </a:tr>
              <a:tr h="289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Mission Critical services over 5G System; Stage 2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787263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23.379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Functional architecture and information flows to support Mission Critical Push To Talk (MCPTT);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136004"/>
                  </a:ext>
                </a:extLst>
              </a:tr>
              <a:tr h="4930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23.392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397030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Service Enabler Architecture Layer for Verticals (SEAL); Data Delivery enabler for vertical applications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94256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23.434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Service Enabler Architecture Layer for Verticals (SEAL); Functional architecture and information flows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691117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Procedures for Network Slice Capability Exposure for Application Layer Enablement Service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5287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35597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859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3/4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501625"/>
              </p:ext>
            </p:extLst>
          </p:nvPr>
        </p:nvGraphicFramePr>
        <p:xfrm>
          <a:off x="843084" y="1682543"/>
          <a:ext cx="10611497" cy="39984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1690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6882581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317522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189704">
                  <a:extLst>
                    <a:ext uri="{9D8B030D-6E8A-4147-A177-3AD203B41FA5}">
                      <a16:colId xmlns:a16="http://schemas.microsoft.com/office/drawing/2014/main" val="3401866"/>
                    </a:ext>
                  </a:extLst>
                </a:gridCol>
              </a:tblGrid>
              <a:tr h="922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Spec title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Functional architecture and information flows for Application Data Analytics Enablement Service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7963"/>
                  </a:ext>
                </a:extLst>
              </a:tr>
              <a:tr h="370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23.437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Spatial map and Spatial anchors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736275"/>
                  </a:ext>
                </a:extLst>
              </a:tr>
              <a:tr h="2166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23.438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Digital assets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996213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23.479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Technical Specification Group Services and System Aspects; UE MBMS APIs for Mission Critical Services;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 version not produced</a:t>
                      </a:r>
                    </a:p>
                  </a:txBody>
                  <a:tcPr marL="5952" marR="5952" marT="5952" marB="595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859907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TS 23.482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Functional architecture and information flows for AIML Enablement Service</a:t>
                      </a:r>
                      <a:endParaRPr lang="en-US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851566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23.542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Application layer support for Personal IoT Network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65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64919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DEA06-5F63-8C35-0BCF-2660EF2B8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4FDE-0ABA-2A2B-9D4C-9BF47F9C1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859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4/4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4C00221-33EC-24C3-1249-3EB95718F1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096946"/>
              </p:ext>
            </p:extLst>
          </p:nvPr>
        </p:nvGraphicFramePr>
        <p:xfrm>
          <a:off x="843084" y="1682543"/>
          <a:ext cx="10611497" cy="28971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1690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6882581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317522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189704">
                  <a:extLst>
                    <a:ext uri="{9D8B030D-6E8A-4147-A177-3AD203B41FA5}">
                      <a16:colId xmlns:a16="http://schemas.microsoft.com/office/drawing/2014/main" val="3401866"/>
                    </a:ext>
                  </a:extLst>
                </a:gridCol>
              </a:tblGrid>
              <a:tr h="922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Spec title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23.554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Application architecture for MSGin5G Service;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20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997859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23.558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Architecture for enabling Edge Applications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8252012"/>
                  </a:ext>
                </a:extLst>
              </a:tr>
              <a:tr h="2690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TR </a:t>
                      </a:r>
                      <a:r>
                        <a:rPr lang="en-US" sz="1600" u="none" strike="noStrike" kern="100" dirty="0">
                          <a:effectLst/>
                        </a:rPr>
                        <a:t>23.946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 version not produced</a:t>
                      </a:r>
                    </a:p>
                  </a:txBody>
                  <a:tcPr marL="5952" marR="5952" marT="5952" marB="595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539374"/>
                  </a:ext>
                </a:extLst>
              </a:tr>
              <a:tr h="2690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TR </a:t>
                      </a:r>
                      <a:r>
                        <a:rPr lang="en-US" sz="1600" u="none" strike="noStrike" kern="100" dirty="0">
                          <a:effectLst/>
                        </a:rPr>
                        <a:t>23.958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Edge Application Standards in 3GPP and alignment with External Organizations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1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 version not produced</a:t>
                      </a:r>
                    </a:p>
                  </a:txBody>
                  <a:tcPr marL="5952" marR="5952" marT="5952" marB="595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846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43860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32409</TotalTime>
  <Words>656</Words>
  <Application>Microsoft Office PowerPoint</Application>
  <PresentationFormat>Widescreen</PresentationFormat>
  <Paragraphs>129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Malgun Gothic</vt:lpstr>
      <vt:lpstr>Aptos</vt:lpstr>
      <vt:lpstr>Arial</vt:lpstr>
      <vt:lpstr>Calibri</vt:lpstr>
      <vt:lpstr>Calibri Light</vt:lpstr>
      <vt:lpstr>Times New Roman</vt:lpstr>
      <vt:lpstr>Office Theme</vt:lpstr>
      <vt:lpstr>   Status of Editor’s Notes in SA6 specifications</vt:lpstr>
      <vt:lpstr>Editor’s Notes in frozen specifications</vt:lpstr>
      <vt:lpstr>Overview of specs with Editor’s Notes 1/4</vt:lpstr>
      <vt:lpstr>Overview of specs with Editor’s Notes 2/4</vt:lpstr>
      <vt:lpstr>Overview of specs with Editor’s Notes 3/4</vt:lpstr>
      <vt:lpstr>Overview of specs with Editor’s Notes 4/4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2314</cp:revision>
  <dcterms:created xsi:type="dcterms:W3CDTF">2010-02-05T13:52:04Z</dcterms:created>
  <dcterms:modified xsi:type="dcterms:W3CDTF">2025-04-02T10:40:11Z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