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43" r:id="rId6"/>
    <p:sldId id="361" r:id="rId7"/>
    <p:sldId id="348" r:id="rId8"/>
    <p:sldId id="352" r:id="rId9"/>
    <p:sldId id="360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33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11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April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S6-251022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699" y="1709738"/>
            <a:ext cx="10289893" cy="2852737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Daytona" panose="020B0604030500040204" pitchFamily="34" charset="0"/>
              </a:rPr>
              <a:t>Initial thoughts on temporary MC service UE disable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33377" y="4589463"/>
            <a:ext cx="10417215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>
                <a:latin typeface="Daytona" panose="020B0604030500040204" pitchFamily="34" charset="0"/>
              </a:rPr>
              <a:t>Sivasubramaniam (</a:t>
            </a:r>
            <a:r>
              <a:rPr lang="en-GB" altLang="en-US" i="1" dirty="0">
                <a:latin typeface="Daytona" panose="020B0604030500040204" pitchFamily="34" charset="0"/>
              </a:rPr>
              <a:t>Ram</a:t>
            </a:r>
            <a:r>
              <a:rPr lang="en-GB" altLang="en-US" dirty="0">
                <a:latin typeface="Daytona" panose="020B0604030500040204" pitchFamily="34" charset="0"/>
              </a:rPr>
              <a:t>) Ramanan &amp; Mythri Hunukumbure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latin typeface="Daytona" panose="020B0604030500040204" pitchFamily="34" charset="0"/>
              </a:rPr>
              <a:t>UK Home Office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D8C8E-8B7D-66D3-7B38-13E5B6284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452761"/>
            <a:ext cx="10936550" cy="830129"/>
          </a:xfrm>
        </p:spPr>
        <p:txBody>
          <a:bodyPr>
            <a:normAutofit/>
          </a:bodyPr>
          <a:lstStyle/>
          <a:p>
            <a:r>
              <a:rPr lang="en-GB" dirty="0">
                <a:latin typeface="Daytona" panose="020B0604030500040204" pitchFamily="34" charset="0"/>
              </a:rPr>
              <a:t>3GPP Requirements (TS 22.280)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47D38-8C9A-0FF8-C968-28A83F981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928" y="1851948"/>
            <a:ext cx="11390050" cy="4467829"/>
          </a:xfrm>
        </p:spPr>
        <p:txBody>
          <a:bodyPr>
            <a:normAutofit fontScale="85000" lnSpcReduction="20000"/>
          </a:bodyPr>
          <a:lstStyle/>
          <a:p>
            <a:pPr marL="0" indent="0" hangingPunc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300" b="1" dirty="0">
                <a:effectLst/>
                <a:latin typeface="Daytona" panose="020B0604030500040204" pitchFamily="34" charset="0"/>
                <a:cs typeface="Times New Roman" panose="02020603050405020304" pitchFamily="18" charset="0"/>
              </a:rPr>
              <a:t>6.13.4	Access control</a:t>
            </a:r>
          </a:p>
          <a:p>
            <a:pPr hangingPunct="0">
              <a:spcAft>
                <a:spcPts val="900"/>
              </a:spcAft>
            </a:pPr>
            <a:r>
              <a:rPr lang="en-GB" sz="1300" dirty="0">
                <a:effectLst/>
                <a:latin typeface="Daytona" panose="020B0604030500040204" pitchFamily="34" charset="0"/>
                <a:ea typeface="Times New Roman" panose="02020603050405020304" pitchFamily="18" charset="0"/>
              </a:rPr>
              <a:t>[R-6.13.4-001] The MCX Service shall support suspending or disabling of access from an MCX UE or an MCX User to the MCX Service.</a:t>
            </a:r>
          </a:p>
          <a:p>
            <a:pPr hangingPunct="0">
              <a:spcAft>
                <a:spcPts val="900"/>
              </a:spcAft>
            </a:pPr>
            <a:r>
              <a:rPr lang="en-GB" sz="1300" dirty="0">
                <a:effectLst/>
                <a:latin typeface="Daytona" panose="020B0604030500040204" pitchFamily="34" charset="0"/>
                <a:ea typeface="Times New Roman" panose="02020603050405020304" pitchFamily="18" charset="0"/>
              </a:rPr>
              <a:t>[R-6.13.4-002] An MCX User who has a profile that has been deleted or suspended shall be prevented from using that MCX Service User Profile to access the MCX Service.</a:t>
            </a:r>
          </a:p>
          <a:p>
            <a:pPr hangingPunct="0">
              <a:spcAft>
                <a:spcPts val="900"/>
              </a:spcAft>
            </a:pPr>
            <a:r>
              <a:rPr lang="en-GB" sz="1300" dirty="0">
                <a:effectLst/>
                <a:latin typeface="Daytona" panose="020B0604030500040204" pitchFamily="34" charset="0"/>
                <a:ea typeface="Times New Roman" panose="02020603050405020304" pitchFamily="18" charset="0"/>
              </a:rPr>
              <a:t>[R-6.13.4-003] The MCX Service shall provide a me</a:t>
            </a:r>
            <a:r>
              <a:rPr lang="en-GB" sz="1300" dirty="0">
                <a:effectLst/>
                <a:latin typeface="Daytona" panose="020B0604030500040204" pitchFamily="34" charset="0"/>
                <a:ea typeface="SimSun" panose="02010600030101010101" pitchFamily="2" charset="-122"/>
              </a:rPr>
              <a:t>chanism to </a:t>
            </a:r>
            <a:r>
              <a:rPr lang="en-GB" sz="130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Daytona" panose="020B0604030500040204" pitchFamily="34" charset="0"/>
                <a:ea typeface="SimSun" panose="02010600030101010101" pitchFamily="2" charset="-122"/>
              </a:rPr>
              <a:t>temporarily </a:t>
            </a:r>
            <a:r>
              <a:rPr lang="en-GB" sz="1300" dirty="0">
                <a:effectLst/>
                <a:highlight>
                  <a:srgbClr val="00FFFF"/>
                </a:highlight>
                <a:latin typeface="Daytona" panose="020B0604030500040204" pitchFamily="34" charset="0"/>
                <a:ea typeface="SimSun" panose="02010600030101010101" pitchFamily="2" charset="-122"/>
              </a:rPr>
              <a:t>disable an MCX UE </a:t>
            </a:r>
            <a:r>
              <a:rPr lang="en-GB" sz="1300" dirty="0">
                <a:effectLst/>
                <a:latin typeface="Daytona" panose="020B0604030500040204" pitchFamily="34" charset="0"/>
                <a:ea typeface="SimSun" panose="02010600030101010101" pitchFamily="2" charset="-122"/>
              </a:rPr>
              <a:t>remotely by the MCX Service Administrator or an authorized MCX User.</a:t>
            </a:r>
            <a:endParaRPr lang="en-GB" sz="1300" dirty="0">
              <a:effectLst/>
              <a:latin typeface="Daytona" panose="020B060403050004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sz="1300" dirty="0">
                <a:effectLst/>
                <a:latin typeface="Daytona" panose="020B0604030500040204" pitchFamily="34" charset="0"/>
                <a:ea typeface="Times New Roman" panose="02020603050405020304" pitchFamily="18" charset="0"/>
              </a:rPr>
              <a:t>[R-6.13.4-004] The MCX Service shall only allow a user to affiliate to or select an enabled MCX Service Group (i.e., not disabled).</a:t>
            </a:r>
          </a:p>
          <a:p>
            <a:pPr hangingPunct="0">
              <a:spcAft>
                <a:spcPts val="900"/>
              </a:spcAft>
            </a:pPr>
            <a:r>
              <a:rPr lang="en-GB" sz="1300" dirty="0">
                <a:effectLst/>
                <a:latin typeface="Daytona" panose="020B0604030500040204" pitchFamily="34" charset="0"/>
                <a:ea typeface="Times New Roman" panose="02020603050405020304" pitchFamily="18" charset="0"/>
              </a:rPr>
              <a:t>[R-6.13.4-005] </a:t>
            </a:r>
            <a:r>
              <a:rPr lang="en-GB" sz="1300" dirty="0">
                <a:solidFill>
                  <a:srgbClr val="000000"/>
                </a:solidFill>
                <a:effectLst/>
                <a:latin typeface="Daytona" panose="020B0604030500040204" pitchFamily="34" charset="0"/>
                <a:ea typeface="SimSun" panose="02010600030101010101" pitchFamily="2" charset="-122"/>
              </a:rPr>
              <a:t>A </a:t>
            </a:r>
            <a:r>
              <a:rPr lang="en-GB" sz="130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Daytona" panose="020B0604030500040204" pitchFamily="34" charset="0"/>
                <a:ea typeface="SimSun" panose="02010600030101010101" pitchFamily="2" charset="-122"/>
              </a:rPr>
              <a:t>temporarily </a:t>
            </a:r>
            <a:r>
              <a:rPr lang="en-GB" sz="130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Daytona" panose="020B0604030500040204" pitchFamily="34" charset="0"/>
                <a:ea typeface="Times New Roman" panose="02020603050405020304" pitchFamily="18" charset="0"/>
              </a:rPr>
              <a:t>disabled MCX UE</a:t>
            </a:r>
            <a:r>
              <a:rPr lang="en-GB" sz="1300" dirty="0">
                <a:solidFill>
                  <a:srgbClr val="000000"/>
                </a:solidFill>
                <a:effectLst/>
                <a:latin typeface="Daytona" panose="020B0604030500040204" pitchFamily="34" charset="0"/>
                <a:ea typeface="SimSun" panose="02010600030101010101" pitchFamily="2" charset="-122"/>
              </a:rPr>
              <a:t>, which has limited access capability per Mission Critical Organization policy,</a:t>
            </a:r>
            <a:r>
              <a:rPr lang="en-GB" sz="1300" dirty="0">
                <a:solidFill>
                  <a:srgbClr val="000000"/>
                </a:solidFill>
                <a:effectLst/>
                <a:latin typeface="Daytona" panose="020B0604030500040204" pitchFamily="34" charset="0"/>
                <a:ea typeface="Times New Roman" panose="02020603050405020304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effectLst/>
                <a:latin typeface="Daytona" panose="020B0604030500040204" pitchFamily="34" charset="0"/>
                <a:ea typeface="SimSun" panose="02010600030101010101" pitchFamily="2" charset="-122"/>
              </a:rPr>
              <a:t>shall be able to be re-enabled by the MCX Service Administrator</a:t>
            </a:r>
            <a:r>
              <a:rPr lang="en-GB" sz="1300" dirty="0">
                <a:effectLst/>
                <a:latin typeface="Daytona" panose="020B0604030500040204" pitchFamily="34" charset="0"/>
                <a:ea typeface="SimSun" panose="02010600030101010101" pitchFamily="2" charset="-122"/>
              </a:rPr>
              <a:t> or an authorized MCX User</a:t>
            </a:r>
            <a:r>
              <a:rPr lang="en-GB" sz="1300" dirty="0">
                <a:solidFill>
                  <a:srgbClr val="000000"/>
                </a:solidFill>
                <a:effectLst/>
                <a:latin typeface="Daytona" panose="020B0604030500040204" pitchFamily="34" charset="0"/>
                <a:ea typeface="SimSun" panose="02010600030101010101" pitchFamily="2" charset="-122"/>
              </a:rPr>
              <a:t>.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[R-6.13.4-006] The MCX Service shall provide a me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chanism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to re-enable a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temporarily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FF"/>
                </a:highlight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disabled MCX UE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 by the MCX Service Administrator or an authorized MCX User.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aytona" panose="020B0604030500040204" pitchFamily="34" charset="0"/>
              <a:ea typeface="Times New Roman" panose="02020603050405020304" pitchFamily="18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C0C0C0"/>
                </a:highlight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[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R-6.13.4-007] The MCX Service shall provide a me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ch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an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i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s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m to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C0C0C0"/>
                </a:highlight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permanently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C0C0C0"/>
                </a:highlight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C0C0C0"/>
                </a:highlight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disable an MCX UE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 by the MCX Service Administrator or an authorized MCX User.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aytona" panose="020B0604030500040204" pitchFamily="34" charset="0"/>
              <a:ea typeface="Times New Roman" panose="02020603050405020304" pitchFamily="18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[R-6.13.4-008]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The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C0C0C0"/>
                </a:highlight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permanently disabled MCX UE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shall remove all MCX Service User Profiles stored in the MCX UE.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aytona" panose="020B0604030500040204" pitchFamily="34" charset="0"/>
              <a:ea typeface="Times New Roman" panose="02020603050405020304" pitchFamily="18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[R-6.13.4-009]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The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C0C0C0"/>
                </a:highlight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permanently disabled MCX UE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SimSun" panose="02010600030101010101" pitchFamily="2" charset="-122"/>
              </a:rPr>
              <a:t>shall have no access to MCX Services.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aytona" panose="020B0604030500040204" pitchFamily="34" charset="0"/>
              <a:ea typeface="Times New Roman" panose="02020603050405020304" pitchFamily="18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aytona" panose="020B0604030500040204" pitchFamily="34" charset="0"/>
                <a:ea typeface="Times New Roman" panose="02020603050405020304" pitchFamily="18" charset="0"/>
              </a:rPr>
              <a:t>[R-6.13.4-010] The security solution for the MCX Service shall minimize the impact of a compromised MCX UE on other MCX UEs.</a:t>
            </a:r>
          </a:p>
          <a:p>
            <a:pPr hangingPunct="0">
              <a:spcAft>
                <a:spcPts val="900"/>
              </a:spcAft>
            </a:pPr>
            <a:endParaRPr lang="en-GB" sz="1800" dirty="0">
              <a:effectLst/>
              <a:latin typeface="Daytona" panose="020B060403050004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2570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BFE0B-E75B-FEFE-25D6-BD7D450A6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8561"/>
          </a:xfrm>
        </p:spPr>
        <p:txBody>
          <a:bodyPr/>
          <a:lstStyle/>
          <a:p>
            <a:r>
              <a:rPr lang="en-GB" dirty="0">
                <a:latin typeface="Daytona" panose="020B0604030500040204" pitchFamily="34" charset="0"/>
              </a:rPr>
              <a:t>Device and service access</a:t>
            </a:r>
            <a:endParaRPr lang="en-GB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88D56C9F-C06B-D16D-59BA-F8EC80874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434" y="1916202"/>
            <a:ext cx="7585276" cy="444519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9C09B250-64AE-CDBE-260F-82D9380E59EB}"/>
              </a:ext>
            </a:extLst>
          </p:cNvPr>
          <p:cNvSpPr txBox="1"/>
          <p:nvPr/>
        </p:nvSpPr>
        <p:spPr>
          <a:xfrm>
            <a:off x="8186196" y="1951672"/>
            <a:ext cx="326116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MC service UE: </a:t>
            </a:r>
            <a:r>
              <a:rPr lang="en-GB" dirty="0"/>
              <a:t>A UE that can be used to participate in one or more MC services and recording admin and replay services. </a:t>
            </a:r>
          </a:p>
        </p:txBody>
      </p:sp>
    </p:spTree>
    <p:extLst>
      <p:ext uri="{BB962C8B-B14F-4D97-AF65-F5344CB8AC3E}">
        <p14:creationId xmlns:p14="http://schemas.microsoft.com/office/powerpoint/2010/main" val="344418858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18A37-9AF1-F9C9-9AAB-867B949B6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Daytona" panose="020B0604030500040204" pitchFamily="34" charset="0"/>
              </a:rPr>
              <a:t>Levels of limited access (or services)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BD7A8-2FD3-3E1D-9628-D3F944436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b="1" dirty="0">
                <a:latin typeface="Daytona" panose="020B0604030500040204" pitchFamily="34" charset="0"/>
              </a:rPr>
              <a:t>Permanent</a:t>
            </a:r>
            <a:r>
              <a:rPr lang="en-GB" sz="2400" dirty="0">
                <a:latin typeface="Daytona" panose="020B0604030500040204" pitchFamily="34" charset="0"/>
              </a:rPr>
              <a:t> – disables UE/removes application (deletes MCX)/other data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>
                <a:latin typeface="Daytona" panose="020B0604030500040204" pitchFamily="34" charset="0"/>
              </a:rPr>
              <a:t>wiping (factory reset) a device to remove all managed applications and data and takes the device back to a factory state as if new.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400" b="1" dirty="0">
                <a:latin typeface="Daytona" panose="020B0604030500040204" pitchFamily="34" charset="0"/>
              </a:rPr>
              <a:t>Temporary </a:t>
            </a:r>
            <a:r>
              <a:rPr lang="en-GB" sz="2400" dirty="0">
                <a:latin typeface="Daytona" panose="020B0604030500040204" pitchFamily="34" charset="0"/>
              </a:rPr>
              <a:t>–  ?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>
                <a:latin typeface="Daytona" panose="020B0604030500040204" pitchFamily="34" charset="0"/>
              </a:rPr>
              <a:t>temporarily disable a device or parts of the (service) capability of a device,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>
                <a:latin typeface="Daytona" panose="020B0604030500040204" pitchFamily="34" charset="0"/>
              </a:rPr>
              <a:t>the ability for the device to be easily or quickly returned to operational state again if needed</a:t>
            </a:r>
          </a:p>
          <a:p>
            <a:pPr marL="0" indent="0">
              <a:buNone/>
            </a:pPr>
            <a:endParaRPr lang="en-GB" dirty="0">
              <a:latin typeface="Daytona" panose="020B0604030500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3409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A3E2D-FCB6-C67D-351D-0D196CD45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Daytona" panose="020B0604030500040204" pitchFamily="34" charset="0"/>
              </a:rPr>
              <a:t>Useful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69F9E-67BE-07F0-DEA4-EDBB240DF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latin typeface="Daytona" panose="020B0604030500040204" pitchFamily="34" charset="0"/>
              </a:rPr>
              <a:t>Accessible through MCX service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latin typeface="Daytona" panose="020B0604030500040204" pitchFamily="34" charset="0"/>
              </a:rPr>
              <a:t>24 x 7 availability through control rooms/dispatcher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latin typeface="Daytona" panose="020B0604030500040204" pitchFamily="34" charset="0"/>
              </a:rPr>
              <a:t>Remotely disable or re-enable MC UE access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latin typeface="Daytona" panose="020B0604030500040204" pitchFamily="34" charset="0"/>
              </a:rPr>
              <a:t>Which (or if any) MCX features need to kept alive, needs further study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42364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8FA2F-EBED-1744-6CFC-EB82F55CD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Daytona" panose="020B0604030500040204" pitchFamily="34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40BE8-12F7-E351-86A4-F34385029D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latin typeface="Daytona" panose="020B0604030500040204" pitchFamily="34" charset="0"/>
              </a:rPr>
              <a:t>Need to clarify disabling MC UE versus MCX service UE access capability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latin typeface="Daytona" panose="020B0604030500040204" pitchFamily="34" charset="0"/>
              </a:rPr>
              <a:t>Need to establish what is within the scope of MCX standards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>
              <a:latin typeface="Daytona" panose="020B060403050004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749728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5446</TotalTime>
  <Words>472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Courier New</vt:lpstr>
      <vt:lpstr>Daytona</vt:lpstr>
      <vt:lpstr>Times New Roman</vt:lpstr>
      <vt:lpstr>Wingdings</vt:lpstr>
      <vt:lpstr>Office Theme</vt:lpstr>
      <vt:lpstr>Initial thoughts on temporary MC service UE disable</vt:lpstr>
      <vt:lpstr>3GPP Requirements (TS 22.280) </vt:lpstr>
      <vt:lpstr>Device and service access</vt:lpstr>
      <vt:lpstr>Levels of limited access (or services) </vt:lpstr>
      <vt:lpstr>Useful requirements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Sivasubramaniam Ramanan</cp:lastModifiedBy>
  <cp:revision>624</cp:revision>
  <dcterms:created xsi:type="dcterms:W3CDTF">2010-02-05T13:52:04Z</dcterms:created>
  <dcterms:modified xsi:type="dcterms:W3CDTF">2025-03-31T13:50:13Z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