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86" r:id="rId6"/>
    <p:sldId id="387" r:id="rId7"/>
    <p:sldId id="388" r:id="rId8"/>
    <p:sldId id="379" r:id="rId9"/>
    <p:sldId id="382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203E87"/>
    <a:srgbClr val="FF6600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98" autoAdjust="0"/>
    <p:restoredTop sz="94679" autoAdjust="0"/>
  </p:normalViewPr>
  <p:slideViewPr>
    <p:cSldViewPr snapToGrid="0">
      <p:cViewPr varScale="1">
        <p:scale>
          <a:sx n="81" d="100"/>
          <a:sy n="81" d="100"/>
        </p:scale>
        <p:origin x="528" y="3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3674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</a:t>
            </a:r>
            <a:r>
              <a:rPr lang="sv-SE" altLang="en-US" sz="1200" b="1" dirty="0" smtClean="0">
                <a:latin typeface="Arial "/>
              </a:rPr>
              <a:t>Meeting #65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 smtClean="0">
                <a:latin typeface="Arial "/>
              </a:rPr>
              <a:t>Athens, Greece</a:t>
            </a:r>
            <a:r>
              <a:rPr lang="en-GB" altLang="en-US" sz="1200" b="1" baseline="0" dirty="0" smtClean="0">
                <a:latin typeface="Arial "/>
              </a:rPr>
              <a:t> 17</a:t>
            </a:r>
            <a:r>
              <a:rPr lang="en-GB" altLang="en-US" sz="1200" b="1" baseline="30000" dirty="0" smtClean="0">
                <a:latin typeface="Arial "/>
              </a:rPr>
              <a:t>th</a:t>
            </a:r>
            <a:r>
              <a:rPr lang="en-GB" altLang="en-US" sz="1200" b="1" baseline="0" dirty="0" smtClean="0">
                <a:latin typeface="Arial "/>
              </a:rPr>
              <a:t> </a:t>
            </a:r>
            <a:r>
              <a:rPr lang="en-GB" altLang="en-US" sz="1200" b="1" dirty="0" smtClean="0">
                <a:latin typeface="Arial "/>
              </a:rPr>
              <a:t>– 21</a:t>
            </a:r>
            <a:r>
              <a:rPr lang="en-GB" altLang="en-US" sz="1200" b="1" baseline="30000" dirty="0" smtClean="0">
                <a:latin typeface="Arial "/>
              </a:rPr>
              <a:t>st</a:t>
            </a:r>
            <a:r>
              <a:rPr lang="en-GB" altLang="en-US" sz="1200" b="1" baseline="0" dirty="0" smtClean="0">
                <a:latin typeface="Arial "/>
              </a:rPr>
              <a:t> February</a:t>
            </a:r>
            <a:r>
              <a:rPr lang="en-GB" altLang="en-US" sz="1200" b="1" dirty="0" smtClean="0">
                <a:latin typeface="Arial "/>
              </a:rPr>
              <a:t> </a:t>
            </a:r>
            <a:r>
              <a:rPr lang="en-GB" altLang="en-US" sz="1200" b="1" dirty="0">
                <a:latin typeface="Arial "/>
              </a:rPr>
              <a:t>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S6-250249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5" Type="http://schemas.openxmlformats.org/officeDocument/2006/relationships/image" Target="../media/image2.jpeg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jpeg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073C3-1DE1-3A37-F3D7-5BDDEF1B2323}"/>
              </a:ext>
            </a:extLst>
          </p:cNvPr>
          <p:cNvSpPr txBox="1">
            <a:spLocks/>
          </p:cNvSpPr>
          <p:nvPr/>
        </p:nvSpPr>
        <p:spPr bwMode="auto">
          <a:xfrm>
            <a:off x="1392513" y="2566306"/>
            <a:ext cx="8949861" cy="2354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Tx/>
              <a:buNone/>
            </a:pPr>
            <a:r>
              <a:rPr lang="en-GB" altLang="en-US" dirty="0"/>
              <a:t/>
            </a:r>
            <a:br>
              <a:rPr lang="en-GB" altLang="en-US" dirty="0"/>
            </a:br>
            <a:r>
              <a:rPr lang="en-GB" altLang="en-US" sz="6000" dirty="0" smtClean="0"/>
              <a:t>Discussion</a:t>
            </a:r>
          </a:p>
          <a:p>
            <a:pPr marL="0" indent="0" algn="ctr" eaLnBrk="1" hangingPunct="1">
              <a:buFontTx/>
              <a:buNone/>
            </a:pPr>
            <a:r>
              <a:rPr lang="en-GB" sz="3600" dirty="0" smtClean="0"/>
              <a:t>Study on </a:t>
            </a:r>
            <a:r>
              <a:rPr lang="en-IN" sz="3600" dirty="0" smtClean="0"/>
              <a:t>5GSAT_Ph4_App </a:t>
            </a:r>
            <a:r>
              <a:rPr lang="en-GB" sz="3200" dirty="0"/>
              <a:t>enhancements</a:t>
            </a:r>
            <a:endParaRPr lang="en-GB" altLang="en-US" sz="3200" b="1" dirty="0">
              <a:latin typeface="+mj-lt"/>
            </a:endParaRPr>
          </a:p>
          <a:p>
            <a:pPr marL="0" indent="0" algn="ctr" eaLnBrk="1" hangingPunct="1">
              <a:buFontTx/>
              <a:buNone/>
            </a:pPr>
            <a:endParaRPr lang="en-GB" altLang="en-US" dirty="0"/>
          </a:p>
          <a:p>
            <a:pPr marL="0" indent="0" algn="ctr" eaLnBrk="1" hangingPunct="1">
              <a:buFontTx/>
              <a:buNone/>
            </a:pPr>
            <a:r>
              <a:rPr lang="en-GB" altLang="en-US" b="1" dirty="0" smtClean="0">
                <a:latin typeface="+mj-lt"/>
              </a:rPr>
              <a:t>Basavaraj (Basu) Pattan, Samsung</a:t>
            </a:r>
            <a:endParaRPr lang="en-GB" altLang="en-US" b="1" dirty="0"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54241"/>
            <a:ext cx="10515600" cy="1001291"/>
          </a:xfrm>
        </p:spPr>
        <p:txBody>
          <a:bodyPr/>
          <a:lstStyle/>
          <a:p>
            <a:r>
              <a:rPr lang="en-IN" sz="3200" dirty="0"/>
              <a:t>5GA Proposal Overview:</a:t>
            </a:r>
            <a:br>
              <a:rPr lang="en-IN" sz="3200" dirty="0"/>
            </a:br>
            <a:r>
              <a:rPr lang="en-IN" sz="3200" dirty="0"/>
              <a:t>5GSAT_Ph4-App</a:t>
            </a:r>
            <a:endParaRPr lang="en-IN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00676"/>
            <a:ext cx="10980850" cy="4722842"/>
          </a:xfrm>
        </p:spPr>
        <p:txBody>
          <a:bodyPr/>
          <a:lstStyle/>
          <a:p>
            <a:r>
              <a:rPr lang="en-IN" sz="2000" dirty="0"/>
              <a:t>Background/Motivation</a:t>
            </a:r>
          </a:p>
          <a:p>
            <a:pPr lvl="1"/>
            <a:r>
              <a:rPr lang="en-IN" sz="1800" dirty="0"/>
              <a:t>5GSAT_Ph3_App did not fully specify Rel-19 satellite features.</a:t>
            </a:r>
          </a:p>
          <a:p>
            <a:pPr lvl="1"/>
            <a:r>
              <a:rPr lang="en-IN" sz="1800" dirty="0"/>
              <a:t>Satellite related new requirements from Rel-20</a:t>
            </a:r>
          </a:p>
          <a:p>
            <a:r>
              <a:rPr lang="en-IN" sz="2000" dirty="0" smtClean="0"/>
              <a:t>SI+WI</a:t>
            </a:r>
            <a:endParaRPr lang="en-IN" sz="2000" dirty="0"/>
          </a:p>
          <a:p>
            <a:pPr lvl="1"/>
            <a:r>
              <a:rPr lang="en-IN" sz="1800" dirty="0" smtClean="0"/>
              <a:t>To resolve open issues from Rel-19  and to address new requirements from Rel-20, a study is required</a:t>
            </a:r>
            <a:endParaRPr lang="en-IN" sz="1800" dirty="0"/>
          </a:p>
          <a:p>
            <a:r>
              <a:rPr lang="en-IN" sz="2000" dirty="0"/>
              <a:t>Continuation topic to resolve the </a:t>
            </a:r>
            <a:r>
              <a:rPr lang="en-IN" sz="2000" dirty="0" smtClean="0"/>
              <a:t>gaps and </a:t>
            </a:r>
            <a:r>
              <a:rPr lang="en-IN" sz="2000" dirty="0" err="1" smtClean="0"/>
              <a:t>enhacements</a:t>
            </a:r>
            <a:endParaRPr lang="en-IN" sz="2000" dirty="0"/>
          </a:p>
          <a:p>
            <a:r>
              <a:rPr lang="en-IN" sz="2000" dirty="0" smtClean="0"/>
              <a:t>Objectives</a:t>
            </a:r>
            <a:endParaRPr lang="en-IN" sz="2000" dirty="0"/>
          </a:p>
          <a:p>
            <a:pPr marL="800100" lvl="1" indent="-342900">
              <a:buFont typeface="+mj-lt"/>
              <a:buAutoNum type="arabicPeriod"/>
            </a:pPr>
            <a:r>
              <a:rPr lang="en-IN" sz="1600" dirty="0"/>
              <a:t>Rel-19 leftovers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IN" sz="1200" dirty="0"/>
              <a:t>UE-Satellite-UE </a:t>
            </a:r>
            <a:r>
              <a:rPr lang="en-IN" sz="1200" dirty="0" smtClean="0"/>
              <a:t>communication</a:t>
            </a:r>
            <a:endParaRPr lang="en-IN" sz="1200" dirty="0"/>
          </a:p>
          <a:p>
            <a:pPr marL="1257300" lvl="2" indent="-342900">
              <a:buFont typeface="+mj-lt"/>
              <a:buAutoNum type="arabicPeriod"/>
            </a:pPr>
            <a:r>
              <a:rPr lang="en-IN" sz="1200" dirty="0"/>
              <a:t>Regenerative </a:t>
            </a:r>
            <a:r>
              <a:rPr lang="en-IN" sz="1200" dirty="0" smtClean="0"/>
              <a:t>Payload</a:t>
            </a:r>
            <a:endParaRPr lang="en-IN" sz="1400" dirty="0" smtClean="0">
              <a:solidFill>
                <a:srgbClr val="0000FF"/>
              </a:solidFill>
            </a:endParaRPr>
          </a:p>
          <a:p>
            <a:r>
              <a:rPr lang="en-IN" sz="2000" dirty="0" smtClean="0"/>
              <a:t> TUs required: 10-12 TUs</a:t>
            </a:r>
          </a:p>
          <a:p>
            <a:r>
              <a:rPr lang="en-IN" sz="2000" dirty="0" smtClean="0"/>
              <a:t> </a:t>
            </a:r>
            <a:r>
              <a:rPr lang="en-IN" sz="2000" dirty="0"/>
              <a:t>Dependency on other WGs</a:t>
            </a:r>
          </a:p>
          <a:p>
            <a:pPr lvl="1"/>
            <a:r>
              <a:rPr lang="en-IN" sz="1600" dirty="0"/>
              <a:t>SA2 for Rel-20 features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818664" y="4209099"/>
            <a:ext cx="6000386" cy="774571"/>
            <a:chOff x="4256786" y="4413160"/>
            <a:chExt cx="6000386" cy="774571"/>
          </a:xfrm>
        </p:grpSpPr>
        <p:sp>
          <p:nvSpPr>
            <p:cNvPr id="5" name="Rectangle 4"/>
            <p:cNvSpPr/>
            <p:nvPr/>
          </p:nvSpPr>
          <p:spPr>
            <a:xfrm>
              <a:off x="6506813" y="4413160"/>
              <a:ext cx="3750359" cy="746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00100" lvl="1" indent="-34290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+mj-lt"/>
                <a:buAutoNum type="arabicPeriod" startAt="2"/>
              </a:pPr>
              <a:endParaRPr lang="en-IN" sz="1400" dirty="0">
                <a:solidFill>
                  <a:prstClr val="black"/>
                </a:solidFill>
                <a:latin typeface="Calibri" panose="020F0502020204030204"/>
                <a:cs typeface="+mn-cs"/>
              </a:endParaRPr>
            </a:p>
            <a:p>
              <a:pPr marL="1257300" lvl="2" indent="-342900">
                <a:lnSpc>
                  <a:spcPct val="90000"/>
                </a:lnSpc>
                <a:spcBef>
                  <a:spcPts val="500"/>
                </a:spcBef>
                <a:buFont typeface="+mj-lt"/>
                <a:buAutoNum type="arabicPeriod" startAt="3"/>
              </a:pPr>
              <a:r>
                <a:rPr lang="en-IN" sz="1200" dirty="0" smtClean="0">
                  <a:solidFill>
                    <a:prstClr val="black"/>
                  </a:solidFill>
                  <a:latin typeface="Calibri" panose="020F0502020204030204"/>
                </a:rPr>
                <a:t>Resilient </a:t>
              </a:r>
              <a:r>
                <a:rPr lang="en-IN" sz="1200" dirty="0">
                  <a:solidFill>
                    <a:prstClr val="black"/>
                  </a:solidFill>
                  <a:latin typeface="Calibri" panose="020F0502020204030204"/>
                </a:rPr>
                <a:t>notification - MT call failure</a:t>
              </a:r>
              <a:endParaRPr lang="en-IN" sz="1200" dirty="0" smtClean="0">
                <a:solidFill>
                  <a:prstClr val="black"/>
                </a:solidFill>
                <a:latin typeface="Calibri" panose="020F0502020204030204"/>
                <a:cs typeface="+mn-cs"/>
              </a:endParaRPr>
            </a:p>
            <a:p>
              <a:pPr marL="1257300" lvl="2" indent="-342900">
                <a:lnSpc>
                  <a:spcPct val="90000"/>
                </a:lnSpc>
                <a:spcBef>
                  <a:spcPts val="500"/>
                </a:spcBef>
                <a:buFont typeface="+mj-lt"/>
                <a:buAutoNum type="arabicPeriod" startAt="3"/>
              </a:pPr>
              <a:r>
                <a:rPr lang="en-IN" sz="1200" dirty="0">
                  <a:solidFill>
                    <a:prstClr val="black"/>
                  </a:solidFill>
                  <a:latin typeface="Calibri" panose="020F0502020204030204"/>
                </a:rPr>
                <a:t>Emergency </a:t>
              </a:r>
              <a:r>
                <a:rPr lang="en-IN" sz="1200" dirty="0" smtClean="0">
                  <a:solidFill>
                    <a:prstClr val="black"/>
                  </a:solidFill>
                  <a:latin typeface="Calibri" panose="020F0502020204030204"/>
                </a:rPr>
                <a:t>communication</a:t>
              </a:r>
              <a:endParaRPr lang="en-IN" sz="1200" dirty="0">
                <a:solidFill>
                  <a:prstClr val="black"/>
                </a:solidFill>
                <a:latin typeface="Calibri" panose="020F0502020204030204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4256786" y="4413160"/>
              <a:ext cx="3335761" cy="7745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00100" lvl="1" indent="-34290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+mj-lt"/>
                <a:buAutoNum type="arabicPeriod" startAt="2"/>
              </a:pPr>
              <a:r>
                <a:rPr lang="en-IN" sz="1600" dirty="0" smtClean="0">
                  <a:solidFill>
                    <a:prstClr val="black"/>
                  </a:solidFill>
                  <a:latin typeface="Calibri" panose="020F0502020204030204"/>
                  <a:cs typeface="+mn-cs"/>
                </a:rPr>
                <a:t>Rel-20 enhancements</a:t>
              </a:r>
              <a:endParaRPr lang="en-IN" sz="1600" dirty="0">
                <a:solidFill>
                  <a:prstClr val="black"/>
                </a:solidFill>
                <a:latin typeface="Calibri" panose="020F0502020204030204"/>
                <a:cs typeface="+mn-cs"/>
              </a:endParaRPr>
            </a:p>
            <a:p>
              <a:pPr marL="1257300" lvl="2" indent="-342900">
                <a:lnSpc>
                  <a:spcPct val="90000"/>
                </a:lnSpc>
                <a:spcBef>
                  <a:spcPts val="500"/>
                </a:spcBef>
                <a:buFont typeface="+mj-lt"/>
                <a:buAutoNum type="arabicPeriod"/>
              </a:pPr>
              <a:r>
                <a:rPr lang="en-IN" sz="1200" dirty="0" smtClean="0">
                  <a:solidFill>
                    <a:prstClr val="black"/>
                  </a:solidFill>
                  <a:latin typeface="Calibri" panose="020F0502020204030204"/>
                </a:rPr>
                <a:t>Multi-orbit</a:t>
              </a:r>
              <a:endParaRPr lang="en-IN" sz="1200" dirty="0" smtClean="0">
                <a:solidFill>
                  <a:prstClr val="black"/>
                </a:solidFill>
                <a:latin typeface="Calibri" panose="020F0502020204030204"/>
                <a:cs typeface="+mn-cs"/>
              </a:endParaRPr>
            </a:p>
            <a:p>
              <a:pPr marL="1257300" lvl="2" indent="-342900">
                <a:lnSpc>
                  <a:spcPct val="90000"/>
                </a:lnSpc>
                <a:spcBef>
                  <a:spcPts val="500"/>
                </a:spcBef>
                <a:buFont typeface="+mj-lt"/>
                <a:buAutoNum type="arabicPeriod"/>
              </a:pPr>
              <a:r>
                <a:rPr lang="en-IN" sz="1200" dirty="0" smtClean="0">
                  <a:solidFill>
                    <a:prstClr val="black"/>
                  </a:solidFill>
                  <a:latin typeface="Calibri" panose="020F0502020204030204"/>
                  <a:cs typeface="+mn-cs"/>
                </a:rPr>
                <a:t>IMS Voice over GEO satellite</a:t>
              </a:r>
            </a:p>
          </p:txBody>
        </p:sp>
      </p:grpSp>
      <p:sp>
        <p:nvSpPr>
          <p:cNvPr id="11" name="Rectangle 10"/>
          <p:cNvSpPr/>
          <p:nvPr/>
        </p:nvSpPr>
        <p:spPr>
          <a:xfrm>
            <a:off x="3220278" y="4193454"/>
            <a:ext cx="3152124" cy="746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+mj-lt"/>
              <a:buAutoNum type="arabicPeriod" startAt="2"/>
            </a:pPr>
            <a:endParaRPr lang="en-IN" sz="1400" dirty="0">
              <a:solidFill>
                <a:prstClr val="black"/>
              </a:solidFill>
              <a:latin typeface="Calibri" panose="020F0502020204030204"/>
              <a:cs typeface="+mn-cs"/>
            </a:endParaRPr>
          </a:p>
          <a:p>
            <a:pPr marL="1257300" lvl="2" indent="-342900">
              <a:lnSpc>
                <a:spcPct val="90000"/>
              </a:lnSpc>
              <a:spcBef>
                <a:spcPts val="500"/>
              </a:spcBef>
              <a:buFont typeface="+mj-lt"/>
              <a:buAutoNum type="arabicPeriod" startAt="3"/>
            </a:pPr>
            <a:r>
              <a:rPr lang="en-IN" sz="1200" dirty="0">
                <a:solidFill>
                  <a:prstClr val="black"/>
                </a:solidFill>
                <a:latin typeface="Calibri" panose="020F0502020204030204"/>
                <a:cs typeface="+mn-cs"/>
              </a:rPr>
              <a:t>Sharing Satellite ID to UE</a:t>
            </a:r>
          </a:p>
          <a:p>
            <a:pPr marL="1257300" lvl="2" indent="-342900">
              <a:lnSpc>
                <a:spcPct val="90000"/>
              </a:lnSpc>
              <a:spcBef>
                <a:spcPts val="500"/>
              </a:spcBef>
              <a:buFont typeface="+mj-lt"/>
              <a:buAutoNum type="arabicPeriod" startAt="3"/>
            </a:pPr>
            <a:r>
              <a:rPr lang="en-IN" sz="1200" dirty="0">
                <a:solidFill>
                  <a:prstClr val="black"/>
                </a:solidFill>
                <a:latin typeface="Calibri" panose="020F0502020204030204"/>
                <a:cs typeface="+mn-cs"/>
              </a:rPr>
              <a:t>Mission Critical support</a:t>
            </a:r>
            <a:endParaRPr lang="en-IN" sz="2000" dirty="0">
              <a:solidFill>
                <a:srgbClr val="0000FF"/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80698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10515600" cy="903890"/>
          </a:xfrm>
        </p:spPr>
        <p:txBody>
          <a:bodyPr/>
          <a:lstStyle/>
          <a:p>
            <a:r>
              <a:rPr lang="en-IN" sz="3200" dirty="0"/>
              <a:t>Detailed 5GA Proposal:</a:t>
            </a:r>
            <a:br>
              <a:rPr lang="en-IN" sz="3200" dirty="0"/>
            </a:br>
            <a:r>
              <a:rPr lang="en-IN" sz="3200" dirty="0" smtClean="0"/>
              <a:t>5GSAT_Ph4-App </a:t>
            </a:r>
            <a:r>
              <a:rPr lang="en-IN" sz="3200" dirty="0"/>
              <a:t>Rel-19 Leftovers</a:t>
            </a:r>
            <a:endParaRPr lang="en-IN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805" y="1808586"/>
            <a:ext cx="3983714" cy="4563816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IN" sz="1400" b="1" dirty="0" smtClean="0"/>
              <a:t>UE-Satellite-UE communication</a:t>
            </a:r>
            <a:endParaRPr lang="en-IN" sz="1400" dirty="0" smtClean="0"/>
          </a:p>
          <a:p>
            <a:endParaRPr lang="en-IN" sz="1400" dirty="0"/>
          </a:p>
          <a:p>
            <a:endParaRPr lang="en-IN" sz="1400" dirty="0" smtClean="0"/>
          </a:p>
          <a:p>
            <a:endParaRPr lang="en-IN" sz="1400" dirty="0"/>
          </a:p>
          <a:p>
            <a:endParaRPr lang="en-IN" sz="1400" dirty="0" smtClean="0"/>
          </a:p>
          <a:p>
            <a:endParaRPr lang="en-IN" sz="1400" dirty="0"/>
          </a:p>
          <a:p>
            <a:endParaRPr lang="en-IN" sz="1400" dirty="0" smtClean="0"/>
          </a:p>
          <a:p>
            <a:endParaRPr lang="en-IN" sz="1400" dirty="0"/>
          </a:p>
          <a:p>
            <a:endParaRPr lang="en-IN" sz="1400" dirty="0" smtClean="0"/>
          </a:p>
          <a:p>
            <a:r>
              <a:rPr lang="en-IN" sz="1400" dirty="0" smtClean="0"/>
              <a:t>TR </a:t>
            </a:r>
            <a:r>
              <a:rPr lang="en-IN" sz="1400" dirty="0"/>
              <a:t>23.700-01 Key issue #</a:t>
            </a:r>
            <a:r>
              <a:rPr lang="en-IN" sz="1400" dirty="0" smtClean="0"/>
              <a:t>6</a:t>
            </a:r>
          </a:p>
          <a:p>
            <a:r>
              <a:rPr lang="en-IN" sz="1400" dirty="0" smtClean="0"/>
              <a:t>Scoped only to IMS applications</a:t>
            </a:r>
          </a:p>
          <a:p>
            <a:r>
              <a:rPr lang="en-IN" sz="1400" dirty="0" smtClean="0"/>
              <a:t>Signalling to ground but data packets between UEs via Satellite </a:t>
            </a:r>
          </a:p>
          <a:p>
            <a:r>
              <a:rPr lang="en-IN" sz="1400" dirty="0" smtClean="0"/>
              <a:t>Identify and specify consumers of such UE-Sat-UE communication</a:t>
            </a:r>
            <a:endParaRPr lang="en-IN" sz="1400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123591" y="2044622"/>
          <a:ext cx="3942928" cy="25218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Visio" r:id="rId3" imgW="10324918" imgH="6597812" progId="Visio.Drawing.15">
                  <p:embed/>
                </p:oleObj>
              </mc:Choice>
              <mc:Fallback>
                <p:oleObj name="Visio" r:id="rId3" imgW="10324918" imgH="6597812" progId="Visio.Drawing.15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591" y="2044622"/>
                        <a:ext cx="3942928" cy="252187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107305" y="1808586"/>
            <a:ext cx="3983714" cy="456381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800" dirty="0" smtClean="0"/>
              <a:t> </a:t>
            </a:r>
            <a:r>
              <a:rPr lang="en-IN" sz="1400" b="1" dirty="0" smtClean="0"/>
              <a:t>Regenerative Payload</a:t>
            </a:r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r>
              <a:rPr lang="en-IN" sz="1400" dirty="0" smtClean="0"/>
              <a:t>UPF </a:t>
            </a:r>
            <a:r>
              <a:rPr lang="en-IN" sz="1400" dirty="0" err="1" smtClean="0"/>
              <a:t>onboard</a:t>
            </a:r>
            <a:r>
              <a:rPr lang="en-IN" sz="1400" dirty="0" smtClean="0"/>
              <a:t> satellite is not supported by SA2 for NGSO, only </a:t>
            </a:r>
            <a:r>
              <a:rPr lang="en-IN" sz="1400" dirty="0" err="1" smtClean="0"/>
              <a:t>gNB</a:t>
            </a:r>
            <a:r>
              <a:rPr lang="en-IN" sz="1400" dirty="0" smtClean="0"/>
              <a:t> </a:t>
            </a:r>
            <a:r>
              <a:rPr lang="en-IN" sz="1400" dirty="0" err="1" smtClean="0"/>
              <a:t>onboard</a:t>
            </a:r>
            <a:r>
              <a:rPr lang="en-IN" sz="1400" dirty="0" smtClean="0"/>
              <a:t> NGSO satellites is specified</a:t>
            </a:r>
          </a:p>
          <a:p>
            <a:r>
              <a:rPr lang="en-IN" sz="1400" dirty="0" smtClean="0"/>
              <a:t>However, SA6 assumes UPF </a:t>
            </a:r>
            <a:r>
              <a:rPr lang="en-IN" sz="1400" dirty="0" err="1" smtClean="0"/>
              <a:t>onboard</a:t>
            </a:r>
            <a:r>
              <a:rPr lang="en-IN" sz="1400" dirty="0" smtClean="0"/>
              <a:t> satellite for supporting EAS and EES </a:t>
            </a:r>
            <a:r>
              <a:rPr lang="en-IN" sz="1400" dirty="0" err="1" smtClean="0"/>
              <a:t>onboard</a:t>
            </a:r>
            <a:r>
              <a:rPr lang="en-IN" sz="1400" dirty="0" smtClean="0"/>
              <a:t> satellite</a:t>
            </a:r>
          </a:p>
          <a:p>
            <a:endParaRPr lang="en-IN" sz="1400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8131805" y="1808586"/>
            <a:ext cx="3983714" cy="456381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800" dirty="0" smtClean="0"/>
              <a:t> </a:t>
            </a:r>
            <a:r>
              <a:rPr lang="en-IN" sz="1400" b="1" dirty="0"/>
              <a:t>Sharing Satellite ID to UE</a:t>
            </a:r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r>
              <a:rPr lang="en-IN" sz="1400" dirty="0" smtClean="0"/>
              <a:t>SA2 defined Satellite ID only for GEO</a:t>
            </a:r>
          </a:p>
          <a:p>
            <a:r>
              <a:rPr lang="en-IN" sz="1400" dirty="0" smtClean="0"/>
              <a:t>SA6 Service Provisioning and Discovery solutions expect EEC, EES and ECS to know Satellite ID</a:t>
            </a:r>
            <a:endParaRPr lang="en-IN" sz="1400" dirty="0"/>
          </a:p>
        </p:txBody>
      </p:sp>
      <p:pic>
        <p:nvPicPr>
          <p:cNvPr id="2060" name="Picture 12" descr="Satellite NTN architectures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15"/>
          <a:stretch/>
        </p:blipFill>
        <p:spPr bwMode="auto">
          <a:xfrm>
            <a:off x="4600515" y="2220686"/>
            <a:ext cx="2850282" cy="2163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4946848" y="2623930"/>
            <a:ext cx="329411" cy="261257"/>
          </a:xfrm>
          <a:prstGeom prst="ellips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/>
            <a:r>
              <a:rPr lang="en-IN" sz="1100" b="1" dirty="0" smtClean="0"/>
              <a:t>SA2</a:t>
            </a:r>
            <a:endParaRPr lang="en-IN" sz="1100" b="1" dirty="0"/>
          </a:p>
        </p:txBody>
      </p:sp>
      <p:sp>
        <p:nvSpPr>
          <p:cNvPr id="7" name="Rectangle 6"/>
          <p:cNvSpPr/>
          <p:nvPr/>
        </p:nvSpPr>
        <p:spPr>
          <a:xfrm>
            <a:off x="6355164" y="2680726"/>
            <a:ext cx="721297" cy="193103"/>
          </a:xfrm>
          <a:prstGeom prst="rect">
            <a:avLst/>
          </a:prstGeom>
          <a:solidFill>
            <a:srgbClr val="203E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 smtClean="0"/>
              <a:t>EAS</a:t>
            </a:r>
            <a:endParaRPr lang="en-IN" sz="1400" dirty="0"/>
          </a:p>
        </p:txBody>
      </p:sp>
      <p:sp>
        <p:nvSpPr>
          <p:cNvPr id="13" name="Rectangle 12"/>
          <p:cNvSpPr/>
          <p:nvPr/>
        </p:nvSpPr>
        <p:spPr>
          <a:xfrm>
            <a:off x="6355163" y="2885187"/>
            <a:ext cx="721297" cy="193103"/>
          </a:xfrm>
          <a:prstGeom prst="rect">
            <a:avLst/>
          </a:prstGeom>
          <a:solidFill>
            <a:srgbClr val="203E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 smtClean="0"/>
              <a:t>EES</a:t>
            </a:r>
            <a:endParaRPr lang="en-IN" sz="1400" dirty="0"/>
          </a:p>
        </p:txBody>
      </p:sp>
      <p:sp>
        <p:nvSpPr>
          <p:cNvPr id="14" name="Oval 13"/>
          <p:cNvSpPr/>
          <p:nvPr/>
        </p:nvSpPr>
        <p:spPr>
          <a:xfrm>
            <a:off x="6977074" y="2550097"/>
            <a:ext cx="329411" cy="261257"/>
          </a:xfrm>
          <a:prstGeom prst="ellips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/>
            <a:r>
              <a:rPr lang="en-IN" sz="1100" b="1" dirty="0" smtClean="0"/>
              <a:t>SA6</a:t>
            </a:r>
            <a:endParaRPr lang="en-IN" sz="1100" b="1" dirty="0"/>
          </a:p>
        </p:txBody>
      </p:sp>
      <p:pic>
        <p:nvPicPr>
          <p:cNvPr id="2065" name="Picture 17" descr="Advancing Communication: The Role of LEO Satellites in the Wireless  Expansion - Qorvo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6" t="9863" r="11904" b="12870"/>
          <a:stretch/>
        </p:blipFill>
        <p:spPr bwMode="auto">
          <a:xfrm>
            <a:off x="8280715" y="2220686"/>
            <a:ext cx="3668960" cy="163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66784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10515600" cy="903890"/>
          </a:xfrm>
        </p:spPr>
        <p:txBody>
          <a:bodyPr/>
          <a:lstStyle/>
          <a:p>
            <a:r>
              <a:rPr lang="en-IN" sz="3200" dirty="0"/>
              <a:t>Detailed 5GA Proposal:</a:t>
            </a:r>
            <a:br>
              <a:rPr lang="en-IN" sz="3200" dirty="0"/>
            </a:br>
            <a:r>
              <a:rPr lang="en-IN" sz="3200" dirty="0" smtClean="0"/>
              <a:t>5GSAT_Ph4-App Rel-20 Enhancements </a:t>
            </a:r>
            <a:r>
              <a:rPr lang="en-IN" sz="2000" dirty="0" smtClean="0"/>
              <a:t>(</a:t>
            </a:r>
            <a:r>
              <a:rPr lang="en-IN" sz="2000" b="1" dirty="0" smtClean="0">
                <a:solidFill>
                  <a:srgbClr val="FF0000"/>
                </a:solidFill>
              </a:rPr>
              <a:t>SA6 scope is TBD</a:t>
            </a:r>
            <a:r>
              <a:rPr lang="en-IN" sz="2000" dirty="0" smtClean="0"/>
              <a:t>)</a:t>
            </a:r>
            <a:endParaRPr lang="en-IN" sz="40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805" y="1808586"/>
            <a:ext cx="3983714" cy="4563816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IN" sz="1800" b="1" dirty="0"/>
              <a:t> </a:t>
            </a:r>
            <a:r>
              <a:rPr lang="en-IN" sz="1400" b="1" dirty="0" smtClean="0"/>
              <a:t>Multi-orbit</a:t>
            </a:r>
          </a:p>
          <a:p>
            <a:endParaRPr lang="en-IN" sz="1400" dirty="0"/>
          </a:p>
          <a:p>
            <a:endParaRPr lang="en-IN" sz="1400" dirty="0" smtClean="0"/>
          </a:p>
          <a:p>
            <a:endParaRPr lang="en-IN" sz="1400" dirty="0"/>
          </a:p>
          <a:p>
            <a:endParaRPr lang="en-IN" sz="1400" dirty="0" smtClean="0"/>
          </a:p>
          <a:p>
            <a:endParaRPr lang="en-IN" sz="1400" dirty="0"/>
          </a:p>
          <a:p>
            <a:endParaRPr lang="en-IN" sz="1400" dirty="0" smtClean="0"/>
          </a:p>
          <a:p>
            <a:endParaRPr lang="en-IN" sz="1400" dirty="0"/>
          </a:p>
          <a:p>
            <a:endParaRPr lang="en-IN" sz="1400" dirty="0" smtClean="0"/>
          </a:p>
          <a:p>
            <a:r>
              <a:rPr lang="en-IN" sz="1400" dirty="0" smtClean="0"/>
              <a:t>18 </a:t>
            </a:r>
            <a:r>
              <a:rPr lang="en-IN" sz="1400" dirty="0"/>
              <a:t>(out of 24)</a:t>
            </a:r>
            <a:r>
              <a:rPr lang="en-IN" sz="1400" dirty="0" smtClean="0"/>
              <a:t> </a:t>
            </a:r>
            <a:r>
              <a:rPr lang="en-IN" sz="1400" dirty="0"/>
              <a:t>use cases of </a:t>
            </a:r>
            <a:r>
              <a:rPr lang="en-IN" sz="1400" dirty="0" smtClean="0"/>
              <a:t>are </a:t>
            </a:r>
            <a:r>
              <a:rPr lang="en-IN" sz="1400" dirty="0"/>
              <a:t>related to </a:t>
            </a:r>
            <a:r>
              <a:rPr lang="en-IN" sz="1400" dirty="0" smtClean="0"/>
              <a:t>multi-orbit</a:t>
            </a:r>
          </a:p>
          <a:p>
            <a:r>
              <a:rPr lang="en-IN" sz="1400" dirty="0" smtClean="0"/>
              <a:t>Multi-orbit </a:t>
            </a:r>
            <a:r>
              <a:rPr lang="en-IN" sz="1400" dirty="0"/>
              <a:t>use cases </a:t>
            </a:r>
            <a:r>
              <a:rPr lang="en-IN" sz="1400" dirty="0" smtClean="0"/>
              <a:t>– Service continuity, Mobile Base Station Relays (MBSR), Traffic switching, Vehicular communication, Combined TN and NTN multi-orbit services, Wide-area MC, </a:t>
            </a:r>
            <a:r>
              <a:rPr lang="en-IN" sz="1400" dirty="0" err="1" smtClean="0"/>
              <a:t>etc</a:t>
            </a:r>
            <a:endParaRPr lang="en-IN" sz="1400" dirty="0" smtClean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107305" y="1808586"/>
            <a:ext cx="3983714" cy="456381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800" dirty="0" smtClean="0"/>
              <a:t> </a:t>
            </a:r>
            <a:r>
              <a:rPr lang="en-IN" sz="1400" dirty="0" smtClean="0"/>
              <a:t>IMS Voice over GEO Satellite</a:t>
            </a:r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/>
          </a:p>
          <a:p>
            <a:r>
              <a:rPr lang="en-IN" sz="1400" dirty="0" smtClean="0"/>
              <a:t>All </a:t>
            </a:r>
            <a:r>
              <a:rPr lang="en-IN" sz="1400" dirty="0"/>
              <a:t>media types - voice, data, and video supported since </a:t>
            </a:r>
            <a:r>
              <a:rPr lang="en-IN" sz="1400" dirty="0" smtClean="0"/>
              <a:t>Rel-17 but practical only for NGSO</a:t>
            </a:r>
            <a:endParaRPr lang="en-IN" sz="1400" dirty="0"/>
          </a:p>
          <a:p>
            <a:r>
              <a:rPr lang="en-IN" sz="1400" dirty="0" smtClean="0"/>
              <a:t>GEO Challenges – Transmission delay, Codec bitrate, Call setup time</a:t>
            </a:r>
          </a:p>
          <a:p>
            <a:r>
              <a:rPr lang="en-IN" sz="1400" dirty="0" smtClean="0"/>
              <a:t>Consider MC PTT call setup and floor control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8131805" y="1808586"/>
            <a:ext cx="3983714" cy="456381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800" b="1" dirty="0" smtClean="0"/>
              <a:t> </a:t>
            </a:r>
            <a:r>
              <a:rPr lang="en-IN" sz="1400" b="1" dirty="0">
                <a:solidFill>
                  <a:prstClr val="black"/>
                </a:solidFill>
              </a:rPr>
              <a:t>Emergency Communication and Resilient notification - MT call failure</a:t>
            </a:r>
          </a:p>
          <a:p>
            <a:endParaRPr lang="en-IN" sz="1400" b="1" dirty="0">
              <a:solidFill>
                <a:prstClr val="black"/>
              </a:solidFill>
            </a:endParaRPr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endParaRPr lang="en-IN" sz="1400" dirty="0" smtClean="0"/>
          </a:p>
          <a:p>
            <a:r>
              <a:rPr lang="en-IN" sz="1400" dirty="0" smtClean="0"/>
              <a:t>Emergency communication </a:t>
            </a:r>
            <a:r>
              <a:rPr lang="en-IN" sz="1400" dirty="0"/>
              <a:t>- emergency notification message broadcast in the area based on the received location </a:t>
            </a:r>
            <a:r>
              <a:rPr lang="en-IN" sz="1400" dirty="0" smtClean="0"/>
              <a:t>information</a:t>
            </a:r>
          </a:p>
          <a:p>
            <a:r>
              <a:rPr lang="en-IN" sz="1400" dirty="0" smtClean="0"/>
              <a:t>Resilient </a:t>
            </a:r>
            <a:r>
              <a:rPr lang="en-IN" sz="1400" dirty="0"/>
              <a:t>Notification: </a:t>
            </a:r>
            <a:r>
              <a:rPr lang="en-IN" sz="1400" dirty="0" smtClean="0"/>
              <a:t>a </a:t>
            </a:r>
            <a:r>
              <a:rPr lang="en-IN" sz="1400" dirty="0"/>
              <a:t>highly reliable mechanism that delivers notifications directly to user devices, such as smartphones, when in poor conditions in satellite access.</a:t>
            </a:r>
          </a:p>
        </p:txBody>
      </p:sp>
      <p:pic>
        <p:nvPicPr>
          <p:cNvPr id="13" name="Picture 12" descr="A screen shot of a computer&#10;&#10;Description automatically generated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310" r="4764"/>
          <a:stretch/>
        </p:blipFill>
        <p:spPr bwMode="auto">
          <a:xfrm>
            <a:off x="4043996" y="2118455"/>
            <a:ext cx="4104008" cy="1280201"/>
          </a:xfrm>
          <a:prstGeom prst="rect">
            <a:avLst/>
          </a:prstGeom>
          <a:noFill/>
        </p:spPr>
      </p:pic>
      <p:graphicFrame>
        <p:nvGraphicFramePr>
          <p:cNvPr id="15" name="Table 14"/>
          <p:cNvGraphicFramePr>
            <a:graphicFrameLocks noGrp="1"/>
          </p:cNvGraphicFramePr>
          <p:nvPr>
            <p:extLst/>
          </p:nvPr>
        </p:nvGraphicFramePr>
        <p:xfrm>
          <a:off x="4408329" y="3605354"/>
          <a:ext cx="3230602" cy="970280"/>
        </p:xfrm>
        <a:graphic>
          <a:graphicData uri="http://schemas.openxmlformats.org/drawingml/2006/table">
            <a:tbl>
              <a:tblPr firstRow="1" firstCol="1" bandRow="1"/>
              <a:tblGrid>
                <a:gridCol w="680506">
                  <a:extLst>
                    <a:ext uri="{9D8B030D-6E8A-4147-A177-3AD203B41FA5}">
                      <a16:colId xmlns:a16="http://schemas.microsoft.com/office/drawing/2014/main" val="684988119"/>
                    </a:ext>
                  </a:extLst>
                </a:gridCol>
                <a:gridCol w="766732">
                  <a:extLst>
                    <a:ext uri="{9D8B030D-6E8A-4147-A177-3AD203B41FA5}">
                      <a16:colId xmlns:a16="http://schemas.microsoft.com/office/drawing/2014/main" val="1129293129"/>
                    </a:ext>
                  </a:extLst>
                </a:gridCol>
                <a:gridCol w="556592">
                  <a:extLst>
                    <a:ext uri="{9D8B030D-6E8A-4147-A177-3AD203B41FA5}">
                      <a16:colId xmlns:a16="http://schemas.microsoft.com/office/drawing/2014/main" val="163443565"/>
                    </a:ext>
                  </a:extLst>
                </a:gridCol>
                <a:gridCol w="1226772">
                  <a:extLst>
                    <a:ext uri="{9D8B030D-6E8A-4147-A177-3AD203B41FA5}">
                      <a16:colId xmlns:a16="http://schemas.microsoft.com/office/drawing/2014/main" val="1391384274"/>
                    </a:ext>
                  </a:extLst>
                </a:gridCol>
              </a:tblGrid>
              <a:tr h="17399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fr-FR" sz="900"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DengXian"/>
                        </a:rPr>
                        <a:t>UE to serving satellite propagation delay [</a:t>
                      </a:r>
                      <a:r>
                        <a:rPr lang="en-US" sz="900" dirty="0" err="1">
                          <a:effectLst/>
                          <a:latin typeface="Arial" panose="020B0604020202020204" pitchFamily="34" charset="0"/>
                          <a:ea typeface="DengXian"/>
                        </a:rPr>
                        <a:t>ms</a:t>
                      </a: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DengXian"/>
                        </a:rPr>
                        <a:t>]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DengXian"/>
                        </a:rPr>
                        <a:t>UE to ground max propagation delay [</a:t>
                      </a:r>
                      <a:r>
                        <a:rPr lang="en-US" sz="900" dirty="0" err="1">
                          <a:effectLst/>
                          <a:latin typeface="Arial" panose="020B0604020202020204" pitchFamily="34" charset="0"/>
                          <a:ea typeface="DengXian"/>
                        </a:rPr>
                        <a:t>ms</a:t>
                      </a: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DengXian"/>
                        </a:rPr>
                        <a:t>]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3996413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DengXian"/>
                        </a:rPr>
                        <a:t>Min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DengXian"/>
                        </a:rPr>
                        <a:t>Max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3382975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DengXian"/>
                        </a:rPr>
                        <a:t>LEO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DengXian"/>
                        </a:rPr>
                        <a:t>3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DengXian"/>
                        </a:rPr>
                        <a:t>15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DengXian"/>
                        </a:rPr>
                        <a:t>30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910130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DengXian"/>
                        </a:rPr>
                        <a:t>MEO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DengXian"/>
                        </a:rPr>
                        <a:t>27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DengXian"/>
                        </a:rPr>
                        <a:t>43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DengXian"/>
                        </a:rPr>
                        <a:t>90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753803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DengXian"/>
                        </a:rPr>
                        <a:t>GEO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DengXian"/>
                        </a:rPr>
                        <a:t>120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DengXian"/>
                        </a:rPr>
                        <a:t>140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DengXian"/>
                        </a:rPr>
                        <a:t>280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808962"/>
                  </a:ext>
                </a:extLst>
              </a:tr>
            </a:tbl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202" y="2074882"/>
            <a:ext cx="3950317" cy="1623662"/>
          </a:xfrm>
          <a:prstGeom prst="rect">
            <a:avLst/>
          </a:prstGeom>
        </p:spPr>
      </p:pic>
      <p:pic>
        <p:nvPicPr>
          <p:cNvPr id="19" name="图片 2" descr="A screen shot of a diagram&#10;&#10;Description automatically generated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249" y="3676463"/>
            <a:ext cx="3289902" cy="1094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圖片 2"/>
          <p:cNvPicPr/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8790" y="3477108"/>
            <a:ext cx="2412346" cy="1226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图片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30130" y="2266524"/>
            <a:ext cx="2823584" cy="1409939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832949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54241"/>
            <a:ext cx="10515600" cy="1001291"/>
          </a:xfrm>
        </p:spPr>
        <p:txBody>
          <a:bodyPr/>
          <a:lstStyle/>
          <a:p>
            <a:r>
              <a:rPr lang="en-IN" sz="3200" dirty="0" smtClean="0"/>
              <a:t>Way forward proposal</a:t>
            </a:r>
            <a:endParaRPr lang="en-IN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7679" y="1677958"/>
            <a:ext cx="10656641" cy="4722842"/>
          </a:xfrm>
        </p:spPr>
        <p:txBody>
          <a:bodyPr/>
          <a:lstStyle/>
          <a:p>
            <a:r>
              <a:rPr lang="en-IN" sz="1800" dirty="0" smtClean="0"/>
              <a:t>Based on the background, we proposed to agree (</a:t>
            </a:r>
            <a:r>
              <a:rPr lang="en-IN" sz="1800" b="1" dirty="0" smtClean="0"/>
              <a:t>S6-250250</a:t>
            </a:r>
            <a:r>
              <a:rPr lang="en-IN" sz="1800" dirty="0" smtClean="0"/>
              <a:t>) </a:t>
            </a:r>
            <a:r>
              <a:rPr lang="en-IN" sz="1800" dirty="0" smtClean="0"/>
              <a:t>to study on the following</a:t>
            </a:r>
          </a:p>
          <a:p>
            <a:pPr lvl="1"/>
            <a:r>
              <a:rPr lang="en-IN" sz="1400" dirty="0"/>
              <a:t>5GSAT_Ph3_App did not fully specify Rel-19 satellite features.</a:t>
            </a:r>
          </a:p>
          <a:p>
            <a:pPr lvl="1"/>
            <a:r>
              <a:rPr lang="en-IN" sz="1400" dirty="0"/>
              <a:t>Satellite related new requirements from Rel-20</a:t>
            </a:r>
          </a:p>
          <a:p>
            <a:r>
              <a:rPr lang="en-IN" sz="1800" dirty="0" smtClean="0"/>
              <a:t>We propose to study:</a:t>
            </a:r>
            <a:endParaRPr lang="en-IN" sz="1800" dirty="0"/>
          </a:p>
          <a:p>
            <a:pPr lvl="1"/>
            <a:r>
              <a:rPr lang="en-IN" sz="1600" dirty="0"/>
              <a:t>To resolve open issues from Rel-19  and to address new requirements from Rel-20, a study is required</a:t>
            </a:r>
          </a:p>
          <a:p>
            <a:r>
              <a:rPr lang="en-IN" sz="1800" dirty="0" smtClean="0"/>
              <a:t>Dependency </a:t>
            </a:r>
            <a:r>
              <a:rPr lang="en-IN" sz="1800" dirty="0" smtClean="0"/>
              <a:t>on other WGs: </a:t>
            </a:r>
            <a:r>
              <a:rPr lang="en-IN" sz="1800" dirty="0" smtClean="0"/>
              <a:t>SA2</a:t>
            </a:r>
            <a:endParaRPr lang="en-IN" sz="1800" dirty="0"/>
          </a:p>
        </p:txBody>
      </p:sp>
    </p:spTree>
    <p:extLst>
      <p:ext uri="{BB962C8B-B14F-4D97-AF65-F5344CB8AC3E}">
        <p14:creationId xmlns:p14="http://schemas.microsoft.com/office/powerpoint/2010/main" val="15650303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787487" y="3215265"/>
            <a:ext cx="3887932" cy="950335"/>
          </a:xfrm>
        </p:spPr>
        <p:txBody>
          <a:bodyPr/>
          <a:lstStyle/>
          <a:p>
            <a:r>
              <a:rPr lang="en-IN" dirty="0" smtClean="0"/>
              <a:t>Thank you !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9419359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679a257e-872f-4c98-9e8a-0a9c104f72cd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8460</TotalTime>
  <Words>474</Words>
  <Application>Microsoft Office PowerPoint</Application>
  <PresentationFormat>Widescreen</PresentationFormat>
  <Paragraphs>129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 </vt:lpstr>
      <vt:lpstr>DengXian</vt:lpstr>
      <vt:lpstr>Arial</vt:lpstr>
      <vt:lpstr>Calibri</vt:lpstr>
      <vt:lpstr>Calibri Light</vt:lpstr>
      <vt:lpstr>Times New Roman</vt:lpstr>
      <vt:lpstr>Office Theme</vt:lpstr>
      <vt:lpstr>Visio</vt:lpstr>
      <vt:lpstr>PowerPoint Presentation</vt:lpstr>
      <vt:lpstr>5GA Proposal Overview: 5GSAT_Ph4-App</vt:lpstr>
      <vt:lpstr>Detailed 5GA Proposal: 5GSAT_Ph4-App Rel-19 Leftovers</vt:lpstr>
      <vt:lpstr>Detailed 5GA Proposal: 5GSAT_Ph4-App Rel-20 Enhancements (SA6 scope is TBD)</vt:lpstr>
      <vt:lpstr>Way forward proposal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Basu</cp:lastModifiedBy>
  <cp:revision>775</cp:revision>
  <dcterms:created xsi:type="dcterms:W3CDTF">2010-02-05T13:52:04Z</dcterms:created>
  <dcterms:modified xsi:type="dcterms:W3CDTF">2025-02-10T16:37:17Z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2024-11-09T09:18:05Z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abab8057-d287-4bd7-a4e5-7cb5a50f171f</vt:lpwstr>
  </property>
  <property fmtid="{D5CDD505-2E9C-101B-9397-08002B2CF9AE}" pid="9" name="MSIP_Label_4d2f777e-4347-4fc6-823a-b44ab313546a_ContentBits">
    <vt:lpwstr>0</vt:lpwstr>
  </property>
</Properties>
</file>