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2"/>
  </p:notesMasterIdLst>
  <p:handoutMasterIdLst>
    <p:handoutMasterId r:id="rId13"/>
  </p:handoutMasterIdLst>
  <p:sldIdLst>
    <p:sldId id="341" r:id="rId5"/>
    <p:sldId id="363" r:id="rId6"/>
    <p:sldId id="367" r:id="rId7"/>
    <p:sldId id="372" r:id="rId8"/>
    <p:sldId id="373" r:id="rId9"/>
    <p:sldId id="364" r:id="rId10"/>
    <p:sldId id="371" r:id="rId11"/>
  </p:sldIdLst>
  <p:sldSz cx="12192000" cy="6858000"/>
  <p:notesSz cx="6921500" cy="10083800"/>
  <p:custDataLst>
    <p:tags r:id="rId14"/>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152" d="100"/>
          <a:sy n="152" d="100"/>
        </p:scale>
        <p:origin x="452" y="1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10" d="100"/>
          <a:sy n="110" d="100"/>
        </p:scale>
        <p:origin x="5236" y="9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t>5</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628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a:t>
            </a:r>
            <a:r>
              <a:rPr lang="en-US" altLang="zh-CN" sz="1200" b="1" dirty="0">
                <a:latin typeface="Arial" panose="020B0604020202020204"/>
              </a:rPr>
              <a:t>TSG-WG SA6 Meeting #60</a:t>
            </a:r>
            <a:r>
              <a:rPr lang="sv-SE" altLang="en-US" sz="1200" b="1" dirty="0">
                <a:latin typeface="Arial" panose="020B0604020202020204"/>
              </a:rPr>
              <a:t>	</a:t>
            </a:r>
          </a:p>
          <a:p>
            <a:pPr eaLnBrk="1" hangingPunct="1">
              <a:defRPr/>
            </a:pPr>
            <a:r>
              <a:rPr lang="sv-SE" altLang="en-US" sz="1200" b="1" dirty="0">
                <a:latin typeface="Arial" panose="020B0604020202020204"/>
              </a:rPr>
              <a:t>C</a:t>
            </a:r>
            <a:r>
              <a:rPr lang="en-US" altLang="zh-CN" sz="1200" b="1" dirty="0" err="1">
                <a:latin typeface="Arial" panose="020B0604020202020204"/>
              </a:rPr>
              <a:t>hangsha</a:t>
            </a:r>
            <a:r>
              <a:rPr lang="sv-SE" altLang="en-US" sz="1200" b="1" dirty="0">
                <a:latin typeface="Arial" panose="020B0604020202020204"/>
              </a:rPr>
              <a:t>, C</a:t>
            </a:r>
            <a:r>
              <a:rPr lang="en-US" altLang="zh-CN" sz="1200" b="1" dirty="0" err="1">
                <a:latin typeface="Arial" panose="020B0604020202020204"/>
              </a:rPr>
              <a:t>hina</a:t>
            </a:r>
            <a:r>
              <a:rPr lang="sv-SE" altLang="en-US" sz="1200" b="1" dirty="0">
                <a:latin typeface="Arial" panose="020B0604020202020204"/>
              </a:rPr>
              <a:t>,  A</a:t>
            </a:r>
            <a:r>
              <a:rPr lang="en-US" altLang="zh-CN" sz="1200" b="1" dirty="0" err="1">
                <a:latin typeface="Arial" panose="020B0604020202020204"/>
              </a:rPr>
              <a:t>pril</a:t>
            </a:r>
            <a:r>
              <a:rPr lang="sv-SE" altLang="en-US" sz="1200" b="1" dirty="0">
                <a:latin typeface="Arial" panose="020B0604020202020204"/>
              </a:rPr>
              <a:t> 15-219, 2024</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S6-XXXXXX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161213" y="1791050"/>
            <a:ext cx="9748669" cy="3094363"/>
          </a:xfrm>
        </p:spPr>
        <p:txBody>
          <a:bodyPr/>
          <a:lstStyle/>
          <a:p>
            <a:pPr eaLnBrk="1" hangingPunct="1"/>
            <a:r>
              <a:rPr lang="en-US" altLang="en-US" sz="4000" b="1" dirty="0"/>
              <a:t>Discussion on: </a:t>
            </a:r>
            <a:br>
              <a:rPr lang="en-US" altLang="en-US" sz="4000" b="1" dirty="0"/>
            </a:br>
            <a:r>
              <a:rPr lang="en-US" altLang="en-US" sz="4000" b="1" dirty="0"/>
              <a:t>M</a:t>
            </a:r>
            <a:r>
              <a:rPr lang="en-US" altLang="zh-CN" sz="4000" b="1" dirty="0"/>
              <a:t>ulti-Access APP</a:t>
            </a:r>
            <a:br>
              <a:rPr lang="en-US" altLang="zh-CN" sz="4000" b="1" dirty="0"/>
            </a:br>
            <a:r>
              <a:rPr lang="en-US" altLang="zh-CN" sz="4000" dirty="0"/>
              <a:t>Application enablement for Multi-Access Services</a:t>
            </a:r>
            <a:br>
              <a:rPr lang="en-US" altLang="zh-CN" sz="4400" b="1" dirty="0"/>
            </a:br>
            <a:endParaRPr lang="en-GB" altLang="en-US" sz="4400" b="1" dirty="0"/>
          </a:p>
        </p:txBody>
      </p:sp>
      <p:sp>
        <p:nvSpPr>
          <p:cNvPr id="5123" name="Text Placeholder 2"/>
          <p:cNvSpPr>
            <a:spLocks noGrp="1"/>
          </p:cNvSpPr>
          <p:nvPr>
            <p:ph type="body" idx="4294967295"/>
          </p:nvPr>
        </p:nvSpPr>
        <p:spPr>
          <a:xfrm>
            <a:off x="1161213" y="4850405"/>
            <a:ext cx="7886700" cy="1026083"/>
          </a:xfrm>
        </p:spPr>
        <p:txBody>
          <a:bodyPr/>
          <a:lstStyle/>
          <a:p>
            <a:pPr marL="0" indent="0" eaLnBrk="1" hangingPunct="1">
              <a:buFontTx/>
              <a:buNone/>
            </a:pPr>
            <a:r>
              <a:rPr lang="en-GB" altLang="en-US" dirty="0"/>
              <a:t>8</a:t>
            </a:r>
            <a:r>
              <a:rPr lang="zh-CN" altLang="en-US" dirty="0"/>
              <a:t> </a:t>
            </a:r>
            <a:r>
              <a:rPr lang="en-US" altLang="zh-CN" dirty="0"/>
              <a:t>April,</a:t>
            </a:r>
            <a:r>
              <a:rPr lang="zh-CN" altLang="en-US" dirty="0"/>
              <a:t> </a:t>
            </a:r>
            <a:r>
              <a:rPr lang="en-US" altLang="zh-CN" dirty="0"/>
              <a:t>2024</a:t>
            </a:r>
            <a:endParaRPr lang="en-GB" altLang="en-US" dirty="0"/>
          </a:p>
          <a:p>
            <a:pPr marL="0" indent="0" eaLnBrk="1" hangingPunct="1">
              <a:buFontTx/>
              <a:buNone/>
            </a:pPr>
            <a:r>
              <a:rPr lang="en-GB" altLang="en-US" dirty="0"/>
              <a:t>Yicong Liu, </a:t>
            </a:r>
            <a:r>
              <a:rPr lang="en-GB" altLang="en-US" dirty="0" err="1"/>
              <a:t>Zhe</a:t>
            </a:r>
            <a:r>
              <a:rPr lang="en-GB" altLang="en-US" dirty="0"/>
              <a:t> Zhou (C</a:t>
            </a:r>
            <a:r>
              <a:rPr lang="en-US" altLang="zh-CN" dirty="0" err="1"/>
              <a:t>hina</a:t>
            </a:r>
            <a:r>
              <a:rPr lang="en-US" altLang="zh-CN" dirty="0"/>
              <a:t> Telecom)</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838200" y="681037"/>
            <a:ext cx="8851232" cy="573338"/>
          </a:xfrm>
        </p:spPr>
        <p:txBody>
          <a:bodyPr/>
          <a:lstStyle/>
          <a:p>
            <a:r>
              <a:rPr lang="en-GB" altLang="en-US" b="1" dirty="0"/>
              <a:t>Motivations</a:t>
            </a:r>
          </a:p>
        </p:txBody>
      </p:sp>
      <p:sp>
        <p:nvSpPr>
          <p:cNvPr id="2" name="Content Placeholder 2"/>
          <p:cNvSpPr>
            <a:spLocks noGrp="1"/>
          </p:cNvSpPr>
          <p:nvPr>
            <p:ph idx="1"/>
          </p:nvPr>
        </p:nvSpPr>
        <p:spPr>
          <a:xfrm>
            <a:off x="45439" y="1740206"/>
            <a:ext cx="11841761" cy="4668983"/>
          </a:xfrm>
        </p:spPr>
        <p:txBody>
          <a:bodyPr/>
          <a:lstStyle/>
          <a:p>
            <a:r>
              <a:rPr lang="en-IN" sz="2000" dirty="0"/>
              <a:t>The Transmission Capability Requirement from Application Services is increasing much faster than the Network deployment and upgrading. (e.g. Higher Resolution Video/Sound, Higher accurate Spatial information, .etc)</a:t>
            </a:r>
          </a:p>
          <a:p>
            <a:r>
              <a:rPr lang="en-IN" altLang="ko-KR" sz="2000" dirty="0"/>
              <a:t>The </a:t>
            </a:r>
            <a:r>
              <a:rPr lang="en-IN" altLang="zh-CN" sz="2000" dirty="0"/>
              <a:t>Transmission Reliability Requirement from Application Services is increasing much faster than the Network deployment and upgrading. (e.g. </a:t>
            </a:r>
            <a:r>
              <a:rPr lang="en-US" altLang="zh-CN" sz="20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Real-time spatial information, low latency video stream</a:t>
            </a:r>
            <a:r>
              <a:rPr lang="en-IN" altLang="zh-CN" sz="2000" dirty="0"/>
              <a:t>)</a:t>
            </a:r>
          </a:p>
          <a:p>
            <a:r>
              <a:rPr lang="en-IN" altLang="ko-KR" sz="2000" dirty="0"/>
              <a:t>The </a:t>
            </a:r>
            <a:r>
              <a:rPr lang="en-IN" altLang="zh-CN" sz="2000" dirty="0"/>
              <a:t>Coverage Requirement from Application Services is increasing much faster than the Network deployment and upgrading. (e.g. 5G+LTE / </a:t>
            </a:r>
            <a:r>
              <a:rPr lang="en-US" altLang="zh-CN" sz="20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PLMN+NTN / PLMN+NPN</a:t>
            </a:r>
            <a:r>
              <a:rPr lang="en-IN" altLang="zh-CN" sz="2000" dirty="0"/>
              <a:t>)</a:t>
            </a:r>
          </a:p>
          <a:p>
            <a:r>
              <a:rPr lang="en-IN" altLang="zh-CN" sz="2000" dirty="0"/>
              <a:t>An Application can provide more complex functions and services with collecting more diversified information. (e.g. Auto Driving, XR/Metaverse, High quality live stream)</a:t>
            </a:r>
          </a:p>
          <a:p>
            <a:r>
              <a:rPr lang="en-IN" altLang="ko-KR" sz="2000" dirty="0"/>
              <a:t>Application enablement for Multi-Access will play an important role to improve </a:t>
            </a:r>
            <a:r>
              <a:rPr lang="en-IN" altLang="zh-CN" sz="2000" dirty="0"/>
              <a:t>Transmission Capability for increasing Applications(APP Services) Requirements</a:t>
            </a:r>
            <a:endParaRPr lang="en-IN" altLang="ko-KR" sz="2000" dirty="0"/>
          </a:p>
          <a:p>
            <a:pPr lvl="1"/>
            <a:r>
              <a:rPr lang="en-IN" altLang="ko-KR" sz="1735" dirty="0"/>
              <a:t>The application enablement for Multi-Access could coordinate with Multi-Access function in Core Network, and maximize the utility of 5G/Beyond 6G connectivity capability for various application services.</a:t>
            </a:r>
          </a:p>
          <a:p>
            <a:pPr lvl="1"/>
            <a:r>
              <a:rPr lang="en-IN" altLang="ko-KR" sz="1735" dirty="0"/>
              <a:t>The Core Network usually does not monitor every application and can not predict the upcoming application services requested/</a:t>
            </a:r>
            <a:r>
              <a:rPr lang="en-IN" altLang="ko-KR" sz="1735" dirty="0" err="1"/>
              <a:t>responsed</a:t>
            </a:r>
            <a:r>
              <a:rPr lang="en-IN" altLang="ko-KR" sz="1735" dirty="0"/>
              <a:t> by the D</a:t>
            </a:r>
            <a:r>
              <a:rPr lang="en-US" altLang="zh-CN" sz="1735" dirty="0" err="1"/>
              <a:t>evice</a:t>
            </a:r>
            <a:r>
              <a:rPr lang="en-IN" altLang="ko-KR" sz="1735" dirty="0"/>
              <a:t>/APP Host. The application enablement will help to supply this ability.</a:t>
            </a:r>
          </a:p>
          <a:p>
            <a:pPr lvl="1"/>
            <a:endParaRPr lang="en-IN" altLang="ko-KR" sz="1735" dirty="0"/>
          </a:p>
          <a:p>
            <a:pPr marL="457200" lvl="1" indent="0">
              <a:buNone/>
            </a:pPr>
            <a:endParaRPr lang="en-IN" altLang="ko-KR" sz="1735" dirty="0"/>
          </a:p>
          <a:p>
            <a:endParaRPr lang="en-IN" altLang="ko-KR" sz="2000" dirty="0"/>
          </a:p>
          <a:p>
            <a:endParaRPr lang="en-IN" altLang="ko-KR" sz="2000" dirty="0"/>
          </a:p>
          <a:p>
            <a:pPr marL="0" indent="0">
              <a:buNone/>
            </a:pPr>
            <a:endParaRPr lang="en-IN" sz="20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761377"/>
            <a:ext cx="10515600" cy="4351338"/>
          </a:xfrm>
        </p:spPr>
        <p:txBody>
          <a:bodyPr/>
          <a:lstStyle/>
          <a:p>
            <a:r>
              <a:rPr lang="en-US" altLang="zh-CN" sz="2400" dirty="0"/>
              <a:t>Complex Live Stream (2D/3D/XR) :</a:t>
            </a:r>
            <a:endParaRPr lang="zh-CN" altLang="en-US" sz="2400" dirty="0"/>
          </a:p>
        </p:txBody>
      </p:sp>
      <p:sp>
        <p:nvSpPr>
          <p:cNvPr id="4"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dirty="0"/>
              <a:t>Example Use cases</a:t>
            </a:r>
          </a:p>
        </p:txBody>
      </p:sp>
      <p:pic>
        <p:nvPicPr>
          <p:cNvPr id="6" name="图片 5"/>
          <p:cNvPicPr>
            <a:picLocks noChangeAspect="1"/>
          </p:cNvPicPr>
          <p:nvPr/>
        </p:nvPicPr>
        <p:blipFill>
          <a:blip r:embed="rId2"/>
          <a:stretch>
            <a:fillRect/>
          </a:stretch>
        </p:blipFill>
        <p:spPr>
          <a:xfrm>
            <a:off x="177789" y="4200149"/>
            <a:ext cx="3666838" cy="2072080"/>
          </a:xfrm>
          <a:prstGeom prst="rect">
            <a:avLst/>
          </a:prstGeom>
        </p:spPr>
      </p:pic>
      <p:pic>
        <p:nvPicPr>
          <p:cNvPr id="8" name="图片 7"/>
          <p:cNvPicPr>
            <a:picLocks noChangeAspect="1"/>
          </p:cNvPicPr>
          <p:nvPr/>
        </p:nvPicPr>
        <p:blipFill>
          <a:blip r:embed="rId3"/>
          <a:stretch>
            <a:fillRect/>
          </a:stretch>
        </p:blipFill>
        <p:spPr>
          <a:xfrm>
            <a:off x="9984414" y="2525079"/>
            <a:ext cx="2029797" cy="3325294"/>
          </a:xfrm>
          <a:prstGeom prst="rect">
            <a:avLst/>
          </a:prstGeom>
        </p:spPr>
      </p:pic>
      <p:sp>
        <p:nvSpPr>
          <p:cNvPr id="9" name="文本框 8"/>
          <p:cNvSpPr txBox="1"/>
          <p:nvPr/>
        </p:nvSpPr>
        <p:spPr>
          <a:xfrm>
            <a:off x="72926" y="2111618"/>
            <a:ext cx="9754776" cy="1754326"/>
          </a:xfrm>
          <a:prstGeom prst="rect">
            <a:avLst/>
          </a:prstGeom>
          <a:noFill/>
        </p:spPr>
        <p:txBody>
          <a:bodyPr wrap="square" rtlCol="0">
            <a:spAutoFit/>
          </a:bodyPr>
          <a:lstStyle/>
          <a:p>
            <a:r>
              <a:rPr lang="en-US" altLang="zh-CN" dirty="0"/>
              <a:t>Bullet</a:t>
            </a:r>
            <a:r>
              <a:rPr lang="zh-CN" altLang="en-US" dirty="0"/>
              <a:t> </a:t>
            </a:r>
            <a:r>
              <a:rPr lang="en-US" altLang="zh-CN" dirty="0"/>
              <a:t>chatting / bullet screen:</a:t>
            </a:r>
          </a:p>
          <a:p>
            <a:pPr marL="285750" indent="-285750">
              <a:buFont typeface="Arial" panose="020B0604020202020204" pitchFamily="34" charset="0"/>
              <a:buChar char="•"/>
            </a:pPr>
            <a:r>
              <a:rPr lang="en-US" altLang="zh-CN" dirty="0"/>
              <a:t>When a </a:t>
            </a:r>
            <a:r>
              <a:rPr lang="en-IN" altLang="ko-KR" sz="1800" dirty="0"/>
              <a:t>D</a:t>
            </a:r>
            <a:r>
              <a:rPr lang="en-US" altLang="zh-CN" sz="1800" dirty="0" err="1"/>
              <a:t>evice</a:t>
            </a:r>
            <a:r>
              <a:rPr lang="en-US" altLang="zh-CN" dirty="0"/>
              <a:t> requests a live stream, activating an application, the </a:t>
            </a:r>
            <a:r>
              <a:rPr lang="en-IN" altLang="ko-KR" sz="1800" dirty="0"/>
              <a:t>D</a:t>
            </a:r>
            <a:r>
              <a:rPr lang="en-US" altLang="zh-CN" sz="1800" dirty="0" err="1"/>
              <a:t>evice</a:t>
            </a:r>
            <a:r>
              <a:rPr lang="en-US" altLang="zh-CN" dirty="0"/>
              <a:t> will request ‘Multi-Access’ service enabler offered by the Application host, providing the Multi-Access Capability information. The Application Host will settle services in different accesses (e.g. the video in 5G path, the bullet chat in LTE path) or steer partial services in another path (e.g. steer upcoming bullet chat from LTE to 5G if suffering the chat explosion)</a:t>
            </a:r>
          </a:p>
        </p:txBody>
      </p:sp>
      <p:sp>
        <p:nvSpPr>
          <p:cNvPr id="10" name="文本框 9"/>
          <p:cNvSpPr txBox="1"/>
          <p:nvPr/>
        </p:nvSpPr>
        <p:spPr>
          <a:xfrm>
            <a:off x="4084552" y="4187726"/>
            <a:ext cx="5958585" cy="2308324"/>
          </a:xfrm>
          <a:prstGeom prst="rect">
            <a:avLst/>
          </a:prstGeom>
          <a:noFill/>
        </p:spPr>
        <p:txBody>
          <a:bodyPr wrap="square" rtlCol="0">
            <a:spAutoFit/>
          </a:bodyPr>
          <a:lstStyle/>
          <a:p>
            <a:r>
              <a:rPr lang="en-US" altLang="zh-CN" dirty="0"/>
              <a:t>Live Special Effects / Screen stitching :</a:t>
            </a:r>
          </a:p>
          <a:p>
            <a:pPr marL="285750" indent="-285750">
              <a:buFont typeface="Arial" panose="020B0604020202020204" pitchFamily="34" charset="0"/>
              <a:buChar char="•"/>
            </a:pPr>
            <a:r>
              <a:rPr lang="en-US" altLang="zh-CN" dirty="0"/>
              <a:t>When an application service detects a new service with high transmission requirement (e.g. a live special effects triggered, </a:t>
            </a:r>
            <a:r>
              <a:rPr lang="en-US" altLang="zh-CN" dirty="0" err="1"/>
              <a:t>tiktoker</a:t>
            </a:r>
            <a:r>
              <a:rPr lang="en-US" altLang="zh-CN" dirty="0"/>
              <a:t>/youtuber request higher resolution live stream), the application host could settle these services on a new path or steer partial services (e.g. live chat) to another path, releasing network resources </a:t>
            </a:r>
            <a:r>
              <a:rPr lang="en-US" altLang="zh-CN"/>
              <a:t>for the upcoming </a:t>
            </a:r>
            <a:r>
              <a:rPr lang="en-US" altLang="zh-CN" dirty="0"/>
              <a:t>services.  </a:t>
            </a:r>
          </a:p>
        </p:txBody>
      </p:sp>
      <p:sp>
        <p:nvSpPr>
          <p:cNvPr id="13" name="箭头: 左 12"/>
          <p:cNvSpPr/>
          <p:nvPr/>
        </p:nvSpPr>
        <p:spPr>
          <a:xfrm rot="20135880">
            <a:off x="3840464" y="3981621"/>
            <a:ext cx="566257" cy="10229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左 13"/>
          <p:cNvSpPr/>
          <p:nvPr/>
        </p:nvSpPr>
        <p:spPr>
          <a:xfrm rot="9263518">
            <a:off x="9983797" y="6004625"/>
            <a:ext cx="566257" cy="12583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7720" y="1762706"/>
            <a:ext cx="12001150" cy="4566787"/>
          </a:xfrm>
        </p:spPr>
        <p:txBody>
          <a:bodyPr/>
          <a:lstStyle/>
          <a:p>
            <a:r>
              <a:rPr lang="en-US" altLang="zh-CN" sz="2400" dirty="0"/>
              <a:t>UAV complex information transmission (Auto Driving/Advanced driver-assistance system) :</a:t>
            </a:r>
          </a:p>
        </p:txBody>
      </p:sp>
      <p:sp>
        <p:nvSpPr>
          <p:cNvPr id="4"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dirty="0"/>
              <a:t>Example Use cases</a:t>
            </a:r>
          </a:p>
        </p:txBody>
      </p:sp>
      <p:pic>
        <p:nvPicPr>
          <p:cNvPr id="1026" name="Picture 2" descr="CES 2016 : NVIDIA Announces First In-Car AI Supercomputer for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720" y="2207116"/>
            <a:ext cx="3262979" cy="21753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HL Express Launches Its First Regular Fully-automated and Intelligent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88111" y="4884234"/>
            <a:ext cx="2466169" cy="138799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箭头连接符 4"/>
          <p:cNvCxnSpPr/>
          <p:nvPr/>
        </p:nvCxnSpPr>
        <p:spPr>
          <a:xfrm flipH="1">
            <a:off x="2907496" y="3048867"/>
            <a:ext cx="813021" cy="8651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1688296" y="2776756"/>
            <a:ext cx="2032221" cy="2290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flipV="1">
            <a:off x="3059896" y="4090776"/>
            <a:ext cx="660621" cy="1540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486561" y="2302778"/>
            <a:ext cx="3233956" cy="3711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720517" y="2148889"/>
            <a:ext cx="1824606" cy="307777"/>
          </a:xfrm>
          <a:prstGeom prst="rect">
            <a:avLst/>
          </a:prstGeom>
          <a:noFill/>
        </p:spPr>
        <p:txBody>
          <a:bodyPr wrap="square" rtlCol="0">
            <a:spAutoFit/>
          </a:bodyPr>
          <a:lstStyle/>
          <a:p>
            <a:r>
              <a:rPr lang="en-US" altLang="zh-CN" sz="1400" b="1" dirty="0"/>
              <a:t>Video information</a:t>
            </a:r>
            <a:endParaRPr lang="zh-CN" altLang="en-US" sz="1400" b="1" dirty="0"/>
          </a:p>
        </p:txBody>
      </p:sp>
      <p:sp>
        <p:nvSpPr>
          <p:cNvPr id="25" name="文本框 24"/>
          <p:cNvSpPr txBox="1"/>
          <p:nvPr/>
        </p:nvSpPr>
        <p:spPr>
          <a:xfrm>
            <a:off x="3720517" y="3875497"/>
            <a:ext cx="1929468" cy="738664"/>
          </a:xfrm>
          <a:prstGeom prst="rect">
            <a:avLst/>
          </a:prstGeom>
          <a:noFill/>
        </p:spPr>
        <p:txBody>
          <a:bodyPr wrap="square" rtlCol="0">
            <a:spAutoFit/>
          </a:bodyPr>
          <a:lstStyle/>
          <a:p>
            <a:r>
              <a:rPr lang="en-US" altLang="zh-CN" sz="1400" b="1" dirty="0">
                <a:solidFill>
                  <a:srgbClr val="101214"/>
                </a:solidFill>
              </a:rPr>
              <a:t>Vehicle</a:t>
            </a:r>
            <a:r>
              <a:rPr lang="en-US" altLang="zh-CN" sz="1400" b="1" dirty="0"/>
              <a:t> information</a:t>
            </a:r>
          </a:p>
          <a:p>
            <a:r>
              <a:rPr lang="en-US" altLang="zh-CN" sz="1400" b="1" dirty="0"/>
              <a:t>(e.g. battery/ location/ velocity)</a:t>
            </a:r>
            <a:endParaRPr lang="zh-CN" altLang="en-US" sz="1400" b="1" dirty="0"/>
          </a:p>
        </p:txBody>
      </p:sp>
      <p:sp>
        <p:nvSpPr>
          <p:cNvPr id="26" name="文本框 25"/>
          <p:cNvSpPr txBox="1"/>
          <p:nvPr/>
        </p:nvSpPr>
        <p:spPr>
          <a:xfrm>
            <a:off x="7427945" y="5424342"/>
            <a:ext cx="2160166" cy="307777"/>
          </a:xfrm>
          <a:prstGeom prst="rect">
            <a:avLst/>
          </a:prstGeom>
          <a:noFill/>
        </p:spPr>
        <p:txBody>
          <a:bodyPr wrap="square" rtlCol="0">
            <a:spAutoFit/>
          </a:bodyPr>
          <a:lstStyle/>
          <a:p>
            <a:r>
              <a:rPr lang="en-US" altLang="zh-CN" sz="1400" b="1" dirty="0">
                <a:solidFill>
                  <a:srgbClr val="101214"/>
                </a:solidFill>
              </a:rPr>
              <a:t>Cargo</a:t>
            </a:r>
            <a:r>
              <a:rPr lang="en-US" altLang="zh-CN" sz="1400" b="1" dirty="0"/>
              <a:t> information</a:t>
            </a:r>
            <a:endParaRPr lang="zh-CN" altLang="en-US" sz="1400" b="1" dirty="0"/>
          </a:p>
        </p:txBody>
      </p:sp>
      <p:sp>
        <p:nvSpPr>
          <p:cNvPr id="27" name="文本框 26"/>
          <p:cNvSpPr txBox="1"/>
          <p:nvPr/>
        </p:nvSpPr>
        <p:spPr>
          <a:xfrm>
            <a:off x="3720517" y="2570017"/>
            <a:ext cx="2160166" cy="307777"/>
          </a:xfrm>
          <a:prstGeom prst="rect">
            <a:avLst/>
          </a:prstGeom>
          <a:noFill/>
        </p:spPr>
        <p:txBody>
          <a:bodyPr wrap="square" rtlCol="0">
            <a:spAutoFit/>
          </a:bodyPr>
          <a:lstStyle/>
          <a:p>
            <a:r>
              <a:rPr lang="en-US" altLang="zh-CN" sz="1400" b="1" dirty="0">
                <a:solidFill>
                  <a:srgbClr val="101214"/>
                </a:solidFill>
              </a:rPr>
              <a:t>N</a:t>
            </a:r>
            <a:r>
              <a:rPr lang="en-US" altLang="zh-CN" sz="1400" b="1" i="0" dirty="0">
                <a:solidFill>
                  <a:srgbClr val="101214"/>
                </a:solidFill>
                <a:effectLst/>
              </a:rPr>
              <a:t>avigation</a:t>
            </a:r>
            <a:r>
              <a:rPr lang="en-US" altLang="zh-CN" sz="1400" b="1" dirty="0"/>
              <a:t> information</a:t>
            </a:r>
            <a:endParaRPr lang="zh-CN" altLang="en-US" sz="1400" b="1" dirty="0"/>
          </a:p>
        </p:txBody>
      </p:sp>
      <p:cxnSp>
        <p:nvCxnSpPr>
          <p:cNvPr id="31" name="直接箭头连接符 30"/>
          <p:cNvCxnSpPr/>
          <p:nvPr/>
        </p:nvCxnSpPr>
        <p:spPr>
          <a:xfrm>
            <a:off x="9099258" y="5198377"/>
            <a:ext cx="1672206" cy="1899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888759" y="5023427"/>
            <a:ext cx="2160166" cy="307777"/>
          </a:xfrm>
          <a:prstGeom prst="rect">
            <a:avLst/>
          </a:prstGeom>
          <a:noFill/>
        </p:spPr>
        <p:txBody>
          <a:bodyPr wrap="square" rtlCol="0">
            <a:spAutoFit/>
          </a:bodyPr>
          <a:lstStyle/>
          <a:p>
            <a:pPr algn="r"/>
            <a:r>
              <a:rPr lang="en-US" altLang="zh-CN" sz="1400" b="1" dirty="0">
                <a:solidFill>
                  <a:srgbClr val="101214"/>
                </a:solidFill>
              </a:rPr>
              <a:t>Drone information</a:t>
            </a:r>
            <a:endParaRPr lang="zh-CN" altLang="en-US" sz="1400" b="1" dirty="0"/>
          </a:p>
        </p:txBody>
      </p:sp>
      <p:sp>
        <p:nvSpPr>
          <p:cNvPr id="34" name="文本框 33"/>
          <p:cNvSpPr txBox="1"/>
          <p:nvPr/>
        </p:nvSpPr>
        <p:spPr>
          <a:xfrm>
            <a:off x="3720517" y="2873451"/>
            <a:ext cx="2160166" cy="307777"/>
          </a:xfrm>
          <a:prstGeom prst="rect">
            <a:avLst/>
          </a:prstGeom>
          <a:noFill/>
        </p:spPr>
        <p:txBody>
          <a:bodyPr wrap="square" rtlCol="0">
            <a:spAutoFit/>
          </a:bodyPr>
          <a:lstStyle/>
          <a:p>
            <a:r>
              <a:rPr lang="en-US" altLang="zh-CN" sz="1400" b="1" dirty="0">
                <a:solidFill>
                  <a:srgbClr val="101214"/>
                </a:solidFill>
              </a:rPr>
              <a:t>Radar</a:t>
            </a:r>
            <a:r>
              <a:rPr lang="en-US" altLang="zh-CN" sz="1400" b="1" dirty="0"/>
              <a:t> information</a:t>
            </a:r>
            <a:endParaRPr lang="zh-CN" altLang="en-US" sz="1400" b="1" dirty="0"/>
          </a:p>
        </p:txBody>
      </p:sp>
      <p:sp>
        <p:nvSpPr>
          <p:cNvPr id="35" name="文本框 34"/>
          <p:cNvSpPr txBox="1"/>
          <p:nvPr/>
        </p:nvSpPr>
        <p:spPr>
          <a:xfrm>
            <a:off x="7062132" y="5804137"/>
            <a:ext cx="2160166" cy="307777"/>
          </a:xfrm>
          <a:prstGeom prst="rect">
            <a:avLst/>
          </a:prstGeom>
          <a:noFill/>
        </p:spPr>
        <p:txBody>
          <a:bodyPr wrap="square" rtlCol="0">
            <a:spAutoFit/>
          </a:bodyPr>
          <a:lstStyle/>
          <a:p>
            <a:r>
              <a:rPr lang="en-US" altLang="zh-CN" sz="1400" b="1" dirty="0">
                <a:solidFill>
                  <a:srgbClr val="101214"/>
                </a:solidFill>
              </a:rPr>
              <a:t>N</a:t>
            </a:r>
            <a:r>
              <a:rPr lang="en-US" altLang="zh-CN" sz="1400" b="1" i="0" dirty="0">
                <a:solidFill>
                  <a:srgbClr val="101214"/>
                </a:solidFill>
                <a:effectLst/>
              </a:rPr>
              <a:t>avigation</a:t>
            </a:r>
            <a:r>
              <a:rPr lang="en-US" altLang="zh-CN" sz="1400" b="1" dirty="0"/>
              <a:t> information</a:t>
            </a:r>
            <a:endParaRPr lang="zh-CN" altLang="en-US" sz="1400" b="1" dirty="0"/>
          </a:p>
        </p:txBody>
      </p:sp>
      <p:cxnSp>
        <p:nvCxnSpPr>
          <p:cNvPr id="38" name="直接箭头连接符 37"/>
          <p:cNvCxnSpPr/>
          <p:nvPr/>
        </p:nvCxnSpPr>
        <p:spPr>
          <a:xfrm>
            <a:off x="9185945" y="5578230"/>
            <a:ext cx="1400961" cy="14896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9250454" y="5979087"/>
            <a:ext cx="281731" cy="286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5798890" y="2100405"/>
            <a:ext cx="6255390" cy="2862322"/>
          </a:xfrm>
          <a:prstGeom prst="rect">
            <a:avLst/>
          </a:prstGeom>
          <a:noFill/>
        </p:spPr>
        <p:txBody>
          <a:bodyPr wrap="square" rtlCol="0">
            <a:spAutoFit/>
          </a:bodyPr>
          <a:lstStyle/>
          <a:p>
            <a:r>
              <a:rPr lang="en-US" altLang="zh-CN" dirty="0"/>
              <a:t>Auto</a:t>
            </a:r>
            <a:r>
              <a:rPr lang="zh-CN" altLang="en-US" dirty="0"/>
              <a:t> </a:t>
            </a:r>
            <a:r>
              <a:rPr lang="en-US" altLang="zh-CN" dirty="0"/>
              <a:t>Driving:</a:t>
            </a:r>
          </a:p>
          <a:p>
            <a:pPr marL="285750" indent="-285750">
              <a:buFont typeface="Arial" panose="020B0604020202020204" pitchFamily="34" charset="0"/>
              <a:buChar char="•"/>
            </a:pPr>
            <a:r>
              <a:rPr lang="en-US" altLang="zh-CN" dirty="0"/>
              <a:t>When a </a:t>
            </a:r>
            <a:r>
              <a:rPr lang="en-IN" altLang="ko-KR" sz="1800" dirty="0"/>
              <a:t>D</a:t>
            </a:r>
            <a:r>
              <a:rPr lang="en-US" altLang="zh-CN" sz="1800" dirty="0" err="1"/>
              <a:t>evice</a:t>
            </a:r>
            <a:r>
              <a:rPr lang="en-US" altLang="zh-CN" dirty="0"/>
              <a:t> (a car) requests auto driving service to an application service, there are different information, with mass data, should be exchanged between </a:t>
            </a:r>
            <a:r>
              <a:rPr lang="en-IN" altLang="ko-KR" sz="1800" dirty="0"/>
              <a:t>D</a:t>
            </a:r>
            <a:r>
              <a:rPr lang="en-US" altLang="zh-CN" sz="1800" dirty="0" err="1"/>
              <a:t>evice</a:t>
            </a:r>
            <a:r>
              <a:rPr lang="en-US" altLang="zh-CN" dirty="0"/>
              <a:t> and host (e.g. video information, navigation information, radar/lidar information, vehicle information .</a:t>
            </a:r>
            <a:r>
              <a:rPr lang="en-US" altLang="zh-CN" dirty="0" err="1"/>
              <a:t>etc</a:t>
            </a:r>
            <a:r>
              <a:rPr lang="en-US" altLang="zh-CN" dirty="0"/>
              <a:t>). The Application Host and </a:t>
            </a:r>
            <a:r>
              <a:rPr lang="en-IN" altLang="ko-KR" sz="1800" dirty="0"/>
              <a:t>D</a:t>
            </a:r>
            <a:r>
              <a:rPr lang="en-US" altLang="zh-CN" sz="1800" dirty="0" err="1"/>
              <a:t>evice</a:t>
            </a:r>
            <a:r>
              <a:rPr lang="en-US" altLang="zh-CN" dirty="0"/>
              <a:t> can settle different information in different application traffics (e.g. video information in 5G path and navigation information in NTN path).</a:t>
            </a:r>
          </a:p>
        </p:txBody>
      </p:sp>
      <p:sp>
        <p:nvSpPr>
          <p:cNvPr id="49" name="文本框 48"/>
          <p:cNvSpPr txBox="1"/>
          <p:nvPr/>
        </p:nvSpPr>
        <p:spPr>
          <a:xfrm>
            <a:off x="53130" y="4709632"/>
            <a:ext cx="7009002" cy="1754326"/>
          </a:xfrm>
          <a:prstGeom prst="rect">
            <a:avLst/>
          </a:prstGeom>
          <a:noFill/>
        </p:spPr>
        <p:txBody>
          <a:bodyPr wrap="square" rtlCol="0">
            <a:spAutoFit/>
          </a:bodyPr>
          <a:lstStyle/>
          <a:p>
            <a:r>
              <a:rPr lang="en-US" altLang="zh-CN" dirty="0"/>
              <a:t>Low altitude freight:</a:t>
            </a:r>
          </a:p>
          <a:p>
            <a:pPr marL="285750" indent="-285750">
              <a:buFont typeface="Arial" panose="020B0604020202020204" pitchFamily="34" charset="0"/>
              <a:buChar char="•"/>
            </a:pPr>
            <a:r>
              <a:rPr lang="en-US" altLang="zh-CN" dirty="0"/>
              <a:t>When an application service (e.g. auto freight) is coordinating with one or more UE(s) (e.g. drones), the application server can split different information in different path (e.g. NTN+4G/ 5G+NPN), or steer some information to another path for service continuity or release transmission resources. </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761377"/>
            <a:ext cx="10515600" cy="4351338"/>
          </a:xfrm>
        </p:spPr>
        <p:txBody>
          <a:bodyPr/>
          <a:lstStyle/>
          <a:p>
            <a:r>
              <a:rPr lang="en-US" altLang="zh-CN" sz="2400" dirty="0"/>
              <a:t>Business </a:t>
            </a:r>
            <a:r>
              <a:rPr lang="en-US" altLang="zh-CN" sz="2400"/>
              <a:t>/ Industrial Services</a:t>
            </a:r>
            <a:r>
              <a:rPr lang="en-US" altLang="zh-CN" sz="2400" dirty="0"/>
              <a:t>:</a:t>
            </a:r>
            <a:endParaRPr lang="zh-CN" altLang="en-US" sz="2400" dirty="0"/>
          </a:p>
        </p:txBody>
      </p:sp>
      <p:sp>
        <p:nvSpPr>
          <p:cNvPr id="4"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dirty="0"/>
              <a:t>Example Use cases</a:t>
            </a:r>
          </a:p>
        </p:txBody>
      </p:sp>
      <p:sp>
        <p:nvSpPr>
          <p:cNvPr id="10" name="文本框 9"/>
          <p:cNvSpPr txBox="1"/>
          <p:nvPr/>
        </p:nvSpPr>
        <p:spPr>
          <a:xfrm>
            <a:off x="339090" y="2326005"/>
            <a:ext cx="4718685" cy="3665855"/>
          </a:xfrm>
          <a:prstGeom prst="rect">
            <a:avLst/>
          </a:prstGeom>
          <a:noFill/>
        </p:spPr>
        <p:txBody>
          <a:bodyPr wrap="square" rtlCol="0">
            <a:noAutofit/>
          </a:bodyPr>
          <a:lstStyle/>
          <a:p>
            <a:r>
              <a:rPr lang="en-US" altLang="zh-CN" dirty="0"/>
              <a:t>Enterprise Campus/ Industrial or Business park:</a:t>
            </a:r>
          </a:p>
          <a:p>
            <a:pPr marL="285750" indent="-285750">
              <a:buFont typeface="Arial" panose="020B0604020202020204" pitchFamily="34" charset="0"/>
              <a:buChar char="•"/>
            </a:pPr>
            <a:r>
              <a:rPr lang="en-US" altLang="zh-CN" dirty="0"/>
              <a:t>When a </a:t>
            </a:r>
            <a:r>
              <a:rPr lang="en-IN" altLang="ko-KR" sz="1800" dirty="0"/>
              <a:t>D</a:t>
            </a:r>
            <a:r>
              <a:rPr lang="en-US" altLang="zh-CN" sz="1800" dirty="0" err="1"/>
              <a:t>evice</a:t>
            </a:r>
            <a:r>
              <a:rPr lang="en-US" altLang="zh-CN" dirty="0"/>
              <a:t> in the industrial park would like to request services from the business host, there might be different types of data to be transfered (e.g. private business data, public data). Application Services could be classified into insensitive one and private one, while the latter could be transfer by NPN in order to enhance its security.</a:t>
            </a:r>
          </a:p>
        </p:txBody>
      </p:sp>
      <p:pic>
        <p:nvPicPr>
          <p:cNvPr id="7" name="图片 6">
            <a:extLst>
              <a:ext uri="{FF2B5EF4-FFF2-40B4-BE49-F238E27FC236}">
                <a16:creationId xmlns:a16="http://schemas.microsoft.com/office/drawing/2014/main" id="{A43B3E30-28E3-7A5B-A812-201820B40576}"/>
              </a:ext>
            </a:extLst>
          </p:cNvPr>
          <p:cNvPicPr>
            <a:picLocks noChangeAspect="1"/>
          </p:cNvPicPr>
          <p:nvPr/>
        </p:nvPicPr>
        <p:blipFill>
          <a:blip r:embed="rId3"/>
          <a:stretch>
            <a:fillRect/>
          </a:stretch>
        </p:blipFill>
        <p:spPr>
          <a:xfrm>
            <a:off x="4966283" y="2679969"/>
            <a:ext cx="7196356" cy="2731544"/>
          </a:xfrm>
          <a:prstGeom prst="rect">
            <a:avLst/>
          </a:prstGeom>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a:t>Potential Objectives</a:t>
            </a:r>
            <a:endParaRPr lang="en-IN" dirty="0"/>
          </a:p>
        </p:txBody>
      </p:sp>
      <p:sp>
        <p:nvSpPr>
          <p:cNvPr id="5" name="文本框 4"/>
          <p:cNvSpPr txBox="1"/>
          <p:nvPr/>
        </p:nvSpPr>
        <p:spPr>
          <a:xfrm>
            <a:off x="91230" y="1690688"/>
            <a:ext cx="11795970" cy="5169535"/>
          </a:xfrm>
          <a:prstGeom prst="rect">
            <a:avLst/>
          </a:prstGeom>
          <a:noFill/>
        </p:spPr>
        <p:txBody>
          <a:bodyPr wrap="square">
            <a:spAutoFit/>
          </a:bodyPr>
          <a:lstStyle/>
          <a:p>
            <a:pPr marL="540385" indent="-180340" hangingPunct="0">
              <a:spcAft>
                <a:spcPts val="900"/>
              </a:spcAft>
            </a:pPr>
            <a:r>
              <a:rPr lang="en-GB" altLang="zh-CN" sz="1600" b="1" kern="0" dirty="0">
                <a:effectLst/>
                <a:ea typeface="宋体" panose="02010600030101010101" pitchFamily="2" charset="-122"/>
              </a:rPr>
              <a:t>Application Enablers:</a:t>
            </a:r>
            <a:endParaRPr lang="en-US" altLang="zh-CN" sz="1600" b="1" kern="100" dirty="0">
              <a:solidFill>
                <a:srgbClr val="000000"/>
              </a:solidFill>
              <a:effectLst/>
              <a:ea typeface="等线" panose="02010600030101010101" pitchFamily="2" charset="-122"/>
            </a:endParaRPr>
          </a:p>
          <a:p>
            <a:pPr marL="1160145" lvl="1" indent="-342900">
              <a:spcAft>
                <a:spcPts val="900"/>
              </a:spcAft>
              <a:buFont typeface="+mj-lt"/>
              <a:buAutoNum type="alphaLcParenR"/>
            </a:pPr>
            <a:r>
              <a:rPr lang="en-US" altLang="zh-CN" sz="1600" kern="100" dirty="0">
                <a:solidFill>
                  <a:srgbClr val="000000"/>
                </a:solidFill>
                <a:effectLst/>
                <a:ea typeface="等线" panose="02010600030101010101" pitchFamily="2" charset="-122"/>
              </a:rPr>
              <a:t>a. Study the impacts to application enablers for supporting </a:t>
            </a:r>
            <a:r>
              <a:rPr lang="en-US" altLang="zh-CN" sz="1600" kern="100" dirty="0">
                <a:solidFill>
                  <a:srgbClr val="000000"/>
                </a:solidFill>
                <a:ea typeface="等线" panose="02010600030101010101" pitchFamily="2" charset="-122"/>
              </a:rPr>
              <a:t>Multi-Access</a:t>
            </a:r>
            <a:r>
              <a:rPr lang="en-US" altLang="zh-CN" sz="1600" kern="100" dirty="0">
                <a:solidFill>
                  <a:srgbClr val="000000"/>
                </a:solidFill>
                <a:effectLst/>
                <a:ea typeface="等线" panose="02010600030101010101" pitchFamily="2" charset="-122"/>
              </a:rPr>
              <a:t>, such as:</a:t>
            </a:r>
            <a:endParaRPr lang="zh-CN" altLang="zh-CN" sz="1600" kern="100" dirty="0">
              <a:solidFill>
                <a:srgbClr val="000000"/>
              </a:solidFill>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	Indicate application service setlement.</a:t>
            </a: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ii)	Support application information exposure from application.</a:t>
            </a: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iii)	Exposure of Multi-Access information.</a:t>
            </a: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iv)	Support Multi-Access in Enable Layer.</a:t>
            </a: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v)	Support Multi-Access in Notification Management.</a:t>
            </a:r>
          </a:p>
          <a:p>
            <a:pPr marL="1160145" lvl="1" indent="-342900">
              <a:spcAft>
                <a:spcPts val="900"/>
              </a:spcAft>
              <a:buFont typeface="+mj-lt"/>
              <a:buAutoNum type="alphaLcParenR" startAt="2"/>
            </a:pPr>
            <a:r>
              <a:rPr lang="en-US" altLang="zh-CN" sz="1600" kern="100" dirty="0">
                <a:solidFill>
                  <a:srgbClr val="000000"/>
                </a:solidFill>
                <a:effectLst/>
                <a:ea typeface="等线" panose="02010600030101010101" pitchFamily="2" charset="-122"/>
              </a:rPr>
              <a:t>Identify key issues, deployment models and develop solutions for application enablers with Multi-Access based on impacts identified in 1.a.</a:t>
            </a:r>
            <a:endParaRPr lang="en-US" altLang="zh-CN" sz="1600" kern="100" dirty="0">
              <a:solidFill>
                <a:srgbClr val="000000"/>
              </a:solidFill>
              <a:ea typeface="等线" panose="02010600030101010101" pitchFamily="2" charset="-122"/>
            </a:endParaRPr>
          </a:p>
          <a:p>
            <a:pPr marL="360045">
              <a:spcAft>
                <a:spcPts val="900"/>
              </a:spcAft>
            </a:pPr>
            <a:r>
              <a:rPr lang="en-GB" altLang="zh-CN" sz="1600" b="1" kern="0" dirty="0">
                <a:effectLst/>
                <a:ea typeface="宋体" panose="02010600030101010101" pitchFamily="2" charset="-122"/>
              </a:rPr>
              <a:t>Mission Critical:</a:t>
            </a:r>
          </a:p>
          <a:p>
            <a:pPr marL="1160145" lvl="1" indent="-342900">
              <a:spcAft>
                <a:spcPts val="900"/>
              </a:spcAft>
              <a:buFont typeface="+mj-lt"/>
              <a:buAutoNum type="alphaLcParenR"/>
            </a:pPr>
            <a:r>
              <a:rPr lang="en-US" altLang="zh-CN" sz="1600" kern="100" dirty="0">
                <a:solidFill>
                  <a:srgbClr val="000000"/>
                </a:solidFill>
                <a:effectLst/>
                <a:ea typeface="等线" panose="02010600030101010101" pitchFamily="2" charset="-122"/>
              </a:rPr>
              <a:t>Study the impacts of usage of Multi-Access for Mission Critical services, including:</a:t>
            </a:r>
            <a:endParaRPr lang="zh-CN" altLang="zh-CN" sz="1600" kern="100" dirty="0">
              <a:solidFill>
                <a:srgbClr val="000000"/>
              </a:solidFill>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Potential awareness of the </a:t>
            </a:r>
            <a:r>
              <a:rPr lang="en-US" altLang="zh-CN" sz="1600" kern="100" dirty="0">
                <a:solidFill>
                  <a:srgbClr val="000000"/>
                </a:solidFill>
                <a:effectLst/>
                <a:ea typeface="等线" panose="02010600030101010101" pitchFamily="2" charset="-122"/>
              </a:rPr>
              <a:t>Multi-Access</a:t>
            </a:r>
            <a:r>
              <a:rPr lang="en-US" altLang="zh-CN" sz="1600" kern="100" dirty="0">
                <a:effectLst/>
                <a:ea typeface="等线" panose="02010600030101010101" pitchFamily="2" charset="-122"/>
              </a:rPr>
              <a:t> usage to provide better user experience</a:t>
            </a:r>
            <a:endParaRPr lang="zh-CN" altLang="zh-CN" sz="1600" kern="100" dirty="0">
              <a:effectLst/>
              <a:ea typeface="等线" panose="02010600030101010101" pitchFamily="2" charset="-122"/>
            </a:endParaRPr>
          </a:p>
          <a:p>
            <a:pPr marL="1160145" lvl="1" indent="-342900">
              <a:spcAft>
                <a:spcPts val="900"/>
              </a:spcAft>
              <a:buFont typeface="+mj-lt"/>
              <a:buAutoNum type="alphaLcParenR" startAt="2"/>
            </a:pPr>
            <a:r>
              <a:rPr lang="en-US" altLang="zh-CN" sz="1600" kern="100" dirty="0">
                <a:solidFill>
                  <a:srgbClr val="000000"/>
                </a:solidFill>
                <a:effectLst/>
                <a:ea typeface="等线" panose="02010600030101010101" pitchFamily="2" charset="-122"/>
              </a:rPr>
              <a:t>Identify key issues, deployment models and develop solutions for Mission Critical services with Multi-Access based on impacts identified in 2.a.</a:t>
            </a:r>
            <a:endParaRPr lang="zh-CN" altLang="zh-CN" sz="1600" kern="100" dirty="0">
              <a:solidFill>
                <a:srgbClr val="000000"/>
              </a:solidFill>
              <a:effectLst/>
              <a:ea typeface="等线" panose="02010600030101010101" pitchFamily="2" charset="-122"/>
            </a:endParaRPr>
          </a:p>
          <a:p>
            <a:pPr marL="360045">
              <a:spcAft>
                <a:spcPts val="900"/>
              </a:spcAft>
            </a:pPr>
            <a:endParaRPr lang="zh-CN" altLang="zh-CN" sz="1600" b="1" kern="100" dirty="0">
              <a:solidFill>
                <a:srgbClr val="000000"/>
              </a:solidFill>
              <a:effectLst/>
              <a:ea typeface="等线" panose="02010600030101010101" pitchFamily="2" charset="-122"/>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Proposal</a:t>
            </a:r>
          </a:p>
        </p:txBody>
      </p:sp>
      <p:sp>
        <p:nvSpPr>
          <p:cNvPr id="3" name="Content Placeholder 2"/>
          <p:cNvSpPr>
            <a:spLocks noGrp="1"/>
          </p:cNvSpPr>
          <p:nvPr>
            <p:ph idx="1"/>
          </p:nvPr>
        </p:nvSpPr>
        <p:spPr/>
        <p:txBody>
          <a:bodyPr/>
          <a:lstStyle/>
          <a:p>
            <a:r>
              <a:rPr lang="en-IN" dirty="0"/>
              <a:t>C</a:t>
            </a:r>
            <a:r>
              <a:rPr lang="en-US" altLang="zh-CN" dirty="0" err="1"/>
              <a:t>hina</a:t>
            </a:r>
            <a:r>
              <a:rPr lang="en-US" altLang="zh-CN" dirty="0"/>
              <a:t> Telecom</a:t>
            </a:r>
            <a:r>
              <a:rPr lang="en-IN" dirty="0"/>
              <a:t> </a:t>
            </a:r>
            <a:r>
              <a:rPr lang="en-US" altLang="zh-CN" dirty="0"/>
              <a:t>is proposing a new</a:t>
            </a:r>
            <a:r>
              <a:rPr lang="en-IN" dirty="0"/>
              <a:t> SID to study </a:t>
            </a:r>
            <a:r>
              <a:rPr lang="en-GB" dirty="0"/>
              <a:t>application enablement for Multi-Access Services.</a:t>
            </a:r>
          </a:p>
          <a:p>
            <a:r>
              <a:rPr lang="en-GB" dirty="0"/>
              <a:t>It is proposed to agree to SID and start the study from upcoming meeting.</a:t>
            </a:r>
            <a:endParaRPr lang="en-IN" dirty="0"/>
          </a:p>
        </p:txBody>
      </p:sp>
    </p:spTree>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98f4b032-7927-45aa-a8eb-24189aa55f60"/>
  <p:tag name="COMMONDATA" val="eyJoZGlkIjoiM2Q3OGUyNThmYTU3NTNjZDgyYjI3N2U4OGVkMmExOGMifQ=="/>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BD6692E6-AFB4-4AE6-8E62-2D7692F0CE70}">
  <ds:schemaRefs/>
</ds:datastoreItem>
</file>

<file path=docProps/app.xml><?xml version="1.0" encoding="utf-8"?>
<Properties xmlns="http://schemas.openxmlformats.org/officeDocument/2006/extended-properties" xmlns:vt="http://schemas.openxmlformats.org/officeDocument/2006/docPropsVTypes">
  <Template>Office Theme</Template>
  <TotalTime>6</TotalTime>
  <Words>890</Words>
  <Application>Microsoft Office PowerPoint</Application>
  <PresentationFormat>宽屏</PresentationFormat>
  <Paragraphs>55</Paragraphs>
  <Slides>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等线</vt:lpstr>
      <vt:lpstr>宋体</vt:lpstr>
      <vt:lpstr>Arial</vt:lpstr>
      <vt:lpstr>Calibri</vt:lpstr>
      <vt:lpstr>Calibri Light</vt:lpstr>
      <vt:lpstr>Times New Roman</vt:lpstr>
      <vt:lpstr>Office Theme</vt:lpstr>
      <vt:lpstr>Discussion on:  Multi-Access APP Application enablement for Multi-Access Services </vt:lpstr>
      <vt:lpstr>Motivations</vt:lpstr>
      <vt:lpstr>PowerPoint 演示文稿</vt:lpstr>
      <vt:lpstr>PowerPoint 演示文稿</vt:lpstr>
      <vt:lpstr>PowerPoint 演示文稿</vt:lpstr>
      <vt:lpstr>PowerPoint 演示文稿</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Yicong Liu</cp:lastModifiedBy>
  <cp:revision>618</cp:revision>
  <dcterms:created xsi:type="dcterms:W3CDTF">2010-02-05T13:52:00Z</dcterms:created>
  <dcterms:modified xsi:type="dcterms:W3CDTF">2024-04-08T10:55:31Z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(3)pvYB9IClKNl5XaC4UZuKSBBszr+wKekqz3kVnHyJTsa2o3THBr9qNb+lfYBYv82/IYYVMkc4
5rjvz2a5j15G1QjsUFVxlTbbbhveAAWsCivIWEx4llnWk6c2egjlvsHAHmX/SglqpeSqyZjn
UPcwNuoNmKJg42gOEEbg2AK4yw7o5MFNfXbAnECe0pHVWkWnhGGXtMqGPiziCRcdBayao4PH
qIKAgUpZ8ZRABfqZi3</vt:lpwstr>
  </property>
  <property fmtid="{D5CDD505-2E9C-101B-9397-08002B2CF9AE}" pid="4" name="_2015_ms_pID_7253431">
    <vt:lpwstr>6p/0eZXo15WyyvjAjUfyhPvl0KzjmsowYwMDWYi/IDr4Wbj+M2mnJ5
xOJbbTvM808cYNzKWO/u23goV3c/kG6aWHWNS6V+Yk7opxehvtxA+SSLOrGZbfLqp14SmvEz
zD7wIM/p+WCiKCrWCRci2Lve4PBfYghMhNZBx1Zosa3vB/gPCMMSBzTpcjiQiq0OC47O/Gaw
SHtlQNt4xP/JUvDJu1bgODfzk4kgfzRxqE40</vt:lpwstr>
  </property>
  <property fmtid="{D5CDD505-2E9C-101B-9397-08002B2CF9AE}" pid="5" name="_2015_ms_pID_7253432">
    <vt:lpwstr>EQ==</vt:lpwstr>
  </property>
  <property fmtid="{D5CDD505-2E9C-101B-9397-08002B2CF9AE}" pid="6" name="ICV">
    <vt:lpwstr>C416DC1A30B749D180D9AAC666FD432B_12</vt:lpwstr>
  </property>
  <property fmtid="{D5CDD505-2E9C-101B-9397-08002B2CF9AE}" pid="7" name="KSOProductBuildVer">
    <vt:lpwstr>2052-11.1.0.15309</vt:lpwstr>
  </property>
</Properties>
</file>