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0" r:id="rId2"/>
    <p:sldId id="281" r:id="rId3"/>
    <p:sldId id="284" r:id="rId4"/>
    <p:sldId id="283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2CC"/>
    <a:srgbClr val="3399FF"/>
    <a:srgbClr val="4485C6"/>
    <a:srgbClr val="FFCCCC"/>
    <a:srgbClr val="FFCCFF"/>
    <a:srgbClr val="5B9BD5"/>
    <a:srgbClr val="5A5858"/>
    <a:srgbClr val="FFDF64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8" autoAdjust="0"/>
    <p:restoredTop sz="95482" autoAdjust="0"/>
  </p:normalViewPr>
  <p:slideViewPr>
    <p:cSldViewPr snapToGrid="0">
      <p:cViewPr varScale="1">
        <p:scale>
          <a:sx n="115" d="100"/>
          <a:sy n="115" d="100"/>
        </p:scale>
        <p:origin x="26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00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https://aws.amazon.com/ec2/autoscaling/faqs/?nc1=h_ls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512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https://aws.amazon.com/ec2/autoscaling/faqs/?nc1=h_ls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965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Observation#1</a:t>
            </a:r>
          </a:p>
          <a:p>
            <a:r>
              <a:rPr lang="en-US" altLang="zh-CN" dirty="0"/>
              <a:t>#2</a:t>
            </a:r>
          </a:p>
          <a:p>
            <a:endParaRPr lang="en-US" dirty="0"/>
          </a:p>
          <a:p>
            <a:r>
              <a:rPr lang="en-US" altLang="zh-CN" dirty="0"/>
              <a:t>Way forward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19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8D303D-FBFD-4B34-B382-9333CDF5F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#57</a:t>
            </a: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</a:t>
            </a:r>
            <a:r>
              <a:rPr lang="en-US" altLang="zh-CN" dirty="0"/>
              <a:t>common EAS discovery for roaming and federation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r>
              <a:rPr lang="en-US" altLang="zh-CN" dirty="0" err="1"/>
              <a:t>Yajie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3E6358C7-F681-4F7E-A9EB-E59E2D04BD7A}"/>
              </a:ext>
            </a:extLst>
          </p:cNvPr>
          <p:cNvSpPr/>
          <p:nvPr/>
        </p:nvSpPr>
        <p:spPr>
          <a:xfrm>
            <a:off x="4731023" y="3818033"/>
            <a:ext cx="7220717" cy="2547251"/>
          </a:xfrm>
          <a:prstGeom prst="ellips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Scenario description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383994"/>
            <a:ext cx="11410184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Scenario clarification: EAS discovery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/>
              <a:t>For Roaming and federation, edge node sharing case, several kind of EAS may be deployed in the PLMN/ECSP’ service area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/>
              <a:t>EAS#1, EAS#2 and EAS#3 share the same EASID, however provide service to different PLMN/ECSP’ user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Consider that different PLMN/ECSP’s User can be in same group for certain application service, thus the following issue may happen: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ym typeface="Wingdings" panose="05000000000000000000" pitchFamily="2" charset="2"/>
              </a:rPr>
              <a:t>If EAS#1 are select as common EAS to provide service to group#1, then the UE#2 may not be able to obtain service from EAS#1.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ym typeface="Wingdings" panose="05000000000000000000" pitchFamily="2" charset="2"/>
              </a:rPr>
              <a:t>If EAS#2 are select as common EAS to provide service to group#1, then the UE#1 may not be able to obtain service from EAS#1.</a:t>
            </a:r>
          </a:p>
          <a:p>
            <a:pPr marL="628650" lvl="1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olidFill>
                <a:srgbClr val="0070C0"/>
              </a:solidFill>
              <a:sym typeface="Wingdings" panose="05000000000000000000" pitchFamily="2" charset="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2884D6C-49EC-4112-98D7-8672BC568DD1}"/>
              </a:ext>
            </a:extLst>
          </p:cNvPr>
          <p:cNvSpPr/>
          <p:nvPr/>
        </p:nvSpPr>
        <p:spPr>
          <a:xfrm>
            <a:off x="5637747" y="4599002"/>
            <a:ext cx="762000" cy="40616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UE#1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C184364-4ED6-449E-BE11-2C696426832F}"/>
              </a:ext>
            </a:extLst>
          </p:cNvPr>
          <p:cNvSpPr/>
          <p:nvPr/>
        </p:nvSpPr>
        <p:spPr>
          <a:xfrm>
            <a:off x="5637747" y="5201096"/>
            <a:ext cx="762000" cy="4061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UE#2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9A7B093-BD5F-432D-894B-51D1AF1D66FB}"/>
              </a:ext>
            </a:extLst>
          </p:cNvPr>
          <p:cNvSpPr/>
          <p:nvPr/>
        </p:nvSpPr>
        <p:spPr>
          <a:xfrm>
            <a:off x="946850" y="4300669"/>
            <a:ext cx="940904" cy="40616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PLMN#A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89B52A6-3BF6-46D7-92C9-1F24AC7D003F}"/>
              </a:ext>
            </a:extLst>
          </p:cNvPr>
          <p:cNvSpPr/>
          <p:nvPr/>
        </p:nvSpPr>
        <p:spPr>
          <a:xfrm>
            <a:off x="2393734" y="4297818"/>
            <a:ext cx="940904" cy="4061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PLMN#B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99D2880-9BCF-47F6-813C-ED489233D319}"/>
              </a:ext>
            </a:extLst>
          </p:cNvPr>
          <p:cNvSpPr/>
          <p:nvPr/>
        </p:nvSpPr>
        <p:spPr>
          <a:xfrm>
            <a:off x="7306471" y="5626930"/>
            <a:ext cx="762000" cy="4061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ECS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B813882-E3F3-46E1-AC4D-3F620F932E3F}"/>
              </a:ext>
            </a:extLst>
          </p:cNvPr>
          <p:cNvSpPr/>
          <p:nvPr/>
        </p:nvSpPr>
        <p:spPr>
          <a:xfrm>
            <a:off x="7306471" y="4888575"/>
            <a:ext cx="762000" cy="4061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EES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A5B68C0-65A0-43AA-963F-ED91E620ADEE}"/>
              </a:ext>
            </a:extLst>
          </p:cNvPr>
          <p:cNvSpPr/>
          <p:nvPr/>
        </p:nvSpPr>
        <p:spPr>
          <a:xfrm>
            <a:off x="7306471" y="4113230"/>
            <a:ext cx="762000" cy="40616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EAS#1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A94216A-AA63-4D1E-97DA-B1526383DD08}"/>
              </a:ext>
            </a:extLst>
          </p:cNvPr>
          <p:cNvSpPr/>
          <p:nvPr/>
        </p:nvSpPr>
        <p:spPr>
          <a:xfrm>
            <a:off x="8549913" y="4113230"/>
            <a:ext cx="762000" cy="4061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EAS#2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ECC40B5-74E7-478D-A9AF-0D92A2A0F923}"/>
              </a:ext>
            </a:extLst>
          </p:cNvPr>
          <p:cNvSpPr/>
          <p:nvPr/>
        </p:nvSpPr>
        <p:spPr>
          <a:xfrm>
            <a:off x="9793355" y="4113230"/>
            <a:ext cx="762000" cy="4061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EAS#3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8541E65-B7F4-4D1E-802C-EDDCF7F2819A}"/>
              </a:ext>
            </a:extLst>
          </p:cNvPr>
          <p:cNvCxnSpPr>
            <a:cxnSpLocks/>
            <a:stCxn id="17" idx="2"/>
            <a:endCxn id="15" idx="0"/>
          </p:cNvCxnSpPr>
          <p:nvPr/>
        </p:nvCxnSpPr>
        <p:spPr>
          <a:xfrm>
            <a:off x="7687471" y="5294743"/>
            <a:ext cx="0" cy="3321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288AB54-2758-44D6-9D80-F95EFABA13C0}"/>
              </a:ext>
            </a:extLst>
          </p:cNvPr>
          <p:cNvCxnSpPr>
            <a:cxnSpLocks/>
            <a:stCxn id="18" idx="2"/>
            <a:endCxn id="17" idx="0"/>
          </p:cNvCxnSpPr>
          <p:nvPr/>
        </p:nvCxnSpPr>
        <p:spPr>
          <a:xfrm>
            <a:off x="7687471" y="4519398"/>
            <a:ext cx="0" cy="3691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FA3F1E17-3785-4745-848C-C098B5F91937}"/>
              </a:ext>
            </a:extLst>
          </p:cNvPr>
          <p:cNvCxnSpPr>
            <a:cxnSpLocks/>
            <a:stCxn id="19" idx="2"/>
            <a:endCxn id="17" idx="0"/>
          </p:cNvCxnSpPr>
          <p:nvPr/>
        </p:nvCxnSpPr>
        <p:spPr>
          <a:xfrm flipH="1">
            <a:off x="7687471" y="4519398"/>
            <a:ext cx="1243442" cy="3691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CDDBD939-DC1B-4967-AA74-C18362EC9B46}"/>
              </a:ext>
            </a:extLst>
          </p:cNvPr>
          <p:cNvCxnSpPr>
            <a:cxnSpLocks/>
            <a:stCxn id="20" idx="2"/>
            <a:endCxn id="17" idx="0"/>
          </p:cNvCxnSpPr>
          <p:nvPr/>
        </p:nvCxnSpPr>
        <p:spPr>
          <a:xfrm flipH="1">
            <a:off x="7687471" y="4519398"/>
            <a:ext cx="2486884" cy="3691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EB3F93C0-E774-476F-9275-E77EE9C354C4}"/>
              </a:ext>
            </a:extLst>
          </p:cNvPr>
          <p:cNvSpPr txBox="1"/>
          <p:nvPr/>
        </p:nvSpPr>
        <p:spPr>
          <a:xfrm>
            <a:off x="706596" y="5427348"/>
            <a:ext cx="455015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/>
              <a:t>EAS#1: can only provide service to PLMN#A’s User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/>
              <a:t>EAS#2: can only provide service to PLMN#B’s User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/>
              <a:t>EAS#3: can provide service to both PLMN#A and PLMN#B’s User</a:t>
            </a:r>
            <a:endParaRPr lang="zh-CN" altLang="en-US" sz="1200" b="1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7977AB1-D7C9-4AA4-A4EB-FA40FC4060DB}"/>
              </a:ext>
            </a:extLst>
          </p:cNvPr>
          <p:cNvSpPr txBox="1"/>
          <p:nvPr/>
        </p:nvSpPr>
        <p:spPr>
          <a:xfrm>
            <a:off x="715106" y="4996029"/>
            <a:ext cx="3768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/>
              <a:t>UE#1</a:t>
            </a:r>
            <a:r>
              <a:rPr lang="zh-CN" altLang="en-US" sz="1200" b="1" dirty="0"/>
              <a:t> </a:t>
            </a:r>
            <a:r>
              <a:rPr lang="en-US" altLang="zh-CN" sz="1200" b="1" dirty="0"/>
              <a:t>and UE#2 are in the same group</a:t>
            </a:r>
            <a:endParaRPr lang="zh-CN" altLang="en-US" sz="1200" b="1" dirty="0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A0822B9A-6338-4F6E-8245-AC418A46F8A9}"/>
              </a:ext>
            </a:extLst>
          </p:cNvPr>
          <p:cNvSpPr/>
          <p:nvPr/>
        </p:nvSpPr>
        <p:spPr>
          <a:xfrm>
            <a:off x="5346072" y="4370557"/>
            <a:ext cx="1364967" cy="1442202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2C1132E-7EDC-45FC-B083-E385010A2F66}"/>
              </a:ext>
            </a:extLst>
          </p:cNvPr>
          <p:cNvSpPr txBox="1"/>
          <p:nvPr/>
        </p:nvSpPr>
        <p:spPr>
          <a:xfrm>
            <a:off x="5636568" y="4370557"/>
            <a:ext cx="105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b="1" dirty="0"/>
              <a:t>Group#1</a:t>
            </a:r>
            <a:endParaRPr lang="zh-CN" altLang="en-US" sz="1200" b="1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7014F671-3BD3-4D68-B136-CF9CA64A13D1}"/>
              </a:ext>
            </a:extLst>
          </p:cNvPr>
          <p:cNvSpPr/>
          <p:nvPr/>
        </p:nvSpPr>
        <p:spPr>
          <a:xfrm>
            <a:off x="6387546" y="4346783"/>
            <a:ext cx="3445566" cy="510208"/>
          </a:xfrm>
          <a:custGeom>
            <a:avLst/>
            <a:gdLst>
              <a:gd name="connsiteX0" fmla="*/ 0 w 3445566"/>
              <a:gd name="connsiteY0" fmla="*/ 510208 h 510208"/>
              <a:gd name="connsiteX1" fmla="*/ 1497496 w 3445566"/>
              <a:gd name="connsiteY1" fmla="*/ 404191 h 510208"/>
              <a:gd name="connsiteX2" fmla="*/ 3445566 w 3445566"/>
              <a:gd name="connsiteY2" fmla="*/ 0 h 510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5566" h="510208">
                <a:moveTo>
                  <a:pt x="0" y="510208"/>
                </a:moveTo>
                <a:cubicBezTo>
                  <a:pt x="461617" y="499717"/>
                  <a:pt x="923235" y="489226"/>
                  <a:pt x="1497496" y="404191"/>
                </a:cubicBezTo>
                <a:cubicBezTo>
                  <a:pt x="2071757" y="319156"/>
                  <a:pt x="2758661" y="159578"/>
                  <a:pt x="3445566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774BDB4C-E277-4B16-922E-B2C61183D6C8}"/>
              </a:ext>
            </a:extLst>
          </p:cNvPr>
          <p:cNvSpPr/>
          <p:nvPr/>
        </p:nvSpPr>
        <p:spPr>
          <a:xfrm>
            <a:off x="6387546" y="4379913"/>
            <a:ext cx="3836207" cy="1148246"/>
          </a:xfrm>
          <a:custGeom>
            <a:avLst/>
            <a:gdLst>
              <a:gd name="connsiteX0" fmla="*/ 0 w 3836207"/>
              <a:gd name="connsiteY0" fmla="*/ 993913 h 1148246"/>
              <a:gd name="connsiteX1" fmla="*/ 3246783 w 3836207"/>
              <a:gd name="connsiteY1" fmla="*/ 1066800 h 1148246"/>
              <a:gd name="connsiteX2" fmla="*/ 3823253 w 3836207"/>
              <a:gd name="connsiteY2" fmla="*/ 0 h 114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6207" h="1148246">
                <a:moveTo>
                  <a:pt x="0" y="993913"/>
                </a:moveTo>
                <a:cubicBezTo>
                  <a:pt x="1304787" y="1113182"/>
                  <a:pt x="2609574" y="1232452"/>
                  <a:pt x="3246783" y="1066800"/>
                </a:cubicBezTo>
                <a:cubicBezTo>
                  <a:pt x="3883992" y="901148"/>
                  <a:pt x="3853622" y="450574"/>
                  <a:pt x="3823253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4F23756-2CFD-4F1B-9510-A1CF103B9243}"/>
              </a:ext>
            </a:extLst>
          </p:cNvPr>
          <p:cNvSpPr txBox="1"/>
          <p:nvPr/>
        </p:nvSpPr>
        <p:spPr>
          <a:xfrm>
            <a:off x="8739680" y="6066102"/>
            <a:ext cx="105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b="1" dirty="0"/>
              <a:t>PLMN#B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711162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3E6358C7-F681-4F7E-A9EB-E59E2D04BD7A}"/>
              </a:ext>
            </a:extLst>
          </p:cNvPr>
          <p:cNvSpPr/>
          <p:nvPr/>
        </p:nvSpPr>
        <p:spPr>
          <a:xfrm>
            <a:off x="4704583" y="3692137"/>
            <a:ext cx="7220717" cy="2547251"/>
          </a:xfrm>
          <a:prstGeom prst="ellips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Scenario description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383994"/>
            <a:ext cx="11410184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Scenario clarification: </a:t>
            </a:r>
            <a:r>
              <a:rPr lang="en-US" altLang="zh-CN" sz="2000" b="1" dirty="0"/>
              <a:t>EES discovery </a:t>
            </a:r>
            <a:endParaRPr lang="en-US" sz="2000" b="1" dirty="0"/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/>
              <a:t>For Roaming and federation, edge node sharing case, several kind of EES may be deployed in the PLMN/ECSP’ service area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/>
              <a:t>EES#1, EES#2 has the EAS#2 and EAS#3 which share the same EASID, however provide service to different PLMN/ECSP’ user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Consider that different PLMN/ECSP’s User can be in same group for certain application service, thus the following issue may happen: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ym typeface="Wingdings" panose="05000000000000000000" pitchFamily="2" charset="2"/>
              </a:rPr>
              <a:t>If EES#1 are select as common EES to provide service to group#1, then the UE#1 may not be able to obtain EAS address information which can provide service to UE#1</a:t>
            </a:r>
          </a:p>
          <a:p>
            <a:pPr marL="628650" lvl="1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olidFill>
                <a:srgbClr val="0070C0"/>
              </a:solidFill>
              <a:sym typeface="Wingdings" panose="05000000000000000000" pitchFamily="2" charset="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2884D6C-49EC-4112-98D7-8672BC568DD1}"/>
              </a:ext>
            </a:extLst>
          </p:cNvPr>
          <p:cNvSpPr/>
          <p:nvPr/>
        </p:nvSpPr>
        <p:spPr>
          <a:xfrm>
            <a:off x="5611307" y="4473106"/>
            <a:ext cx="762000" cy="40616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UE#1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C184364-4ED6-449E-BE11-2C696426832F}"/>
              </a:ext>
            </a:extLst>
          </p:cNvPr>
          <p:cNvSpPr/>
          <p:nvPr/>
        </p:nvSpPr>
        <p:spPr>
          <a:xfrm>
            <a:off x="5611307" y="5075200"/>
            <a:ext cx="762000" cy="4061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UE#2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9A7B093-BD5F-432D-894B-51D1AF1D66FB}"/>
              </a:ext>
            </a:extLst>
          </p:cNvPr>
          <p:cNvSpPr/>
          <p:nvPr/>
        </p:nvSpPr>
        <p:spPr>
          <a:xfrm>
            <a:off x="920410" y="4174773"/>
            <a:ext cx="940904" cy="40616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PLMN#A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89B52A6-3BF6-46D7-92C9-1F24AC7D003F}"/>
              </a:ext>
            </a:extLst>
          </p:cNvPr>
          <p:cNvSpPr/>
          <p:nvPr/>
        </p:nvSpPr>
        <p:spPr>
          <a:xfrm>
            <a:off x="2367294" y="4171922"/>
            <a:ext cx="940904" cy="4061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PLMN#B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99D2880-9BCF-47F6-813C-ED489233D319}"/>
              </a:ext>
            </a:extLst>
          </p:cNvPr>
          <p:cNvSpPr/>
          <p:nvPr/>
        </p:nvSpPr>
        <p:spPr>
          <a:xfrm>
            <a:off x="7280031" y="5501034"/>
            <a:ext cx="762000" cy="4061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ECS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B813882-E3F3-46E1-AC4D-3F620F932E3F}"/>
              </a:ext>
            </a:extLst>
          </p:cNvPr>
          <p:cNvSpPr/>
          <p:nvPr/>
        </p:nvSpPr>
        <p:spPr>
          <a:xfrm>
            <a:off x="7280031" y="4762679"/>
            <a:ext cx="762000" cy="4061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EES#1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A94216A-AA63-4D1E-97DA-B1526383DD08}"/>
              </a:ext>
            </a:extLst>
          </p:cNvPr>
          <p:cNvSpPr/>
          <p:nvPr/>
        </p:nvSpPr>
        <p:spPr>
          <a:xfrm>
            <a:off x="8523473" y="3987334"/>
            <a:ext cx="762000" cy="4061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EAS#2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ECC40B5-74E7-478D-A9AF-0D92A2A0F923}"/>
              </a:ext>
            </a:extLst>
          </p:cNvPr>
          <p:cNvSpPr/>
          <p:nvPr/>
        </p:nvSpPr>
        <p:spPr>
          <a:xfrm>
            <a:off x="9766915" y="3987334"/>
            <a:ext cx="762000" cy="4061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EAS#3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8541E65-B7F4-4D1E-802C-EDDCF7F2819A}"/>
              </a:ext>
            </a:extLst>
          </p:cNvPr>
          <p:cNvCxnSpPr>
            <a:cxnSpLocks/>
            <a:stCxn id="17" idx="2"/>
            <a:endCxn id="15" idx="0"/>
          </p:cNvCxnSpPr>
          <p:nvPr/>
        </p:nvCxnSpPr>
        <p:spPr>
          <a:xfrm>
            <a:off x="7661031" y="5168847"/>
            <a:ext cx="0" cy="3321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FA3F1E17-3785-4745-848C-C098B5F91937}"/>
              </a:ext>
            </a:extLst>
          </p:cNvPr>
          <p:cNvCxnSpPr>
            <a:cxnSpLocks/>
            <a:stCxn id="19" idx="2"/>
            <a:endCxn id="17" idx="0"/>
          </p:cNvCxnSpPr>
          <p:nvPr/>
        </p:nvCxnSpPr>
        <p:spPr>
          <a:xfrm flipH="1">
            <a:off x="7661031" y="4393502"/>
            <a:ext cx="1243442" cy="3691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CDDBD939-DC1B-4967-AA74-C18362EC9B46}"/>
              </a:ext>
            </a:extLst>
          </p:cNvPr>
          <p:cNvCxnSpPr>
            <a:cxnSpLocks/>
            <a:stCxn id="20" idx="2"/>
            <a:endCxn id="29" idx="0"/>
          </p:cNvCxnSpPr>
          <p:nvPr/>
        </p:nvCxnSpPr>
        <p:spPr>
          <a:xfrm flipH="1">
            <a:off x="8904473" y="4393502"/>
            <a:ext cx="1243442" cy="33218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EB3F93C0-E774-476F-9275-E77EE9C354C4}"/>
              </a:ext>
            </a:extLst>
          </p:cNvPr>
          <p:cNvSpPr txBox="1"/>
          <p:nvPr/>
        </p:nvSpPr>
        <p:spPr>
          <a:xfrm>
            <a:off x="680157" y="5301452"/>
            <a:ext cx="417893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/>
              <a:t>EES#1: has the EAS which can only provide service to PLMN#B’s Use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/>
              <a:t>EES#2: has the EAS which can only provide service to both PLMN#A and PLMN#B’s User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7977AB1-D7C9-4AA4-A4EB-FA40FC4060DB}"/>
              </a:ext>
            </a:extLst>
          </p:cNvPr>
          <p:cNvSpPr txBox="1"/>
          <p:nvPr/>
        </p:nvSpPr>
        <p:spPr>
          <a:xfrm>
            <a:off x="688666" y="4870133"/>
            <a:ext cx="3768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/>
              <a:t>UE#1</a:t>
            </a:r>
            <a:r>
              <a:rPr lang="zh-CN" altLang="en-US" sz="1200" b="1" dirty="0"/>
              <a:t> </a:t>
            </a:r>
            <a:r>
              <a:rPr lang="en-US" altLang="zh-CN" sz="1200" b="1" dirty="0"/>
              <a:t>and UE#2 are in the same group</a:t>
            </a:r>
            <a:endParaRPr lang="zh-CN" altLang="en-US" sz="1200" b="1" dirty="0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A0822B9A-6338-4F6E-8245-AC418A46F8A9}"/>
              </a:ext>
            </a:extLst>
          </p:cNvPr>
          <p:cNvSpPr/>
          <p:nvPr/>
        </p:nvSpPr>
        <p:spPr>
          <a:xfrm>
            <a:off x="5319632" y="4244661"/>
            <a:ext cx="1364967" cy="1442202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2C1132E-7EDC-45FC-B083-E385010A2F66}"/>
              </a:ext>
            </a:extLst>
          </p:cNvPr>
          <p:cNvSpPr txBox="1"/>
          <p:nvPr/>
        </p:nvSpPr>
        <p:spPr>
          <a:xfrm>
            <a:off x="5610128" y="4244661"/>
            <a:ext cx="105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b="1" dirty="0"/>
              <a:t>Group#1</a:t>
            </a:r>
            <a:endParaRPr lang="zh-CN" altLang="en-US" sz="1200" b="1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4F23756-2CFD-4F1B-9510-A1CF103B9243}"/>
              </a:ext>
            </a:extLst>
          </p:cNvPr>
          <p:cNvSpPr txBox="1"/>
          <p:nvPr/>
        </p:nvSpPr>
        <p:spPr>
          <a:xfrm>
            <a:off x="8713240" y="5940206"/>
            <a:ext cx="105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b="1" dirty="0"/>
              <a:t>PLMN#B</a:t>
            </a:r>
            <a:endParaRPr lang="zh-CN" altLang="en-US" sz="1200" b="1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E502B10-8047-48D7-9AC6-5FD525EED33E}"/>
              </a:ext>
            </a:extLst>
          </p:cNvPr>
          <p:cNvSpPr/>
          <p:nvPr/>
        </p:nvSpPr>
        <p:spPr>
          <a:xfrm>
            <a:off x="8523473" y="4725688"/>
            <a:ext cx="762000" cy="4061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EES#2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7C1F4C3E-B068-4619-8172-BE818E51186C}"/>
              </a:ext>
            </a:extLst>
          </p:cNvPr>
          <p:cNvCxnSpPr>
            <a:cxnSpLocks/>
            <a:stCxn id="29" idx="2"/>
            <a:endCxn id="15" idx="0"/>
          </p:cNvCxnSpPr>
          <p:nvPr/>
        </p:nvCxnSpPr>
        <p:spPr>
          <a:xfrm flipH="1">
            <a:off x="7661031" y="5131856"/>
            <a:ext cx="1243442" cy="3691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82EBAC7-08BF-46AB-96E3-EEFDA516BB34}"/>
              </a:ext>
            </a:extLst>
          </p:cNvPr>
          <p:cNvSpPr/>
          <p:nvPr/>
        </p:nvSpPr>
        <p:spPr>
          <a:xfrm>
            <a:off x="6374360" y="4393095"/>
            <a:ext cx="3869635" cy="585565"/>
          </a:xfrm>
          <a:custGeom>
            <a:avLst/>
            <a:gdLst>
              <a:gd name="connsiteX0" fmla="*/ 0 w 3869635"/>
              <a:gd name="connsiteY0" fmla="*/ 298174 h 585565"/>
              <a:gd name="connsiteX1" fmla="*/ 1106557 w 3869635"/>
              <a:gd name="connsiteY1" fmla="*/ 556592 h 585565"/>
              <a:gd name="connsiteX2" fmla="*/ 3405809 w 3869635"/>
              <a:gd name="connsiteY2" fmla="*/ 516835 h 585565"/>
              <a:gd name="connsiteX3" fmla="*/ 3869635 w 3869635"/>
              <a:gd name="connsiteY3" fmla="*/ 0 h 585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9635" h="585565">
                <a:moveTo>
                  <a:pt x="0" y="298174"/>
                </a:moveTo>
                <a:cubicBezTo>
                  <a:pt x="269461" y="409161"/>
                  <a:pt x="538922" y="520149"/>
                  <a:pt x="1106557" y="556592"/>
                </a:cubicBezTo>
                <a:cubicBezTo>
                  <a:pt x="1674192" y="593035"/>
                  <a:pt x="2945296" y="609600"/>
                  <a:pt x="3405809" y="516835"/>
                </a:cubicBezTo>
                <a:cubicBezTo>
                  <a:pt x="3866322" y="424070"/>
                  <a:pt x="3867978" y="212035"/>
                  <a:pt x="3869635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545BD9F-8C47-4B8A-B8B4-02E2C2AFF0C2}"/>
              </a:ext>
            </a:extLst>
          </p:cNvPr>
          <p:cNvSpPr/>
          <p:nvPr/>
        </p:nvSpPr>
        <p:spPr>
          <a:xfrm>
            <a:off x="6400864" y="4353339"/>
            <a:ext cx="4134022" cy="848513"/>
          </a:xfrm>
          <a:custGeom>
            <a:avLst/>
            <a:gdLst>
              <a:gd name="connsiteX0" fmla="*/ 0 w 4134022"/>
              <a:gd name="connsiteY0" fmla="*/ 947530 h 947530"/>
              <a:gd name="connsiteX1" fmla="*/ 2835966 w 4134022"/>
              <a:gd name="connsiteY1" fmla="*/ 828261 h 947530"/>
              <a:gd name="connsiteX2" fmla="*/ 4022035 w 4134022"/>
              <a:gd name="connsiteY2" fmla="*/ 404191 h 947530"/>
              <a:gd name="connsiteX3" fmla="*/ 4015409 w 4134022"/>
              <a:gd name="connsiteY3" fmla="*/ 0 h 947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4022" h="947530">
                <a:moveTo>
                  <a:pt x="0" y="947530"/>
                </a:moveTo>
                <a:cubicBezTo>
                  <a:pt x="1082813" y="933173"/>
                  <a:pt x="2165627" y="918817"/>
                  <a:pt x="2835966" y="828261"/>
                </a:cubicBezTo>
                <a:cubicBezTo>
                  <a:pt x="3506305" y="737704"/>
                  <a:pt x="3825461" y="542234"/>
                  <a:pt x="4022035" y="404191"/>
                </a:cubicBezTo>
                <a:cubicBezTo>
                  <a:pt x="4218609" y="266147"/>
                  <a:pt x="4117009" y="133073"/>
                  <a:pt x="4015409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920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Way Forward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383994"/>
            <a:ext cx="10912448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The service provisioning procedure and the EAS discovery procedure should be enhanced: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000" dirty="0"/>
              <a:t>The service provisioning procedure should be enhanced with group PLMN/ECSP information, so that the EES determination can be based on EAS allowed PLMN/ECSP information and group PLMN/ECSP information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000" dirty="0"/>
              <a:t>Similarly, the EAS discovery procedure should also be enhanced with group PLMN/ECSP information, so that the EAS determination can be based on EAS allowed PLMN/ECSP information and group PLMN/ECSP information</a:t>
            </a:r>
          </a:p>
          <a:p>
            <a:pPr marL="628650" lvl="1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olidFill>
                <a:srgbClr val="0070C0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547303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752" y="2773160"/>
            <a:ext cx="3566460" cy="1104917"/>
          </a:xfrm>
        </p:spPr>
        <p:txBody>
          <a:bodyPr/>
          <a:lstStyle/>
          <a:p>
            <a:r>
              <a:rPr lang="en-US" dirty="0"/>
              <a:t>The end </a:t>
            </a:r>
          </a:p>
        </p:txBody>
      </p:sp>
    </p:spTree>
    <p:extLst>
      <p:ext uri="{BB962C8B-B14F-4D97-AF65-F5344CB8AC3E}">
        <p14:creationId xmlns:p14="http://schemas.microsoft.com/office/powerpoint/2010/main" val="38041221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20008</TotalTime>
  <Words>595</Words>
  <Application>Microsoft Office PowerPoint</Application>
  <PresentationFormat>宽屏</PresentationFormat>
  <Paragraphs>60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.AppleSystemUIFont</vt:lpstr>
      <vt:lpstr>宋体</vt:lpstr>
      <vt:lpstr>Microsoft YaHei</vt:lpstr>
      <vt:lpstr>Arial</vt:lpstr>
      <vt:lpstr>Calibri</vt:lpstr>
      <vt:lpstr>Calibri Light</vt:lpstr>
      <vt:lpstr>Wingdings</vt:lpstr>
      <vt:lpstr>1_Office Theme</vt:lpstr>
      <vt:lpstr>Discussion on common EAS discovery for roaming and federation</vt:lpstr>
      <vt:lpstr>PowerPoint 演示文稿</vt:lpstr>
      <vt:lpstr>PowerPoint 演示文稿</vt:lpstr>
      <vt:lpstr>PowerPoint 演示文稿</vt:lpstr>
      <vt:lpstr>The end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Huawei-SA6#60</cp:lastModifiedBy>
  <cp:revision>245</cp:revision>
  <dcterms:created xsi:type="dcterms:W3CDTF">2023-04-05T03:54:49Z</dcterms:created>
  <dcterms:modified xsi:type="dcterms:W3CDTF">2024-04-01T12:24:56Z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(3)YlPqm/45QzlC3d+0pwAa4tGz5dfuIBNx/i88sxEVTusWkv1Brw0OYjSkWLIydxkGY8zyfPKW
+NZn8XI20j1r5YN9iXsJhSN6OJVlS1BjhFEyum3SpDmpQh6ikKr8E4Gq8uxrz5aWgZkJ7zho
Mg4LAjod4L6rrkUcaVHG76Pm5AeA9VDKl7wkiZOxljT5tvNC89AmD58cNPyY9OZlbGX0e4Z6
MhIRu4SEtXYcx3aYGl</vt:lpwstr>
  </property>
  <property fmtid="{D5CDD505-2E9C-101B-9397-08002B2CF9AE}" pid="3" name="_2015_ms_pID_7253431">
    <vt:lpwstr>kAYQqwK9/EG6y5qPDu5sGAu6LjNi9xVuj02WjbjDfgbz0y/9TzexP0
XuJD6cscAt4vrS79rklhn1mJYrbtOzPHiFGMzHIgyVAuozBflpsTIG/J630qOGZzf/s4+tt8
GFTcr0lEM4V61eIMMy7kfqtW9PuueH3rkXnyBeLMzsJa19h+Ae+j04yUECmsHf3W81GIgjTR
Jcw4OFKY6ALtiesQWvvGCEY3dncjlAeUPgLH</vt:lpwstr>
  </property>
  <property fmtid="{D5CDD505-2E9C-101B-9397-08002B2CF9AE}" pid="4" name="_2015_ms_pID_7253432">
    <vt:lpwstr>WA==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1711525426</vt:lpwstr>
  </property>
</Properties>
</file>