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4"/>
  </p:handoutMasterIdLst>
  <p:sldIdLst>
    <p:sldId id="341" r:id="rId3"/>
    <p:sldId id="363" r:id="rId4"/>
    <p:sldId id="366" r:id="rId5"/>
    <p:sldId id="367" r:id="rId6"/>
    <p:sldId id="368" r:id="rId7"/>
    <p:sldId id="373" r:id="rId9"/>
    <p:sldId id="369" r:id="rId10"/>
    <p:sldId id="370" r:id="rId11"/>
    <p:sldId id="371" r:id="rId12"/>
    <p:sldId id="372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780" y="60"/>
      </p:cViewPr>
      <p:guideLst>
        <p:guide orient="horz" pos="2167"/>
        <p:guide pos="38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87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marL="0" lvl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#60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Changsha, China 15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– 19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April 2024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S6-241xxx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946785" y="1710055"/>
            <a:ext cx="10277475" cy="28524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 smtClean="0"/>
              <a:t>Discussion on Support for legitimate use of digital asset by </a:t>
            </a:r>
            <a:r>
              <a:rPr lang="en-US" altLang="en-GB" dirty="0" smtClean="0"/>
              <a:t>non-owner </a:t>
            </a:r>
            <a:r>
              <a:rPr lang="en-GB" altLang="en-US" dirty="0" smtClean="0"/>
              <a:t>vertical</a:t>
            </a:r>
            <a:r>
              <a:rPr lang="en-US" altLang="en-GB" dirty="0" smtClean="0"/>
              <a:t>s</a:t>
            </a:r>
            <a:r>
              <a:rPr lang="en-GB" altLang="en-US" dirty="0" smtClean="0"/>
              <a:t> </a:t>
            </a:r>
            <a:endParaRPr lang="en-GB" alt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4294967295"/>
          </p:nvPr>
        </p:nvSpPr>
        <p:spPr>
          <a:xfrm>
            <a:off x="2148205" y="4867275"/>
            <a:ext cx="7886700" cy="12223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en-GB" dirty="0" smtClean="0"/>
              <a:t>Jingwen Liu</a:t>
            </a:r>
            <a:endParaRPr lang="en-US" altLang="en-GB" dirty="0" smtClean="0"/>
          </a:p>
          <a:p>
            <a:pPr marL="0" indent="0" algn="ctr" eaLnBrk="1" hangingPunct="1">
              <a:buFontTx/>
              <a:buNone/>
            </a:pPr>
            <a:r>
              <a:rPr lang="en-US" altLang="en-GB" dirty="0"/>
              <a:t>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Thanks</a:t>
            </a:r>
            <a:endParaRPr lang="en-IN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  <a:endParaRPr lang="en-GB" altLang="en-US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en-US" dirty="0" smtClean="0"/>
              <a:t>Requirement</a:t>
            </a:r>
            <a:endParaRPr lang="en-US" altLang="en-US" dirty="0" smtClean="0"/>
          </a:p>
          <a:p>
            <a:r>
              <a:rPr lang="en-US" altLang="en-US" dirty="0" smtClean="0"/>
              <a:t>Scenario introduction</a:t>
            </a:r>
            <a:endParaRPr lang="en-US" altLang="en-US" dirty="0" smtClean="0"/>
          </a:p>
          <a:p>
            <a:r>
              <a:rPr lang="en-US" altLang="en-US" dirty="0" smtClean="0"/>
              <a:t>Solution summary</a:t>
            </a:r>
            <a:endParaRPr lang="en-US" altLang="en-US" dirty="0" smtClean="0"/>
          </a:p>
          <a:p>
            <a:r>
              <a:rPr lang="en-US" altLang="en-US" dirty="0" smtClean="0"/>
              <a:t>Procedures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Creat ownership evidence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Apply for usage right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Usage control</a:t>
            </a:r>
            <a:endParaRPr lang="en-US" altLang="en-US" dirty="0" smtClean="0"/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 smtClean="0"/>
              <a:t>Requirement</a:t>
            </a:r>
            <a:endParaRPr lang="en-US" altLang="en-GB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92760" y="1825625"/>
            <a:ext cx="10709275" cy="4351655"/>
          </a:xfrm>
        </p:spPr>
        <p:txBody>
          <a:bodyPr/>
          <a:lstStyle/>
          <a:p>
            <a:r>
              <a:rPr lang="en-US" altLang="en-US" dirty="0" smtClean="0"/>
              <a:t>There is a open issue in KI#2 (Exposure of user sensitive information) as following：</a:t>
            </a:r>
            <a:endParaRPr lang="en-US" altLang="en-US" dirty="0" smtClean="0"/>
          </a:p>
          <a:p>
            <a:pPr lvl="1" algn="l">
              <a:buSzTx/>
            </a:pPr>
            <a:r>
              <a:rPr lang="en-GB" sz="2400" dirty="0" smtClean="0"/>
              <a:t>-	How to ensure appropriate usage of user consent at the enabler layer to support localized mobile metaverse services in 3GPP specified networks? </a:t>
            </a:r>
            <a:r>
              <a:rPr lang="en-GB" sz="2400" b="1" dirty="0" smtClean="0">
                <a:solidFill>
                  <a:srgbClr val="FF0000"/>
                </a:solidFill>
              </a:rPr>
              <a:t>Especially how to ensure the legitimate use of user sensitive information like digital assets in the case of usage by non-owners.</a:t>
            </a:r>
            <a:endParaRPr lang="en-US" altLang="en-US" dirty="0" smtClean="0">
              <a:solidFill>
                <a:srgbClr val="FF0000"/>
              </a:solidFill>
            </a:endParaRPr>
          </a:p>
          <a:p>
            <a:endParaRPr lang="en-US" alt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sym typeface="+mn-ea"/>
              </a:rPr>
              <a:t>Scenario Introduction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570" y="2019300"/>
            <a:ext cx="4729480" cy="4351655"/>
          </a:xfrm>
        </p:spPr>
        <p:txBody>
          <a:bodyPr/>
          <a:lstStyle/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en-US" sz="2000" dirty="0" smtClean="0"/>
              <a:t>The reasons for prioritizing addressing the usage across verticals are:</a:t>
            </a:r>
            <a:endParaRPr lang="en-US" altLang="en-US" sz="2000" dirty="0" smtClean="0"/>
          </a:p>
          <a:p>
            <a:pPr lvl="1" algn="l">
              <a:buSzTx/>
              <a:buFont typeface="Arial" panose="020B0604020202020204" pitchFamily="34" charset="0"/>
            </a:pPr>
            <a:r>
              <a:rPr lang="en-GB" sz="2000" dirty="0" smtClean="0"/>
              <a:t>1. </a:t>
            </a:r>
            <a:r>
              <a:rPr lang="en-US" altLang="en-GB" sz="2000" dirty="0" smtClean="0"/>
              <a:t>M</a:t>
            </a:r>
            <a:r>
              <a:rPr lang="en-GB" sz="2000" dirty="0" smtClean="0">
                <a:sym typeface="+mn-ea"/>
              </a:rPr>
              <a:t>any vertical</a:t>
            </a:r>
            <a:r>
              <a:rPr lang="en-US" altLang="en-GB" sz="2000" dirty="0" smtClean="0">
                <a:sym typeface="+mn-ea"/>
              </a:rPr>
              <a:t>s</a:t>
            </a:r>
            <a:r>
              <a:rPr lang="en-GB" sz="2000" dirty="0" smtClean="0">
                <a:sym typeface="+mn-ea"/>
              </a:rPr>
              <a:t> have a high demand </a:t>
            </a:r>
            <a:r>
              <a:rPr lang="en-US" altLang="en-GB" sz="2000" dirty="0" smtClean="0">
                <a:sym typeface="+mn-ea"/>
              </a:rPr>
              <a:t>to purchase </a:t>
            </a:r>
            <a:r>
              <a:rPr lang="en-US" sz="2000" dirty="0" smtClean="0">
                <a:sym typeface="+mn-ea"/>
              </a:rPr>
              <a:t>the right to </a:t>
            </a:r>
            <a:r>
              <a:rPr lang="en-GB" sz="2000" dirty="0" smtClean="0">
                <a:sym typeface="+mn-ea"/>
              </a:rPr>
              <a:t>use digital assets</a:t>
            </a:r>
            <a:r>
              <a:rPr lang="en-US" altLang="en-GB" sz="2000" dirty="0" smtClean="0">
                <a:sym typeface="+mn-ea"/>
              </a:rPr>
              <a:t> </a:t>
            </a:r>
            <a:r>
              <a:rPr lang="en-GB" sz="2000" dirty="0" smtClean="0">
                <a:sym typeface="+mn-ea"/>
              </a:rPr>
              <a:t>with commercial value</a:t>
            </a:r>
            <a:r>
              <a:rPr lang="en-US" sz="2000" dirty="0" smtClean="0">
                <a:sym typeface="+mn-ea"/>
              </a:rPr>
              <a:t>, because</a:t>
            </a:r>
            <a:r>
              <a:rPr lang="en-US" altLang="en-GB" sz="2000" dirty="0" smtClean="0">
                <a:sym typeface="+mn-ea"/>
              </a:rPr>
              <a:t> certain digital assets are difficult to produce or the verticals have no right to produce. </a:t>
            </a:r>
            <a:r>
              <a:rPr lang="en-GB" sz="2000" dirty="0" smtClean="0"/>
              <a:t> </a:t>
            </a:r>
            <a:endParaRPr lang="en-GB" sz="2000" dirty="0" smtClean="0"/>
          </a:p>
          <a:p>
            <a:pPr lvl="1" algn="l">
              <a:buSzTx/>
              <a:buFont typeface="Arial" panose="020B0604020202020204" pitchFamily="34" charset="0"/>
            </a:pPr>
            <a:r>
              <a:rPr lang="en-GB" sz="2000" dirty="0" smtClean="0"/>
              <a:t>2. Individuals have the need to authorize </a:t>
            </a:r>
            <a:r>
              <a:rPr lang="en-US" altLang="en-GB" sz="2000" dirty="0" smtClean="0"/>
              <a:t>usage right of</a:t>
            </a:r>
            <a:r>
              <a:rPr lang="en-GB" sz="2000" dirty="0" smtClean="0"/>
              <a:t> digital assets(i.e. avatar) to businesses.</a:t>
            </a:r>
            <a:endParaRPr lang="en-GB" sz="2000" dirty="0" smtClean="0"/>
          </a:p>
          <a:p>
            <a:pPr lvl="2" algn="l">
              <a:buSzTx/>
              <a:buFont typeface="Arial" panose="020B0604020202020204" pitchFamily="34" charset="0"/>
            </a:pPr>
            <a:r>
              <a:rPr lang="en-GB" sz="1665" dirty="0" smtClean="0">
                <a:sym typeface="+mn-ea"/>
              </a:rPr>
              <a:t>Example:  ref. TR </a:t>
            </a:r>
            <a:r>
              <a:rPr lang="en-US" altLang="en-GB" sz="1665" dirty="0" smtClean="0">
                <a:sym typeface="+mn-ea"/>
              </a:rPr>
              <a:t>22.856 section</a:t>
            </a:r>
            <a:r>
              <a:rPr lang="en-US" altLang="zh-CN" sz="1665" dirty="0" smtClean="0">
                <a:sym typeface="+mn-ea"/>
              </a:rPr>
              <a:t> </a:t>
            </a:r>
            <a:r>
              <a:rPr lang="en-US" altLang="en-GB" sz="1665" dirty="0" smtClean="0">
                <a:sym typeface="+mn-ea"/>
              </a:rPr>
              <a:t>5.24. Singer authorized his avatar to a company as the brand ambassador.</a:t>
            </a:r>
            <a:endParaRPr lang="en-US" altLang="en-GB" sz="1665" dirty="0" smtClean="0">
              <a:sym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sz="2000" dirty="0" smtClean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710" y="2943860"/>
            <a:ext cx="986790" cy="9455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995" y="2854325"/>
            <a:ext cx="1113155" cy="1041400"/>
          </a:xfrm>
          <a:prstGeom prst="rect">
            <a:avLst/>
          </a:prstGeom>
        </p:spPr>
      </p:pic>
      <p:pic>
        <p:nvPicPr>
          <p:cNvPr id="13" name="图片 12" descr="手机用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0215" y="5149850"/>
            <a:ext cx="576580" cy="576580"/>
          </a:xfrm>
          <a:prstGeom prst="rect">
            <a:avLst/>
          </a:prstGeom>
        </p:spPr>
      </p:pic>
      <p:pic>
        <p:nvPicPr>
          <p:cNvPr id="14" name="图片 13" descr="手机用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3960" y="5149850"/>
            <a:ext cx="576580" cy="576580"/>
          </a:xfrm>
          <a:prstGeom prst="rect">
            <a:avLst/>
          </a:prstGeom>
        </p:spPr>
      </p:pic>
      <p:pic>
        <p:nvPicPr>
          <p:cNvPr id="15" name="图片 14" descr="手机用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835" y="5149850"/>
            <a:ext cx="576580" cy="5765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45430" y="2113915"/>
            <a:ext cx="28765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/>
              <a:t>owner of digital asset</a:t>
            </a:r>
            <a:endParaRPr lang="en-US" altLang="zh-CN" sz="1600" b="1"/>
          </a:p>
          <a:p>
            <a:r>
              <a:rPr lang="en-US" altLang="zh-CN" sz="1600" b="1"/>
              <a:t>(e.g.designer and implementer of the avatar)</a:t>
            </a:r>
            <a:endParaRPr lang="en-US" altLang="zh-CN" sz="1600" b="1"/>
          </a:p>
        </p:txBody>
      </p:sp>
      <p:sp>
        <p:nvSpPr>
          <p:cNvPr id="17" name="文本框 16"/>
          <p:cNvSpPr txBox="1"/>
          <p:nvPr/>
        </p:nvSpPr>
        <p:spPr>
          <a:xfrm>
            <a:off x="8230235" y="2113915"/>
            <a:ext cx="2404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/>
              <a:t>virtical business</a:t>
            </a:r>
            <a:endParaRPr lang="en-US" altLang="zh-CN" sz="1600" b="1"/>
          </a:p>
          <a:p>
            <a:r>
              <a:rPr lang="en-US" altLang="zh-CN" sz="1600" b="1"/>
              <a:t>(e.g.game company) </a:t>
            </a:r>
            <a:endParaRPr lang="en-US" altLang="zh-CN" sz="1600" b="1"/>
          </a:p>
        </p:txBody>
      </p:sp>
      <p:sp>
        <p:nvSpPr>
          <p:cNvPr id="4" name="文本框 3"/>
          <p:cNvSpPr txBox="1"/>
          <p:nvPr/>
        </p:nvSpPr>
        <p:spPr>
          <a:xfrm>
            <a:off x="9869170" y="3048000"/>
            <a:ext cx="20281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purchase the avatar usage right and use as game character</a:t>
            </a:r>
            <a:endParaRPr lang="en-US" altLang="zh-CN" sz="1400"/>
          </a:p>
        </p:txBody>
      </p:sp>
      <p:sp>
        <p:nvSpPr>
          <p:cNvPr id="5" name="文本框 4"/>
          <p:cNvSpPr txBox="1"/>
          <p:nvPr/>
        </p:nvSpPr>
        <p:spPr>
          <a:xfrm>
            <a:off x="8230235" y="4617720"/>
            <a:ext cx="2707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/>
              <a:t>virtical users</a:t>
            </a:r>
            <a:endParaRPr lang="en-US" altLang="zh-CN" sz="1600" b="1"/>
          </a:p>
          <a:p>
            <a:r>
              <a:rPr lang="en-US" altLang="zh-CN" sz="1600" b="1"/>
              <a:t>(e.g. Game users)</a:t>
            </a:r>
            <a:endParaRPr lang="en-US" altLang="zh-CN" sz="1600" b="1"/>
          </a:p>
        </p:txBody>
      </p:sp>
      <p:sp>
        <p:nvSpPr>
          <p:cNvPr id="6" name="文本框 5"/>
          <p:cNvSpPr txBox="1"/>
          <p:nvPr/>
        </p:nvSpPr>
        <p:spPr>
          <a:xfrm>
            <a:off x="10163810" y="5201285"/>
            <a:ext cx="2028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disaplay and use the avatar</a:t>
            </a:r>
            <a:endParaRPr lang="en-US" altLang="zh-CN" sz="1400"/>
          </a:p>
        </p:txBody>
      </p:sp>
      <p:cxnSp>
        <p:nvCxnSpPr>
          <p:cNvPr id="7" name="直接箭头连接符 6"/>
          <p:cNvCxnSpPr>
            <a:stCxn id="8" idx="3"/>
          </p:cNvCxnSpPr>
          <p:nvPr/>
        </p:nvCxnSpPr>
        <p:spPr>
          <a:xfrm>
            <a:off x="7048500" y="3416935"/>
            <a:ext cx="1413510" cy="12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>
            <a:off x="8981440" y="3924300"/>
            <a:ext cx="11430" cy="6807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048500" y="3441065"/>
            <a:ext cx="1558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usage right authorization</a:t>
            </a:r>
            <a:endParaRPr lang="en-US" altLang="zh-CN" sz="140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sym typeface="+mn-ea"/>
              </a:rPr>
              <a:t>Solution summary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1816100"/>
            <a:ext cx="6475095" cy="4527550"/>
          </a:xfrm>
        </p:spPr>
        <p:txBody>
          <a:bodyPr/>
          <a:lstStyle/>
          <a:p>
            <a:r>
              <a:rPr lang="en-US" sz="2000" dirty="0" smtClean="0"/>
              <a:t>The goal of the solution</a:t>
            </a:r>
            <a:endParaRPr lang="en-US" sz="2000" dirty="0" smtClean="0"/>
          </a:p>
          <a:p>
            <a:pPr marL="0" indent="0">
              <a:buNone/>
            </a:pPr>
            <a:r>
              <a:rPr lang="en-US" sz="1800" dirty="0" smtClean="0"/>
              <a:t>Support for legitimate use of digital asset by vertical business</a:t>
            </a:r>
            <a:endParaRPr lang="en-US" sz="1800" dirty="0" smtClean="0"/>
          </a:p>
          <a:p>
            <a:pPr lvl="1"/>
            <a:r>
              <a:rPr lang="zh-CN" sz="1800" dirty="0"/>
              <a:t>Protect the owner's ownership: 1. Others</a:t>
            </a:r>
            <a:r>
              <a:rPr lang="en-US" altLang="zh-CN" sz="1800" dirty="0"/>
              <a:t> can not </a:t>
            </a:r>
            <a:r>
              <a:rPr lang="zh-CN" sz="1800" dirty="0"/>
              <a:t>use</a:t>
            </a:r>
            <a:r>
              <a:rPr lang="en-US" altLang="zh-CN" sz="1800" dirty="0"/>
              <a:t> is without authorization</a:t>
            </a:r>
            <a:r>
              <a:rPr lang="zh-CN" sz="1800" dirty="0"/>
              <a:t>; 2. The</a:t>
            </a:r>
            <a:r>
              <a:rPr lang="en-US" altLang="zh-CN" sz="1800" dirty="0"/>
              <a:t> others can only use it</a:t>
            </a:r>
            <a:r>
              <a:rPr lang="zh-CN" sz="1800" dirty="0"/>
              <a:t> within the scope of authorization; </a:t>
            </a:r>
            <a:endParaRPr lang="en-US" sz="1800" dirty="0"/>
          </a:p>
          <a:p>
            <a:pPr lvl="1"/>
            <a:r>
              <a:rPr lang="zh-CN" sz="1800" dirty="0"/>
              <a:t>Protect the user's </a:t>
            </a:r>
            <a:r>
              <a:rPr lang="en-US" altLang="zh-CN" sz="1800" dirty="0"/>
              <a:t>usage </a:t>
            </a:r>
            <a:r>
              <a:rPr lang="zh-CN" sz="1800" dirty="0"/>
              <a:t>right: all users of the vertical </a:t>
            </a:r>
            <a:r>
              <a:rPr lang="en-US" altLang="zh-CN" sz="1800" dirty="0"/>
              <a:t>application </a:t>
            </a:r>
            <a:r>
              <a:rPr lang="zh-CN" sz="1800" dirty="0"/>
              <a:t>can use it in the mobile metaverse during the validity period of the </a:t>
            </a:r>
            <a:r>
              <a:rPr lang="en-US" altLang="zh-CN" sz="1800" dirty="0"/>
              <a:t>usage </a:t>
            </a:r>
            <a:r>
              <a:rPr lang="zh-CN" sz="1800" dirty="0"/>
              <a:t>right</a:t>
            </a:r>
            <a:endParaRPr lang="zh-CN" sz="1800" dirty="0"/>
          </a:p>
          <a:p>
            <a:pPr marL="228600" lvl="1" algn="l"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US" sz="2000" dirty="0" smtClean="0"/>
              <a:t>Key point of the solution</a:t>
            </a:r>
            <a:endParaRPr lang="en-US" sz="2000" dirty="0" smtClean="0"/>
          </a:p>
          <a:p>
            <a:pPr marL="0" lvl="1" indent="0" algn="l">
              <a:spcBef>
                <a:spcPts val="1000"/>
              </a:spcBef>
              <a:buClrTx/>
              <a:buSzTx/>
              <a:buFontTx/>
              <a:buNone/>
            </a:pPr>
            <a:r>
              <a:rPr lang="en-US" sz="1800" dirty="0"/>
              <a:t>MMES in the </a:t>
            </a:r>
            <a:r>
              <a:rPr sz="1800" dirty="0"/>
              <a:t>enable layer</a:t>
            </a:r>
            <a:r>
              <a:rPr lang="en-US" sz="1800" dirty="0"/>
              <a:t> </a:t>
            </a:r>
            <a:r>
              <a:rPr sz="1800" dirty="0"/>
              <a:t>is selected as the control point, which is neutral and has high credibility. The implemented </a:t>
            </a:r>
            <a:r>
              <a:rPr lang="en-US" sz="1800" dirty="0"/>
              <a:t>functions are:</a:t>
            </a:r>
            <a:endParaRPr sz="1800" dirty="0"/>
          </a:p>
          <a:p>
            <a:pPr marL="800100" lvl="1" indent="-342900">
              <a:buClr>
                <a:srgbClr val="000000"/>
              </a:buClr>
              <a:buFont typeface="+mj-ea"/>
              <a:buAutoNum type="circleNumDbPlain"/>
            </a:pPr>
            <a:r>
              <a:rPr lang="en-US" sz="1800" dirty="0" smtClean="0">
                <a:sym typeface="+mn-ea"/>
              </a:rPr>
              <a:t>Creat digital asset ownership evidence for the owner</a:t>
            </a:r>
            <a:endParaRPr lang="zh-CN" sz="1800" dirty="0"/>
          </a:p>
          <a:p>
            <a:pPr marL="800100" lvl="1" indent="-342900">
              <a:buClr>
                <a:srgbClr val="000000"/>
              </a:buClr>
              <a:buFont typeface="+mj-ea"/>
              <a:buAutoNum type="circleNumDbPlain"/>
            </a:pPr>
            <a:r>
              <a:rPr lang="zh-CN" sz="1800" dirty="0"/>
              <a:t>Receive </a:t>
            </a:r>
            <a:r>
              <a:rPr lang="en-US" altLang="zh-CN" sz="1800" dirty="0"/>
              <a:t>usage right request </a:t>
            </a:r>
            <a:r>
              <a:rPr lang="zh-CN" sz="1800" dirty="0"/>
              <a:t>and </a:t>
            </a:r>
            <a:r>
              <a:rPr lang="en-US" altLang="zh-CN" sz="1800" dirty="0">
                <a:sym typeface="+mn-ea"/>
              </a:rPr>
              <a:t>handling</a:t>
            </a:r>
            <a:r>
              <a:rPr lang="en-US" altLang="zh-CN" sz="1800" dirty="0">
                <a:sym typeface="+mn-ea"/>
              </a:rPr>
              <a:t> </a:t>
            </a:r>
            <a:r>
              <a:rPr lang="zh-CN" sz="1800" dirty="0"/>
              <a:t>authorization </a:t>
            </a:r>
            <a:endParaRPr lang="zh-CN" sz="1800" dirty="0"/>
          </a:p>
          <a:p>
            <a:pPr marL="800100" lvl="1" indent="-342900">
              <a:buClr>
                <a:srgbClr val="000000"/>
              </a:buClr>
              <a:buFont typeface="+mj-ea"/>
              <a:buAutoNum type="circleNumDbPlain"/>
            </a:pPr>
            <a:r>
              <a:rPr lang="en-US" altLang="zh-CN" sz="1800" dirty="0"/>
              <a:t>Control </a:t>
            </a:r>
            <a:r>
              <a:rPr lang="en-US" sz="1800" dirty="0"/>
              <a:t>the </a:t>
            </a:r>
            <a:r>
              <a:rPr lang="zh-CN" sz="1800" dirty="0"/>
              <a:t>us</a:t>
            </a:r>
            <a:r>
              <a:rPr lang="en-US" altLang="zh-CN" sz="1800" dirty="0"/>
              <a:t>age </a:t>
            </a:r>
            <a:r>
              <a:rPr lang="zh-CN" sz="1800" dirty="0"/>
              <a:t>of digital asset</a:t>
            </a:r>
            <a:r>
              <a:rPr lang="en-US" altLang="zh-CN" sz="1800" dirty="0"/>
              <a:t> </a:t>
            </a:r>
            <a:r>
              <a:rPr lang="zh-CN" sz="1800" dirty="0"/>
              <a:t>during the use of </a:t>
            </a:r>
            <a:r>
              <a:rPr lang="en-US" altLang="zh-CN" sz="1800" dirty="0"/>
              <a:t>virtical</a:t>
            </a:r>
            <a:r>
              <a:rPr lang="zh-CN" sz="1800" dirty="0"/>
              <a:t> users</a:t>
            </a:r>
            <a:endParaRPr lang="en-US" altLang="zh-CN" sz="18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81700" y="2114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IN"/>
          </a:p>
        </p:txBody>
      </p:sp>
      <p:sp>
        <p:nvSpPr>
          <p:cNvPr id="28" name="圆角矩形 27"/>
          <p:cNvSpPr/>
          <p:nvPr/>
        </p:nvSpPr>
        <p:spPr>
          <a:xfrm>
            <a:off x="8341995" y="3823335"/>
            <a:ext cx="1214755" cy="52324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MMES</a:t>
            </a:r>
            <a:endParaRPr lang="en-US" altLang="zh-CN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4210" y="2738755"/>
            <a:ext cx="986790" cy="94551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5995" y="2649220"/>
            <a:ext cx="1113155" cy="10414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6539230" y="1908810"/>
            <a:ext cx="28765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/>
              <a:t>owner of digital asset</a:t>
            </a:r>
            <a:endParaRPr lang="en-US" altLang="zh-CN" sz="1600" b="1"/>
          </a:p>
          <a:p>
            <a:r>
              <a:rPr lang="en-US" altLang="zh-CN" sz="1600" b="1"/>
              <a:t>(e.g.designer and implementer of the avatar)</a:t>
            </a:r>
            <a:endParaRPr lang="en-US" altLang="zh-CN" sz="1600" b="1"/>
          </a:p>
        </p:txBody>
      </p:sp>
      <p:sp>
        <p:nvSpPr>
          <p:cNvPr id="35" name="文本框 34"/>
          <p:cNvSpPr txBox="1"/>
          <p:nvPr/>
        </p:nvSpPr>
        <p:spPr>
          <a:xfrm>
            <a:off x="9424035" y="1908810"/>
            <a:ext cx="2404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/>
              <a:t>virtical business</a:t>
            </a:r>
            <a:endParaRPr lang="en-US" altLang="zh-CN" sz="1600" b="1"/>
          </a:p>
          <a:p>
            <a:r>
              <a:rPr lang="en-US" altLang="zh-CN" sz="1600" b="1"/>
              <a:t>(e.g.game company) </a:t>
            </a:r>
            <a:endParaRPr lang="en-US" altLang="zh-CN" sz="1600" b="1"/>
          </a:p>
        </p:txBody>
      </p:sp>
      <p:sp>
        <p:nvSpPr>
          <p:cNvPr id="37" name="文本框 36"/>
          <p:cNvSpPr txBox="1"/>
          <p:nvPr/>
        </p:nvSpPr>
        <p:spPr>
          <a:xfrm>
            <a:off x="9424035" y="4704715"/>
            <a:ext cx="2707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/>
              <a:t>virtical users</a:t>
            </a:r>
            <a:endParaRPr lang="en-US" altLang="zh-CN" sz="1600" b="1"/>
          </a:p>
          <a:p>
            <a:r>
              <a:rPr lang="en-US" altLang="zh-CN" sz="1600" b="1"/>
              <a:t>(e.g. Game users)</a:t>
            </a:r>
            <a:endParaRPr lang="en-US" altLang="zh-CN" sz="1600" b="1"/>
          </a:p>
        </p:txBody>
      </p:sp>
      <p:sp>
        <p:nvSpPr>
          <p:cNvPr id="45" name="文本框 44"/>
          <p:cNvSpPr txBox="1"/>
          <p:nvPr/>
        </p:nvSpPr>
        <p:spPr>
          <a:xfrm>
            <a:off x="7048500" y="3721100"/>
            <a:ext cx="411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latin typeface="Calibri" panose="020F0502020204030204" pitchFamily="34" charset="0"/>
              </a:rPr>
              <a:t>①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012045" y="3712210"/>
            <a:ext cx="411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latin typeface="Calibri" panose="020F0502020204030204" pitchFamily="34" charset="0"/>
              </a:rPr>
              <a:t>②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004300" y="4427220"/>
            <a:ext cx="411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latin typeface="Calibri" panose="020F0502020204030204" pitchFamily="34" charset="0"/>
              </a:rPr>
              <a:t>③</a:t>
            </a:r>
            <a:endParaRPr lang="zh-CN" altLang="en-US">
              <a:latin typeface="Calibri" panose="020F0502020204030204" pitchFamily="34" charset="0"/>
            </a:endParaRPr>
          </a:p>
        </p:txBody>
      </p:sp>
      <p:cxnSp>
        <p:nvCxnSpPr>
          <p:cNvPr id="48" name="肘形连接符 47"/>
          <p:cNvCxnSpPr>
            <a:stCxn id="29" idx="2"/>
            <a:endCxn id="28" idx="1"/>
          </p:cNvCxnSpPr>
          <p:nvPr/>
        </p:nvCxnSpPr>
        <p:spPr>
          <a:xfrm rot="5400000" flipV="1">
            <a:off x="7724775" y="3467100"/>
            <a:ext cx="400685" cy="834390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30" idx="2"/>
            <a:endCxn id="28" idx="3"/>
          </p:cNvCxnSpPr>
          <p:nvPr/>
        </p:nvCxnSpPr>
        <p:spPr>
          <a:xfrm rot="5400000">
            <a:off x="9792970" y="3454400"/>
            <a:ext cx="394335" cy="866140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/>
          <p:cNvCxnSpPr>
            <a:stCxn id="28" idx="2"/>
            <a:endCxn id="31" idx="1"/>
          </p:cNvCxnSpPr>
          <p:nvPr/>
        </p:nvCxnSpPr>
        <p:spPr>
          <a:xfrm rot="5400000" flipV="1">
            <a:off x="8416925" y="4878705"/>
            <a:ext cx="1331595" cy="266065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手机用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2915" y="5314950"/>
            <a:ext cx="576580" cy="576580"/>
          </a:xfrm>
          <a:prstGeom prst="rect">
            <a:avLst/>
          </a:prstGeom>
        </p:spPr>
      </p:pic>
      <p:pic>
        <p:nvPicPr>
          <p:cNvPr id="14" name="图片 13" descr="手机用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6660" y="5314950"/>
            <a:ext cx="576580" cy="576580"/>
          </a:xfrm>
          <a:prstGeom prst="rect">
            <a:avLst/>
          </a:prstGeom>
        </p:spPr>
      </p:pic>
      <p:pic>
        <p:nvPicPr>
          <p:cNvPr id="15" name="图片 14" descr="手机用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4535" y="5314950"/>
            <a:ext cx="576580" cy="57658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938655"/>
            <a:ext cx="7348855" cy="403225"/>
          </a:xfrm>
        </p:spPr>
        <p:txBody>
          <a:bodyPr/>
          <a:lstStyle/>
          <a:p>
            <a:pPr marL="228600" lvl="1" algn="l"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US" sz="2000" b="1" dirty="0"/>
              <a:t>The whole </a:t>
            </a:r>
            <a:r>
              <a:rPr lang="zh-CN" altLang="en-US" sz="2000" b="1">
                <a:sym typeface="+mn-ea"/>
              </a:rPr>
              <a:t>process of </a:t>
            </a:r>
            <a:r>
              <a:rPr lang="en-US" altLang="zh-CN" sz="2000" b="1">
                <a:sym typeface="+mn-ea"/>
              </a:rPr>
              <a:t>digital asset </a:t>
            </a:r>
            <a:r>
              <a:rPr lang="zh-CN" altLang="en-US" sz="2000" b="1">
                <a:sym typeface="+mn-ea"/>
              </a:rPr>
              <a:t>file </a:t>
            </a:r>
            <a:r>
              <a:rPr lang="en-US" altLang="zh-CN" sz="2000" b="1">
                <a:sym typeface="+mn-ea"/>
              </a:rPr>
              <a:t>conversion</a:t>
            </a:r>
            <a:r>
              <a:rPr lang="zh-CN" altLang="en-US" sz="2000" b="1">
                <a:sym typeface="+mn-ea"/>
              </a:rPr>
              <a:t> and delivery</a:t>
            </a:r>
            <a:endParaRPr lang="zh-CN" altLang="en-US" sz="2000" b="1"/>
          </a:p>
          <a:p>
            <a:pPr marL="0" lvl="1" indent="0" algn="l">
              <a:spcBef>
                <a:spcPts val="1000"/>
              </a:spcBef>
              <a:buClrTx/>
              <a:buSzTx/>
              <a:buFontTx/>
              <a:buNone/>
            </a:pPr>
            <a:endParaRPr lang="zh-CN" altLang="en-US" sz="20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81700" y="2114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IN"/>
          </a:p>
        </p:txBody>
      </p:sp>
      <p:sp>
        <p:nvSpPr>
          <p:cNvPr id="6" name="标题 5"/>
          <p:cNvSpPr/>
          <p:nvPr>
            <p:ph type="title"/>
          </p:nvPr>
        </p:nvSpPr>
        <p:spPr/>
        <p:txBody>
          <a:bodyPr/>
          <a:p>
            <a:r>
              <a:rPr lang="en-US" altLang="en-US" dirty="0" smtClean="0">
                <a:sym typeface="+mn-ea"/>
              </a:rPr>
              <a:t>Solution summary</a:t>
            </a:r>
            <a:endParaRPr lang="en-US" altLang="zh-CN"/>
          </a:p>
        </p:txBody>
      </p:sp>
      <p:grpSp>
        <p:nvGrpSpPr>
          <p:cNvPr id="20" name="组合 19"/>
          <p:cNvGrpSpPr/>
          <p:nvPr/>
        </p:nvGrpSpPr>
        <p:grpSpPr>
          <a:xfrm>
            <a:off x="636270" y="2498725"/>
            <a:ext cx="4813838" cy="3609340"/>
            <a:chOff x="10300" y="3347"/>
            <a:chExt cx="8950" cy="6074"/>
          </a:xfrm>
        </p:grpSpPr>
        <p:sp>
          <p:nvSpPr>
            <p:cNvPr id="24" name="矩形 23"/>
            <p:cNvSpPr/>
            <p:nvPr/>
          </p:nvSpPr>
          <p:spPr>
            <a:xfrm>
              <a:off x="13161" y="6957"/>
              <a:ext cx="5491" cy="96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en-US" altLang="zh-CN" sz="1600"/>
                <a:t>                     render engine</a:t>
              </a:r>
              <a:endParaRPr lang="en-US" altLang="zh-CN" sz="1600"/>
            </a:p>
          </p:txBody>
        </p:sp>
        <p:sp>
          <p:nvSpPr>
            <p:cNvPr id="4" name="矩形 3"/>
            <p:cNvSpPr/>
            <p:nvPr/>
          </p:nvSpPr>
          <p:spPr>
            <a:xfrm>
              <a:off x="10300" y="3983"/>
              <a:ext cx="2036" cy="72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en-US" altLang="zh-CN" sz="1600"/>
                <a:t>Owner</a:t>
              </a:r>
              <a:endParaRPr lang="en-US" altLang="zh-CN" sz="1600"/>
            </a:p>
          </p:txBody>
        </p:sp>
        <p:sp>
          <p:nvSpPr>
            <p:cNvPr id="9" name="矩形 8"/>
            <p:cNvSpPr/>
            <p:nvPr/>
          </p:nvSpPr>
          <p:spPr>
            <a:xfrm>
              <a:off x="14936" y="8701"/>
              <a:ext cx="1899" cy="72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en-US" altLang="zh-CN" sz="1600"/>
                <a:t>User</a:t>
              </a:r>
              <a:endParaRPr lang="en-US" altLang="zh-CN" sz="1600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3397" y="3943"/>
              <a:ext cx="1913" cy="824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600"/>
                <a:t>MMES</a:t>
              </a:r>
              <a:endParaRPr lang="en-US" altLang="zh-CN" sz="1600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3383" y="7104"/>
              <a:ext cx="1913" cy="72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600"/>
                <a:t>MMEC</a:t>
              </a:r>
              <a:endParaRPr lang="en-US" altLang="zh-CN" sz="16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394" y="3403"/>
              <a:ext cx="2654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/>
                <a:t>available file</a:t>
              </a:r>
              <a:endParaRPr lang="en-US" altLang="zh-CN" sz="1600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6404" y="4055"/>
              <a:ext cx="1913" cy="721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p>
              <a:pPr algn="ctr">
                <a:lnSpc>
                  <a:spcPct val="80000"/>
                </a:lnSpc>
              </a:pPr>
              <a:r>
                <a:rPr lang="en-US" altLang="zh-CN" sz="1600"/>
                <a:t>VAL server</a:t>
              </a:r>
              <a:endParaRPr lang="en-US" altLang="zh-CN" sz="1600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6405" y="5464"/>
              <a:ext cx="1892" cy="721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p>
              <a:pPr algn="ctr">
                <a:lnSpc>
                  <a:spcPct val="80000"/>
                </a:lnSpc>
              </a:pPr>
              <a:r>
                <a:rPr lang="en-US" altLang="zh-CN" sz="1600"/>
                <a:t>VAL client</a:t>
              </a:r>
              <a:endParaRPr lang="en-US" altLang="zh-CN" sz="1600"/>
            </a:p>
          </p:txBody>
        </p:sp>
        <p:cxnSp>
          <p:nvCxnSpPr>
            <p:cNvPr id="15" name="直接箭头连接符 14"/>
            <p:cNvCxnSpPr>
              <a:stCxn id="4" idx="3"/>
              <a:endCxn id="10" idx="1"/>
            </p:cNvCxnSpPr>
            <p:nvPr/>
          </p:nvCxnSpPr>
          <p:spPr>
            <a:xfrm>
              <a:off x="12336" y="4343"/>
              <a:ext cx="1061" cy="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4936" y="3347"/>
              <a:ext cx="2875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/>
                <a:t>converted file</a:t>
              </a:r>
              <a:endParaRPr lang="en-US" altLang="zh-CN" sz="1600"/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15375" y="4410"/>
              <a:ext cx="1061" cy="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>
              <a:stCxn id="13" idx="2"/>
              <a:endCxn id="14" idx="0"/>
            </p:cNvCxnSpPr>
            <p:nvPr/>
          </p:nvCxnSpPr>
          <p:spPr>
            <a:xfrm flipH="1">
              <a:off x="17351" y="4776"/>
              <a:ext cx="10" cy="6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16272" y="4830"/>
              <a:ext cx="2875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/>
                <a:t>converted file</a:t>
              </a:r>
              <a:endParaRPr lang="en-US" altLang="zh-CN" sz="16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144" y="6377"/>
              <a:ext cx="2001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/>
                <a:t>reconvert</a:t>
              </a:r>
              <a:endParaRPr lang="en-US" altLang="zh-CN" sz="1600"/>
            </a:p>
          </p:txBody>
        </p:sp>
        <p:cxnSp>
          <p:nvCxnSpPr>
            <p:cNvPr id="22" name="直接箭头连接符 21"/>
            <p:cNvCxnSpPr>
              <a:stCxn id="24" idx="2"/>
              <a:endCxn id="9" idx="0"/>
            </p:cNvCxnSpPr>
            <p:nvPr/>
          </p:nvCxnSpPr>
          <p:spPr>
            <a:xfrm flipH="1">
              <a:off x="15886" y="7919"/>
              <a:ext cx="21" cy="78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16375" y="6201"/>
              <a:ext cx="2875" cy="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/>
                <a:t>converted file</a:t>
              </a:r>
              <a:endParaRPr lang="en-US" altLang="zh-CN" sz="1600"/>
            </a:p>
          </p:txBody>
        </p:sp>
        <p:cxnSp>
          <p:nvCxnSpPr>
            <p:cNvPr id="26" name="直接箭头连接符 25"/>
            <p:cNvCxnSpPr/>
            <p:nvPr/>
          </p:nvCxnSpPr>
          <p:spPr>
            <a:xfrm flipH="1">
              <a:off x="14908" y="6168"/>
              <a:ext cx="2443" cy="9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曲线连接符 26"/>
            <p:cNvCxnSpPr>
              <a:stCxn id="11" idx="2"/>
              <a:endCxn id="11" idx="0"/>
            </p:cNvCxnSpPr>
            <p:nvPr/>
          </p:nvCxnSpPr>
          <p:spPr>
            <a:xfrm rot="5400000" flipH="1" flipV="1">
              <a:off x="13980" y="7464"/>
              <a:ext cx="721" cy="5"/>
            </a:xfrm>
            <a:prstGeom prst="curvedConnector5">
              <a:avLst>
                <a:gd name="adj1" fmla="val -51595"/>
                <a:gd name="adj2" fmla="val -26600000"/>
                <a:gd name="adj3" fmla="val 152427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箭头连接符 1"/>
            <p:cNvCxnSpPr/>
            <p:nvPr/>
          </p:nvCxnSpPr>
          <p:spPr>
            <a:xfrm flipH="1">
              <a:off x="14620" y="4772"/>
              <a:ext cx="41" cy="230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12582" y="5020"/>
              <a:ext cx="2793" cy="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/>
                <a:t>protection information</a:t>
              </a:r>
              <a:endParaRPr lang="en-US" altLang="zh-CN" sz="1600"/>
            </a:p>
          </p:txBody>
        </p:sp>
      </p:grpSp>
      <p:sp>
        <p:nvSpPr>
          <p:cNvPr id="33" name="矩形 32"/>
          <p:cNvSpPr/>
          <p:nvPr/>
        </p:nvSpPr>
        <p:spPr>
          <a:xfrm>
            <a:off x="6079490" y="2538095"/>
            <a:ext cx="5567680" cy="1907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090920" y="2924175"/>
            <a:ext cx="5457190" cy="1383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1400">
                <a:sym typeface="+mn-ea"/>
              </a:rPr>
              <a:t>In order to prevent the </a:t>
            </a:r>
            <a:r>
              <a:rPr lang="en-US" altLang="zh-CN" sz="1400">
                <a:sym typeface="+mn-ea"/>
              </a:rPr>
              <a:t>virtical application using </a:t>
            </a:r>
            <a:r>
              <a:rPr lang="zh-CN" altLang="en-US" sz="1400">
                <a:sym typeface="+mn-ea"/>
              </a:rPr>
              <a:t>expir</a:t>
            </a:r>
            <a:r>
              <a:rPr lang="en-US" altLang="zh-CN" sz="1400">
                <a:sym typeface="+mn-ea"/>
              </a:rPr>
              <a:t>ed</a:t>
            </a:r>
            <a:r>
              <a:rPr lang="zh-CN" altLang="en-US" sz="1400">
                <a:sym typeface="+mn-ea"/>
              </a:rPr>
              <a:t> digital </a:t>
            </a:r>
            <a:r>
              <a:rPr lang="en-US" altLang="zh-CN" sz="1400">
                <a:sym typeface="+mn-ea"/>
              </a:rPr>
              <a:t>asset </a:t>
            </a:r>
            <a:r>
              <a:rPr lang="zh-CN" altLang="en-US" sz="1400">
                <a:sym typeface="+mn-ea"/>
              </a:rPr>
              <a:t>and secondary selling by vertical</a:t>
            </a:r>
            <a:r>
              <a:rPr lang="en-US" sz="1400">
                <a:sym typeface="+mn-ea"/>
              </a:rPr>
              <a:t>s</a:t>
            </a:r>
            <a:r>
              <a:rPr lang="zh-CN" altLang="en-US" sz="1400">
                <a:sym typeface="+mn-ea"/>
              </a:rPr>
              <a:t>, </a:t>
            </a:r>
            <a:r>
              <a:rPr lang="en-US" altLang="zh-CN" sz="1400">
                <a:sym typeface="+mn-ea"/>
              </a:rPr>
              <a:t>VAL server</a:t>
            </a:r>
            <a:r>
              <a:rPr lang="zh-CN" altLang="en-US" sz="1400">
                <a:sym typeface="+mn-ea"/>
              </a:rPr>
              <a:t> </a:t>
            </a:r>
            <a:r>
              <a:rPr lang="en-US" altLang="zh-CN" sz="1400">
                <a:sym typeface="+mn-ea"/>
              </a:rPr>
              <a:t>should not have the available </a:t>
            </a:r>
            <a:r>
              <a:rPr lang="zh-CN" altLang="en-US" sz="1400">
                <a:sym typeface="+mn-ea"/>
              </a:rPr>
              <a:t>files of digital assets. </a:t>
            </a:r>
            <a:r>
              <a:rPr lang="en-US" altLang="zh-CN" sz="1400">
                <a:sym typeface="+mn-ea"/>
              </a:rPr>
              <a:t>Therefore</a:t>
            </a:r>
            <a:r>
              <a:rPr lang="zh-CN" altLang="en-US" sz="1400">
                <a:sym typeface="+mn-ea"/>
              </a:rPr>
              <a:t> MMES</a:t>
            </a:r>
            <a:r>
              <a:rPr lang="en-US" altLang="zh-CN" sz="1400">
                <a:sym typeface="+mn-ea"/>
              </a:rPr>
              <a:t> </a:t>
            </a:r>
            <a:r>
              <a:rPr lang="zh-CN" altLang="en-US" sz="1400">
                <a:sym typeface="+mn-ea"/>
              </a:rPr>
              <a:t>convert digital files</a:t>
            </a:r>
            <a:r>
              <a:rPr lang="en-US" altLang="zh-CN" sz="1400">
                <a:sym typeface="+mn-ea"/>
              </a:rPr>
              <a:t> into a converted file and give it to VAL server.  The converted file can not be used directly.</a:t>
            </a:r>
            <a:endParaRPr lang="en-US" altLang="zh-CN" sz="1400" dirty="0" smtClean="0"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32980" y="2550160"/>
            <a:ext cx="260604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Clr>
                <a:srgbClr val="FF0000"/>
              </a:buClr>
              <a:buFont typeface="Wingdings" panose="05000000000000000000" charset="0"/>
              <a:buChar char="l"/>
            </a:pPr>
            <a:r>
              <a:rPr lang="zh-CN" altLang="en-US" sz="1600"/>
              <a:t>Why convert file</a:t>
            </a:r>
            <a:r>
              <a:rPr lang="en-US" altLang="zh-CN" sz="1600"/>
              <a:t>?</a:t>
            </a:r>
            <a:endParaRPr lang="en-US" altLang="zh-CN" sz="1600"/>
          </a:p>
        </p:txBody>
      </p:sp>
      <p:sp>
        <p:nvSpPr>
          <p:cNvPr id="28" name="文本框 27"/>
          <p:cNvSpPr txBox="1"/>
          <p:nvPr/>
        </p:nvSpPr>
        <p:spPr>
          <a:xfrm>
            <a:off x="6090920" y="4576445"/>
            <a:ext cx="5556250" cy="163957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b="0">
                <a:latin typeface="Times New Roman" panose="02020603050405020304" pitchFamily="18" charset="0"/>
              </a:rPr>
              <a:t>terms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endParaRPr lang="zh-CN" altLang="en-US" b="0">
              <a:latin typeface="Times New Roman" panose="02020603050405020304" pitchFamily="18" charset="0"/>
            </a:endParaRP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>
                <a:latin typeface="Times New Roman" panose="02020603050405020304" pitchFamily="18" charset="0"/>
              </a:rPr>
              <a:t>converted file</a:t>
            </a:r>
            <a:r>
              <a:rPr lang="en-US" b="0">
                <a:latin typeface="Times New Roman" panose="02020603050405020304" pitchFamily="18" charset="0"/>
              </a:rPr>
              <a:t>: the file that obtained by converting the digital asset file, which can not be used directly.</a:t>
            </a:r>
            <a:endParaRPr lang="en-US" b="0">
              <a:latin typeface="Times New Roman" panose="02020603050405020304" pitchFamily="18" charset="0"/>
            </a:endParaRP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>
                <a:latin typeface="Times New Roman" panose="02020603050405020304" pitchFamily="18" charset="0"/>
              </a:rPr>
              <a:t>available file</a:t>
            </a:r>
            <a:r>
              <a:rPr lang="en-US" b="0">
                <a:latin typeface="Times New Roman" panose="02020603050405020304" pitchFamily="18" charset="0"/>
              </a:rPr>
              <a:t>: the file of digital asset which can be used directly.</a:t>
            </a:r>
            <a:endParaRPr lang="en-US" b="0">
              <a:latin typeface="Times New Roman" panose="02020603050405020304" pitchFamily="18" charset="0"/>
            </a:endParaRP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>
                <a:latin typeface="Times New Roman" panose="02020603050405020304" pitchFamily="18" charset="0"/>
              </a:rPr>
              <a:t>protection information</a:t>
            </a:r>
            <a:r>
              <a:rPr lang="en-US" b="0">
                <a:latin typeface="Times New Roman" panose="02020603050405020304" pitchFamily="18" charset="0"/>
              </a:rPr>
              <a:t>: a set of data that needed to convert and reconvert the file.</a:t>
            </a:r>
            <a:endParaRPr lang="en-US" altLang="en-US" b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sym typeface="+mn-ea"/>
              </a:rPr>
              <a:t>Procedure(1/3)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1816100"/>
            <a:ext cx="6096000" cy="491490"/>
          </a:xfrm>
        </p:spPr>
        <p:txBody>
          <a:bodyPr/>
          <a:lstStyle/>
          <a:p>
            <a:r>
              <a:rPr lang="en-US" sz="2000" dirty="0" smtClean="0"/>
              <a:t>creat digital asset ownership evidence </a:t>
            </a:r>
            <a:endParaRPr lang="en-US" sz="2000" dirty="0" smtClean="0"/>
          </a:p>
          <a:p>
            <a:pPr lvl="1"/>
            <a:endParaRPr lang="en-US" altLang="zh-CN" sz="18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81700" y="2114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IN"/>
          </a:p>
        </p:txBody>
      </p:sp>
      <p:sp>
        <p:nvSpPr>
          <p:cNvPr id="4" name="矩形 3"/>
          <p:cNvSpPr/>
          <p:nvPr/>
        </p:nvSpPr>
        <p:spPr>
          <a:xfrm>
            <a:off x="3121660" y="3291205"/>
            <a:ext cx="1292860" cy="5308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/>
              <a:t>Owner’s MMEC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4580255" y="2604770"/>
            <a:ext cx="2309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1.digital asset registration request </a:t>
            </a:r>
            <a:endParaRPr lang="en-US" altLang="zh-CN"/>
          </a:p>
        </p:txBody>
      </p:sp>
      <p:cxnSp>
        <p:nvCxnSpPr>
          <p:cNvPr id="15" name="直接箭头连接符 14"/>
          <p:cNvCxnSpPr>
            <a:stCxn id="4" idx="3"/>
            <a:endCxn id="6" idx="1"/>
          </p:cNvCxnSpPr>
          <p:nvPr/>
        </p:nvCxnSpPr>
        <p:spPr>
          <a:xfrm flipV="1">
            <a:off x="4414520" y="3547745"/>
            <a:ext cx="2262505" cy="8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77025" y="3273425"/>
            <a:ext cx="1502410" cy="5486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/>
              <a:t>MMES</a:t>
            </a:r>
            <a:endParaRPr lang="en-US" altLang="zh-CN"/>
          </a:p>
        </p:txBody>
      </p:sp>
      <p:cxnSp>
        <p:nvCxnSpPr>
          <p:cNvPr id="7" name="曲线连接符 6"/>
          <p:cNvCxnSpPr>
            <a:stCxn id="6" idx="2"/>
            <a:endCxn id="6" idx="0"/>
          </p:cNvCxnSpPr>
          <p:nvPr/>
        </p:nvCxnSpPr>
        <p:spPr>
          <a:xfrm rot="5400000" flipH="1" flipV="1">
            <a:off x="7153910" y="3547745"/>
            <a:ext cx="548640" cy="3175"/>
          </a:xfrm>
          <a:prstGeom prst="curvedConnector5">
            <a:avLst>
              <a:gd name="adj1" fmla="val -43113"/>
              <a:gd name="adj2" fmla="val 31029999"/>
              <a:gd name="adj3" fmla="val 14369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534400" y="2916555"/>
            <a:ext cx="26492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>
                <a:sym typeface="+mn-ea"/>
              </a:rPr>
              <a:t>2.double check the ownership (optional)</a:t>
            </a:r>
            <a:endParaRPr lang="en-US" altLang="zh-CN" sz="1800">
              <a:sym typeface="+mn-ea"/>
            </a:endParaRPr>
          </a:p>
          <a:p>
            <a:r>
              <a:rPr lang="en-US" altLang="zh-CN" sz="1800">
                <a:sym typeface="+mn-ea"/>
              </a:rPr>
              <a:t>3.creat digital asset </a:t>
            </a:r>
            <a:r>
              <a:rPr lang="en-US" altLang="zh-CN" sz="1800" i="1">
                <a:sym typeface="+mn-ea"/>
              </a:rPr>
              <a:t>ownership evidence</a:t>
            </a:r>
            <a:endParaRPr lang="en-US" altLang="zh-CN" sz="1800" i="1">
              <a:sym typeface="+mn-ea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 flipV="1">
            <a:off x="4410710" y="3722370"/>
            <a:ext cx="2247265" cy="133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898390" y="3830955"/>
            <a:ext cx="1486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4.response </a:t>
            </a:r>
            <a:endParaRPr lang="en-US" altLang="zh-CN"/>
          </a:p>
        </p:txBody>
      </p:sp>
      <p:sp>
        <p:nvSpPr>
          <p:cNvPr id="100" name="文本框 99"/>
          <p:cNvSpPr txBox="1"/>
          <p:nvPr/>
        </p:nvSpPr>
        <p:spPr>
          <a:xfrm>
            <a:off x="1421130" y="5066665"/>
            <a:ext cx="9350375" cy="5334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p>
            <a:pPr lvl="0" algn="l">
              <a:lnSpc>
                <a:spcPct val="80000"/>
              </a:lnSpc>
              <a:buClrTx/>
              <a:buSzTx/>
              <a:buFont typeface="Arial" panose="020B0604020202020204" pitchFamily="34" charset="0"/>
            </a:pPr>
            <a:r>
              <a:rPr lang="en-US" sz="1800">
                <a:latin typeface="Times New Roman" panose="02020603050405020304" pitchFamily="18" charset="0"/>
                <a:sym typeface="+mn-ea"/>
              </a:rPr>
              <a:t>term</a:t>
            </a:r>
            <a:r>
              <a:rPr lang="en-US" sz="1800">
                <a:latin typeface="Times New Roman" panose="02020603050405020304" pitchFamily="18" charset="0"/>
                <a:sym typeface="+mn-ea"/>
              </a:rPr>
              <a:t>s</a:t>
            </a:r>
            <a:endParaRPr lang="en-US" sz="1800">
              <a:latin typeface="Times New Roman" panose="02020603050405020304" pitchFamily="18" charset="0"/>
              <a:sym typeface="+mn-ea"/>
            </a:endParaRPr>
          </a:p>
          <a:p>
            <a:pPr lvl="0" algn="l">
              <a:lnSpc>
                <a:spcPct val="80000"/>
              </a:lnSpc>
              <a:buClrTx/>
              <a:buSzTx/>
              <a:buFont typeface="Arial" panose="020B0604020202020204" pitchFamily="34" charset="0"/>
            </a:pPr>
            <a:r>
              <a:rPr lang="en-US" sz="1800" b="1">
                <a:latin typeface="Times New Roman" panose="02020603050405020304" pitchFamily="18" charset="0"/>
                <a:sym typeface="+mn-ea"/>
              </a:rPr>
              <a:t>ownership evidence</a:t>
            </a:r>
            <a:r>
              <a:rPr lang="en-US" sz="1800">
                <a:latin typeface="Times New Roman" panose="02020603050405020304" pitchFamily="18" charset="0"/>
                <a:sym typeface="+mn-ea"/>
              </a:rPr>
              <a:t>: the information used to prove ownership of the digital asset.</a:t>
            </a:r>
            <a:endParaRPr lang="en-US" sz="180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347470" y="4629150"/>
            <a:ext cx="5826125" cy="15417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sym typeface="+mn-ea"/>
              </a:rPr>
              <a:t>Procedure(2</a:t>
            </a:r>
            <a:r>
              <a:rPr lang="en-US" altLang="en-US" dirty="0" smtClean="0">
                <a:sym typeface="+mn-ea"/>
              </a:rPr>
              <a:t>/3</a:t>
            </a:r>
            <a:r>
              <a:rPr lang="en-US" altLang="en-US" dirty="0" smtClean="0">
                <a:sym typeface="+mn-ea"/>
              </a:rPr>
              <a:t>)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1816100"/>
            <a:ext cx="6096000" cy="491490"/>
          </a:xfrm>
        </p:spPr>
        <p:txBody>
          <a:bodyPr/>
          <a:lstStyle/>
          <a:p>
            <a:r>
              <a:rPr lang="en-US" sz="2000" dirty="0" smtClean="0"/>
              <a:t>apply for digital asset usage right </a:t>
            </a:r>
            <a:endParaRPr lang="en-US" sz="2000" dirty="0" smtClean="0"/>
          </a:p>
          <a:p>
            <a:pPr lvl="1"/>
            <a:endParaRPr lang="en-US" altLang="zh-CN" sz="18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81700" y="2114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IN"/>
          </a:p>
        </p:txBody>
      </p:sp>
      <p:sp>
        <p:nvSpPr>
          <p:cNvPr id="4" name="矩形 3"/>
          <p:cNvSpPr/>
          <p:nvPr/>
        </p:nvSpPr>
        <p:spPr>
          <a:xfrm>
            <a:off x="2206625" y="2854325"/>
            <a:ext cx="1292860" cy="5308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/>
              <a:t>Owner’s MMEC</a:t>
            </a:r>
            <a:endParaRPr lang="en-US" altLang="zh-CN" sz="1600"/>
          </a:p>
        </p:txBody>
      </p:sp>
      <p:sp>
        <p:nvSpPr>
          <p:cNvPr id="12" name="文本框 11"/>
          <p:cNvSpPr txBox="1"/>
          <p:nvPr/>
        </p:nvSpPr>
        <p:spPr>
          <a:xfrm>
            <a:off x="3334385" y="2404110"/>
            <a:ext cx="2022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2.usage right confirmation request</a:t>
            </a:r>
            <a:endParaRPr lang="en-US" altLang="zh-CN" sz="1400"/>
          </a:p>
        </p:txBody>
      </p:sp>
      <p:cxnSp>
        <p:nvCxnSpPr>
          <p:cNvPr id="15" name="直接箭头连接符 14"/>
          <p:cNvCxnSpPr/>
          <p:nvPr/>
        </p:nvCxnSpPr>
        <p:spPr>
          <a:xfrm>
            <a:off x="3499485" y="3253105"/>
            <a:ext cx="1291590" cy="8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791075" y="2854325"/>
            <a:ext cx="1502410" cy="5486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/>
              <a:t>MMES</a:t>
            </a:r>
            <a:endParaRPr lang="en-US" altLang="zh-CN" sz="1600"/>
          </a:p>
        </p:txBody>
      </p:sp>
      <p:cxnSp>
        <p:nvCxnSpPr>
          <p:cNvPr id="7" name="曲线连接符 6"/>
          <p:cNvCxnSpPr>
            <a:stCxn id="6" idx="2"/>
            <a:endCxn id="6" idx="0"/>
          </p:cNvCxnSpPr>
          <p:nvPr/>
        </p:nvCxnSpPr>
        <p:spPr>
          <a:xfrm rot="5400000" flipH="1" flipV="1">
            <a:off x="5267960" y="3128645"/>
            <a:ext cx="548640" cy="3175"/>
          </a:xfrm>
          <a:prstGeom prst="curvedConnector5">
            <a:avLst>
              <a:gd name="adj1" fmla="val -43113"/>
              <a:gd name="adj2" fmla="val 31029999"/>
              <a:gd name="adj3" fmla="val 14369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3499485" y="3078480"/>
            <a:ext cx="129349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239770" y="3436620"/>
            <a:ext cx="18110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3.confirmation result</a:t>
            </a:r>
            <a:endParaRPr lang="en-US" altLang="zh-CN" sz="1400"/>
          </a:p>
        </p:txBody>
      </p:sp>
      <p:sp>
        <p:nvSpPr>
          <p:cNvPr id="9" name="矩形 8"/>
          <p:cNvSpPr/>
          <p:nvPr/>
        </p:nvSpPr>
        <p:spPr>
          <a:xfrm>
            <a:off x="8375015" y="2853690"/>
            <a:ext cx="1292860" cy="6661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/>
              <a:t>VAL server</a:t>
            </a:r>
            <a:endParaRPr lang="en-US" altLang="zh-CN" sz="1600"/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6400800" y="3108325"/>
            <a:ext cx="1967230" cy="69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501130" y="2658745"/>
            <a:ext cx="20618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1.apply for usage right</a:t>
            </a:r>
            <a:endParaRPr lang="en-US" altLang="zh-CN" sz="1400"/>
          </a:p>
        </p:txBody>
      </p:sp>
      <p:sp>
        <p:nvSpPr>
          <p:cNvPr id="14" name="文本框 13"/>
          <p:cNvSpPr txBox="1"/>
          <p:nvPr/>
        </p:nvSpPr>
        <p:spPr>
          <a:xfrm>
            <a:off x="5145405" y="3676650"/>
            <a:ext cx="32296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/>
            <a:r>
              <a:rPr lang="en-US" altLang="zh-CN" sz="1400"/>
              <a:t>4.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converts the available file into an converted file</a:t>
            </a:r>
            <a:r>
              <a:rPr lang="en-US" altLang="zh-CN" sz="1400">
                <a:sym typeface="+mn-ea"/>
              </a:rPr>
              <a:t>.</a:t>
            </a:r>
            <a:endParaRPr lang="en-US" altLang="zh-CN" sz="1400" b="0"/>
          </a:p>
          <a:p>
            <a:pPr marL="0" indent="0"/>
            <a:r>
              <a:rPr lang="en-US" altLang="zh-CN" sz="1400">
                <a:sym typeface="+mn-ea"/>
              </a:rPr>
              <a:t>creates usage right information.</a:t>
            </a:r>
            <a:r>
              <a:rPr lang="en-US" sz="1400" i="1" dirty="0" smtClean="0">
                <a:latin typeface="+mn-lt"/>
                <a:cs typeface="+mn-cs"/>
                <a:sym typeface="+mn-ea"/>
              </a:rPr>
              <a:t> </a:t>
            </a:r>
            <a:endParaRPr lang="en-US" altLang="zh-CN" sz="1400" i="1" dirty="0" smtClean="0">
              <a:latin typeface="+mn-lt"/>
              <a:cs typeface="+mn-cs"/>
              <a:sym typeface="+mn-ea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6356350" y="3251835"/>
            <a:ext cx="1998345" cy="266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755130" y="3324225"/>
            <a:ext cx="15519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5.responce</a:t>
            </a:r>
            <a:endParaRPr lang="en-US" altLang="zh-CN" sz="1400"/>
          </a:p>
        </p:txBody>
      </p:sp>
      <p:sp>
        <p:nvSpPr>
          <p:cNvPr id="18" name="文本框 17"/>
          <p:cNvSpPr txBox="1"/>
          <p:nvPr/>
        </p:nvSpPr>
        <p:spPr>
          <a:xfrm>
            <a:off x="7623175" y="4899025"/>
            <a:ext cx="4321175" cy="11969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b="0">
                <a:latin typeface="Times New Roman" panose="02020603050405020304" pitchFamily="18" charset="0"/>
              </a:rPr>
              <a:t>terms</a:t>
            </a:r>
            <a:r>
              <a:rPr lang="zh-CN" altLang="en-US" b="0">
                <a:latin typeface="Times New Roman" panose="02020603050405020304" pitchFamily="18" charset="0"/>
              </a:rPr>
              <a:t>：</a:t>
            </a:r>
            <a:endParaRPr lang="zh-CN" altLang="en-US" b="0">
              <a:latin typeface="Times New Roman" panose="02020603050405020304" pitchFamily="18" charset="0"/>
            </a:endParaRP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>
                <a:latin typeface="Times New Roman" panose="02020603050405020304" pitchFamily="18" charset="0"/>
              </a:rPr>
              <a:t>usage right information</a:t>
            </a:r>
            <a:r>
              <a:rPr lang="en-US" b="0">
                <a:latin typeface="Times New Roman" panose="02020603050405020304" pitchFamily="18" charset="0"/>
              </a:rPr>
              <a:t>: the information about the usage right authorization, it includes the expiration time of usage right, applicant, etc.</a:t>
            </a:r>
            <a:endParaRPr lang="en-US" altLang="en-US" b="0">
              <a:latin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502410" y="5585460"/>
            <a:ext cx="1503680" cy="470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/>
              <a:t>available file</a:t>
            </a:r>
            <a:endParaRPr lang="en-US" altLang="zh-CN" sz="1600"/>
          </a:p>
        </p:txBody>
      </p:sp>
      <p:sp>
        <p:nvSpPr>
          <p:cNvPr id="21" name="圆角矩形 20"/>
          <p:cNvSpPr/>
          <p:nvPr/>
        </p:nvSpPr>
        <p:spPr>
          <a:xfrm>
            <a:off x="1502410" y="5027930"/>
            <a:ext cx="1504315" cy="470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/>
              <a:t>protection information</a:t>
            </a:r>
            <a:endParaRPr lang="en-US" altLang="zh-CN" sz="1600"/>
          </a:p>
        </p:txBody>
      </p:sp>
      <p:sp>
        <p:nvSpPr>
          <p:cNvPr id="25" name="矩形 24"/>
          <p:cNvSpPr/>
          <p:nvPr/>
        </p:nvSpPr>
        <p:spPr>
          <a:xfrm>
            <a:off x="3544570" y="5180965"/>
            <a:ext cx="1578610" cy="6788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/>
              <a:t>computational methods</a:t>
            </a:r>
            <a:endParaRPr lang="en-US" altLang="zh-CN" sz="1600"/>
          </a:p>
        </p:txBody>
      </p:sp>
      <p:sp>
        <p:nvSpPr>
          <p:cNvPr id="26" name="圆角矩形 25"/>
          <p:cNvSpPr/>
          <p:nvPr/>
        </p:nvSpPr>
        <p:spPr>
          <a:xfrm>
            <a:off x="5583555" y="5258435"/>
            <a:ext cx="1503680" cy="470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/>
              <a:t>converted file</a:t>
            </a:r>
            <a:endParaRPr lang="en-US" altLang="zh-CN" sz="1600"/>
          </a:p>
        </p:txBody>
      </p:sp>
      <p:sp>
        <p:nvSpPr>
          <p:cNvPr id="27" name="右箭头 26"/>
          <p:cNvSpPr/>
          <p:nvPr/>
        </p:nvSpPr>
        <p:spPr>
          <a:xfrm>
            <a:off x="3131820" y="5062855"/>
            <a:ext cx="28702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28" name="右箭头 27"/>
          <p:cNvSpPr/>
          <p:nvPr/>
        </p:nvSpPr>
        <p:spPr>
          <a:xfrm>
            <a:off x="5171440" y="5268595"/>
            <a:ext cx="28702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30" name="文本框 29"/>
          <p:cNvSpPr txBox="1"/>
          <p:nvPr/>
        </p:nvSpPr>
        <p:spPr>
          <a:xfrm>
            <a:off x="2835910" y="4613910"/>
            <a:ext cx="29464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Clr>
                <a:srgbClr val="FF0000"/>
              </a:buClr>
              <a:buFont typeface="Wingdings" panose="05000000000000000000" charset="0"/>
              <a:buChar char="l"/>
            </a:pPr>
            <a:r>
              <a:rPr lang="en-US" altLang="zh-CN" sz="1600"/>
              <a:t>What</a:t>
            </a:r>
            <a:r>
              <a:rPr lang="zh-CN" altLang="en-US" sz="1600"/>
              <a:t> </a:t>
            </a:r>
            <a:r>
              <a:rPr lang="en-US" altLang="zh-CN" sz="1600"/>
              <a:t>is “</a:t>
            </a:r>
            <a:r>
              <a:rPr lang="zh-CN" altLang="en-US" sz="1600"/>
              <a:t>convert file</a:t>
            </a:r>
            <a:r>
              <a:rPr lang="en-US" altLang="zh-CN" sz="1600"/>
              <a:t>”?</a:t>
            </a:r>
            <a:endParaRPr lang="en-US" altLang="zh-CN" sz="1600"/>
          </a:p>
        </p:txBody>
      </p:sp>
      <p:sp>
        <p:nvSpPr>
          <p:cNvPr id="31" name="右箭头 30"/>
          <p:cNvSpPr/>
          <p:nvPr/>
        </p:nvSpPr>
        <p:spPr>
          <a:xfrm>
            <a:off x="3131820" y="5581650"/>
            <a:ext cx="28702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959610" y="4445635"/>
            <a:ext cx="6218555" cy="15417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sym typeface="+mn-ea"/>
              </a:rPr>
              <a:t>Procedure(3</a:t>
            </a:r>
            <a:r>
              <a:rPr lang="en-US" altLang="en-US" dirty="0" smtClean="0">
                <a:sym typeface="+mn-ea"/>
              </a:rPr>
              <a:t>/3</a:t>
            </a:r>
            <a:r>
              <a:rPr lang="en-US" altLang="en-US" dirty="0" smtClean="0">
                <a:sym typeface="+mn-ea"/>
              </a:rPr>
              <a:t>)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1816100"/>
            <a:ext cx="6096000" cy="491490"/>
          </a:xfrm>
        </p:spPr>
        <p:txBody>
          <a:bodyPr/>
          <a:lstStyle/>
          <a:p>
            <a:r>
              <a:rPr lang="en-US" sz="2000" dirty="0" smtClean="0"/>
              <a:t>digital asset usage right control</a:t>
            </a:r>
            <a:endParaRPr lang="en-US" sz="2000" dirty="0" smtClean="0"/>
          </a:p>
          <a:p>
            <a:pPr lvl="1"/>
            <a:endParaRPr lang="en-US" altLang="zh-CN" sz="18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81700" y="2114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IN"/>
          </a:p>
        </p:txBody>
      </p:sp>
      <p:sp>
        <p:nvSpPr>
          <p:cNvPr id="4" name="矩形 3"/>
          <p:cNvSpPr/>
          <p:nvPr/>
        </p:nvSpPr>
        <p:spPr>
          <a:xfrm>
            <a:off x="3044190" y="2756535"/>
            <a:ext cx="1292860" cy="75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/>
              <a:t>VAL client</a:t>
            </a:r>
            <a:endParaRPr lang="en-US" altLang="zh-CN" sz="1600"/>
          </a:p>
        </p:txBody>
      </p:sp>
      <p:sp>
        <p:nvSpPr>
          <p:cNvPr id="12" name="文本框 11"/>
          <p:cNvSpPr txBox="1"/>
          <p:nvPr/>
        </p:nvSpPr>
        <p:spPr>
          <a:xfrm>
            <a:off x="4171950" y="2404110"/>
            <a:ext cx="2022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2.digital asset using request</a:t>
            </a:r>
            <a:endParaRPr lang="en-US" altLang="zh-CN" sz="1400"/>
          </a:p>
        </p:txBody>
      </p:sp>
      <p:cxnSp>
        <p:nvCxnSpPr>
          <p:cNvPr id="15" name="直接箭头连接符 14"/>
          <p:cNvCxnSpPr>
            <a:stCxn id="4" idx="3"/>
            <a:endCxn id="6" idx="1"/>
          </p:cNvCxnSpPr>
          <p:nvPr/>
        </p:nvCxnSpPr>
        <p:spPr>
          <a:xfrm flipV="1">
            <a:off x="4337050" y="3128645"/>
            <a:ext cx="1291590" cy="38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628640" y="2854325"/>
            <a:ext cx="1502410" cy="5486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/>
              <a:t>MMEC</a:t>
            </a:r>
            <a:endParaRPr lang="en-US" altLang="zh-CN" sz="1600"/>
          </a:p>
        </p:txBody>
      </p:sp>
      <p:cxnSp>
        <p:nvCxnSpPr>
          <p:cNvPr id="7" name="曲线连接符 6"/>
          <p:cNvCxnSpPr>
            <a:stCxn id="6" idx="2"/>
            <a:endCxn id="6" idx="0"/>
          </p:cNvCxnSpPr>
          <p:nvPr/>
        </p:nvCxnSpPr>
        <p:spPr>
          <a:xfrm rot="5400000" flipH="1" flipV="1">
            <a:off x="6105525" y="3128645"/>
            <a:ext cx="548640" cy="3175"/>
          </a:xfrm>
          <a:prstGeom prst="curvedConnector5">
            <a:avLst>
              <a:gd name="adj1" fmla="val -43113"/>
              <a:gd name="adj2" fmla="val 31029999"/>
              <a:gd name="adj3" fmla="val 14369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212580" y="2854325"/>
            <a:ext cx="1292860" cy="5308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/>
              <a:t>MMES</a:t>
            </a:r>
            <a:endParaRPr lang="en-US" altLang="zh-CN" sz="1600"/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7171055" y="3187065"/>
            <a:ext cx="1984375" cy="234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263130" y="2538095"/>
            <a:ext cx="2244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4.protection information request</a:t>
            </a:r>
            <a:endParaRPr lang="en-US" altLang="zh-CN" sz="1400"/>
          </a:p>
        </p:txBody>
      </p:sp>
      <p:sp>
        <p:nvSpPr>
          <p:cNvPr id="14" name="文本框 13"/>
          <p:cNvSpPr txBox="1"/>
          <p:nvPr/>
        </p:nvSpPr>
        <p:spPr>
          <a:xfrm>
            <a:off x="5934710" y="2108200"/>
            <a:ext cx="2486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/>
            <a:r>
              <a:rPr lang="en-US" altLang="zh-CN" sz="1400">
                <a:solidFill>
                  <a:schemeClr val="tx1"/>
                </a:solidFill>
              </a:rPr>
              <a:t>3.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check whether has protection information locally</a:t>
            </a:r>
            <a:endParaRPr lang="en-US" altLang="zh-CN" sz="1400" i="1" dirty="0" smtClean="0">
              <a:solidFill>
                <a:schemeClr val="tx1"/>
              </a:solidFill>
              <a:latin typeface="+mn-lt"/>
              <a:cs typeface="+mn-cs"/>
              <a:sym typeface="+mn-ea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7172960" y="2991485"/>
            <a:ext cx="1998345" cy="266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395845" y="3213735"/>
            <a:ext cx="19792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5.protect information</a:t>
            </a:r>
            <a:endParaRPr lang="en-US" altLang="zh-CN" sz="1400"/>
          </a:p>
        </p:txBody>
      </p:sp>
      <p:sp>
        <p:nvSpPr>
          <p:cNvPr id="19" name="圆角矩形 18"/>
          <p:cNvSpPr/>
          <p:nvPr/>
        </p:nvSpPr>
        <p:spPr>
          <a:xfrm>
            <a:off x="6393815" y="5076190"/>
            <a:ext cx="1503680" cy="470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/>
              <a:t>available file</a:t>
            </a:r>
            <a:endParaRPr lang="en-US" altLang="zh-CN" sz="1600"/>
          </a:p>
        </p:txBody>
      </p:sp>
      <p:sp>
        <p:nvSpPr>
          <p:cNvPr id="21" name="圆角矩形 20"/>
          <p:cNvSpPr/>
          <p:nvPr/>
        </p:nvSpPr>
        <p:spPr>
          <a:xfrm>
            <a:off x="2313940" y="4850765"/>
            <a:ext cx="1504315" cy="470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/>
              <a:t>protection information</a:t>
            </a:r>
            <a:endParaRPr lang="en-US" altLang="zh-CN" sz="1600"/>
          </a:p>
        </p:txBody>
      </p:sp>
      <p:sp>
        <p:nvSpPr>
          <p:cNvPr id="25" name="矩形 24"/>
          <p:cNvSpPr/>
          <p:nvPr/>
        </p:nvSpPr>
        <p:spPr>
          <a:xfrm>
            <a:off x="4356100" y="5003800"/>
            <a:ext cx="1578610" cy="6788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/>
              <a:t>computational methods</a:t>
            </a:r>
            <a:endParaRPr lang="en-US" altLang="zh-CN" sz="1600"/>
          </a:p>
        </p:txBody>
      </p:sp>
      <p:sp>
        <p:nvSpPr>
          <p:cNvPr id="26" name="圆角矩形 25"/>
          <p:cNvSpPr/>
          <p:nvPr/>
        </p:nvSpPr>
        <p:spPr>
          <a:xfrm>
            <a:off x="2313940" y="5370195"/>
            <a:ext cx="1503680" cy="4705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/>
              <a:t>converted file</a:t>
            </a:r>
            <a:endParaRPr lang="en-US" altLang="zh-CN" sz="1600"/>
          </a:p>
        </p:txBody>
      </p:sp>
      <p:sp>
        <p:nvSpPr>
          <p:cNvPr id="27" name="右箭头 26"/>
          <p:cNvSpPr/>
          <p:nvPr/>
        </p:nvSpPr>
        <p:spPr>
          <a:xfrm>
            <a:off x="3943350" y="4885690"/>
            <a:ext cx="28702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28" name="右箭头 27"/>
          <p:cNvSpPr/>
          <p:nvPr/>
        </p:nvSpPr>
        <p:spPr>
          <a:xfrm>
            <a:off x="5982970" y="5091430"/>
            <a:ext cx="28702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30" name="文本框 29"/>
          <p:cNvSpPr txBox="1"/>
          <p:nvPr/>
        </p:nvSpPr>
        <p:spPr>
          <a:xfrm>
            <a:off x="3671570" y="4417060"/>
            <a:ext cx="29464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Clr>
                <a:srgbClr val="FF0000"/>
              </a:buClr>
              <a:buFont typeface="Wingdings" panose="05000000000000000000" charset="0"/>
              <a:buChar char="l"/>
            </a:pPr>
            <a:r>
              <a:rPr lang="en-US" altLang="zh-CN" sz="1600"/>
              <a:t>What</a:t>
            </a:r>
            <a:r>
              <a:rPr lang="zh-CN" altLang="en-US" sz="1600"/>
              <a:t> </a:t>
            </a:r>
            <a:r>
              <a:rPr lang="en-US" altLang="zh-CN" sz="1600"/>
              <a:t>is “re</a:t>
            </a:r>
            <a:r>
              <a:rPr lang="zh-CN" altLang="en-US" sz="1600"/>
              <a:t>convert file</a:t>
            </a:r>
            <a:r>
              <a:rPr lang="en-US" altLang="zh-CN" sz="1600"/>
              <a:t>”?</a:t>
            </a:r>
            <a:endParaRPr lang="en-US" altLang="zh-CN" sz="1600"/>
          </a:p>
        </p:txBody>
      </p:sp>
      <p:sp>
        <p:nvSpPr>
          <p:cNvPr id="31" name="右箭头 30"/>
          <p:cNvSpPr/>
          <p:nvPr/>
        </p:nvSpPr>
        <p:spPr>
          <a:xfrm>
            <a:off x="3943350" y="5404485"/>
            <a:ext cx="28702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/>
          </a:p>
        </p:txBody>
      </p:sp>
      <p:sp>
        <p:nvSpPr>
          <p:cNvPr id="8" name="文本框 7"/>
          <p:cNvSpPr txBox="1"/>
          <p:nvPr/>
        </p:nvSpPr>
        <p:spPr>
          <a:xfrm>
            <a:off x="5852160" y="3627120"/>
            <a:ext cx="18110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6.</a:t>
            </a:r>
            <a:r>
              <a:rPr lang="en-US" altLang="zh-CN" sz="1400">
                <a:solidFill>
                  <a:srgbClr val="FF0000"/>
                </a:solidFill>
              </a:rPr>
              <a:t>reconvert the file</a:t>
            </a:r>
            <a:endParaRPr lang="en-US" altLang="zh-CN" sz="14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6800" y="2749550"/>
            <a:ext cx="1160145" cy="75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/>
              <a:t>VAL server</a:t>
            </a:r>
            <a:endParaRPr lang="en-US" altLang="zh-CN" sz="1600"/>
          </a:p>
        </p:txBody>
      </p:sp>
      <p:cxnSp>
        <p:nvCxnSpPr>
          <p:cNvPr id="18" name="直接箭头连接符 17"/>
          <p:cNvCxnSpPr>
            <a:stCxn id="13" idx="3"/>
            <a:endCxn id="4" idx="1"/>
          </p:cNvCxnSpPr>
          <p:nvPr/>
        </p:nvCxnSpPr>
        <p:spPr>
          <a:xfrm>
            <a:off x="2226945" y="3125470"/>
            <a:ext cx="817245" cy="69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054860" y="2432685"/>
            <a:ext cx="14357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1.converted file</a:t>
            </a:r>
            <a:endParaRPr lang="en-US" altLang="zh-CN" sz="140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4156</Words>
  <Application>WPS 演示</Application>
  <PresentationFormat>Widescreen</PresentationFormat>
  <Paragraphs>205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Wingdings</vt:lpstr>
      <vt:lpstr>微软雅黑</vt:lpstr>
      <vt:lpstr>Arial Unicode MS</vt:lpstr>
      <vt:lpstr>Office Theme</vt:lpstr>
      <vt:lpstr>PowerPoint 演示文稿</vt:lpstr>
      <vt:lpstr>Outline</vt:lpstr>
      <vt:lpstr>Requirement</vt:lpstr>
      <vt:lpstr>Scenario Introduction</vt:lpstr>
      <vt:lpstr>Solution summary</vt:lpstr>
      <vt:lpstr>Solution summary</vt:lpstr>
      <vt:lpstr>Procedure(1/3) </vt:lpstr>
      <vt:lpstr>Procedure(2/3) </vt:lpstr>
      <vt:lpstr>Procedure(3/3) 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刘婧雯</cp:lastModifiedBy>
  <cp:revision>642</cp:revision>
  <dcterms:created xsi:type="dcterms:W3CDTF">2010-02-05T13:52:00Z</dcterms:created>
  <dcterms:modified xsi:type="dcterms:W3CDTF">2024-04-08T09:20:17Z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DE1A2E4DA8CD45E08CCC632943F55141</vt:lpwstr>
  </property>
  <property fmtid="{D5CDD505-2E9C-101B-9397-08002B2CF9AE}" pid="4" name="KSOProductBuildVer">
    <vt:lpwstr>2052-11.8.2.12085</vt:lpwstr>
  </property>
</Properties>
</file>