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11"/>
  </p:handoutMasterIdLst>
  <p:sldIdLst>
    <p:sldId id="341" r:id="rId3"/>
    <p:sldId id="363" r:id="rId4"/>
    <p:sldId id="367" r:id="rId5"/>
    <p:sldId id="372" r:id="rId6"/>
    <p:sldId id="373" r:id="rId7"/>
    <p:sldId id="364" r:id="rId9"/>
    <p:sldId id="371" r:id="rId10"/>
  </p:sldIdLst>
  <p:sldSz cx="12192000" cy="6858000"/>
  <p:notesSz cx="6921500" cy="10083800"/>
  <p:custDataLst>
    <p:tags r:id="rId18"/>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152" d="100"/>
          <a:sy n="152" d="100"/>
        </p:scale>
        <p:origin x="452" y="1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10" d="100"/>
          <a:sy n="110" d="100"/>
        </p:scale>
        <p:origin x="5236" y="9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4.xml"/><Relationship Id="rId17" Type="http://schemas.openxmlformats.org/officeDocument/2006/relationships/customXml" Target="../customXml/item3.xml"/><Relationship Id="rId16" Type="http://schemas.openxmlformats.org/officeDocument/2006/relationships/customXml" Target="../customXml/item2.xml"/><Relationship Id="rId15" Type="http://schemas.openxmlformats.org/officeDocument/2006/relationships/customXml" Target="../customXml/item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628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a:t>
            </a:r>
            <a:r>
              <a:rPr lang="en-US" altLang="zh-CN" sz="1200" b="1" dirty="0">
                <a:latin typeface="Arial" panose="020B0604020202020204"/>
              </a:rPr>
              <a:t>TSG-WG SA6 Meeting #60</a:t>
            </a:r>
            <a:r>
              <a:rPr lang="sv-SE" altLang="en-US" sz="1200" b="1" dirty="0">
                <a:latin typeface="Arial" panose="020B0604020202020204"/>
              </a:rPr>
              <a:t>	</a:t>
            </a:r>
            <a:endParaRPr lang="sv-SE" altLang="en-US" sz="1200" b="1" dirty="0">
              <a:latin typeface="Arial" panose="020B0604020202020204"/>
            </a:endParaRPr>
          </a:p>
          <a:p>
            <a:pPr eaLnBrk="1" hangingPunct="1">
              <a:defRPr/>
            </a:pPr>
            <a:r>
              <a:rPr lang="sv-SE" altLang="en-US" sz="1200" b="1" dirty="0">
                <a:latin typeface="Arial" panose="020B0604020202020204"/>
              </a:rPr>
              <a:t>C</a:t>
            </a:r>
            <a:r>
              <a:rPr lang="en-US" altLang="zh-CN" sz="1200" b="1" dirty="0" err="1">
                <a:latin typeface="Arial" panose="020B0604020202020204"/>
              </a:rPr>
              <a:t>hangsha</a:t>
            </a:r>
            <a:r>
              <a:rPr lang="sv-SE" altLang="en-US" sz="1200" b="1" dirty="0">
                <a:latin typeface="Arial" panose="020B0604020202020204"/>
              </a:rPr>
              <a:t>, C</a:t>
            </a:r>
            <a:r>
              <a:rPr lang="en-US" altLang="zh-CN" sz="1200" b="1" dirty="0" err="1">
                <a:latin typeface="Arial" panose="020B0604020202020204"/>
              </a:rPr>
              <a:t>hina</a:t>
            </a:r>
            <a:r>
              <a:rPr lang="sv-SE" altLang="en-US" sz="1200" b="1" dirty="0">
                <a:latin typeface="Arial" panose="020B0604020202020204"/>
              </a:rPr>
              <a:t>,  A</a:t>
            </a:r>
            <a:r>
              <a:rPr lang="en-US" altLang="zh-CN" sz="1200" b="1" dirty="0" err="1">
                <a:latin typeface="Arial" panose="020B0604020202020204"/>
              </a:rPr>
              <a:t>pril</a:t>
            </a:r>
            <a:r>
              <a:rPr lang="sv-SE" altLang="en-US" sz="1200" b="1" dirty="0">
                <a:latin typeface="Arial" panose="020B0604020202020204"/>
              </a:rPr>
              <a:t> 15-219, 2024</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S6-XXXXXX	</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161213" y="1791050"/>
            <a:ext cx="9748669" cy="3094363"/>
          </a:xfrm>
        </p:spPr>
        <p:txBody>
          <a:bodyPr/>
          <a:lstStyle/>
          <a:p>
            <a:pPr eaLnBrk="1" hangingPunct="1"/>
            <a:r>
              <a:rPr lang="en-US" altLang="en-US" sz="4000" b="1" dirty="0"/>
              <a:t>Discussion on: </a:t>
            </a:r>
            <a:br>
              <a:rPr lang="en-US" altLang="en-US" sz="4000" b="1" dirty="0"/>
            </a:br>
            <a:r>
              <a:rPr lang="en-US" altLang="en-US" sz="4000" b="1" dirty="0"/>
              <a:t>M</a:t>
            </a:r>
            <a:r>
              <a:rPr lang="en-US" altLang="zh-CN" sz="4000" b="1" dirty="0"/>
              <a:t>ulti-Access APP</a:t>
            </a:r>
            <a:br>
              <a:rPr lang="en-US" altLang="zh-CN" sz="4000" b="1" dirty="0"/>
            </a:br>
            <a:r>
              <a:rPr lang="en-US" altLang="zh-CN" sz="4000" dirty="0"/>
              <a:t>Application enablement for Multi-Access Services</a:t>
            </a:r>
            <a:br>
              <a:rPr lang="en-US" altLang="zh-CN" sz="4400" b="1" dirty="0"/>
            </a:br>
            <a:endParaRPr lang="en-GB" altLang="en-US" sz="4400" b="1" dirty="0"/>
          </a:p>
        </p:txBody>
      </p:sp>
      <p:sp>
        <p:nvSpPr>
          <p:cNvPr id="5123" name="Text Placeholder 2"/>
          <p:cNvSpPr>
            <a:spLocks noGrp="1"/>
          </p:cNvSpPr>
          <p:nvPr>
            <p:ph type="body" idx="4294967295"/>
          </p:nvPr>
        </p:nvSpPr>
        <p:spPr>
          <a:xfrm>
            <a:off x="1161213" y="4850405"/>
            <a:ext cx="7886700" cy="1026083"/>
          </a:xfrm>
        </p:spPr>
        <p:txBody>
          <a:bodyPr/>
          <a:lstStyle/>
          <a:p>
            <a:pPr marL="0" indent="0" eaLnBrk="1" hangingPunct="1">
              <a:buFontTx/>
              <a:buNone/>
            </a:pPr>
            <a:r>
              <a:rPr lang="en-GB" altLang="en-US" dirty="0"/>
              <a:t>8</a:t>
            </a:r>
            <a:r>
              <a:rPr lang="zh-CN" altLang="en-US" dirty="0"/>
              <a:t> </a:t>
            </a:r>
            <a:r>
              <a:rPr lang="en-US" altLang="zh-CN" dirty="0"/>
              <a:t>April,</a:t>
            </a:r>
            <a:r>
              <a:rPr lang="zh-CN" altLang="en-US" dirty="0"/>
              <a:t> </a:t>
            </a:r>
            <a:r>
              <a:rPr lang="en-US" altLang="zh-CN" dirty="0"/>
              <a:t>2024</a:t>
            </a:r>
            <a:endParaRPr lang="en-GB" altLang="en-US" dirty="0"/>
          </a:p>
          <a:p>
            <a:pPr marL="0" indent="0" eaLnBrk="1" hangingPunct="1">
              <a:buFontTx/>
              <a:buNone/>
            </a:pPr>
            <a:r>
              <a:rPr lang="en-GB" altLang="en-US" dirty="0"/>
              <a:t>Yicong Liu, </a:t>
            </a:r>
            <a:r>
              <a:rPr lang="en-GB" altLang="en-US" dirty="0" err="1"/>
              <a:t>Zhe</a:t>
            </a:r>
            <a:r>
              <a:rPr lang="en-GB" altLang="en-US" dirty="0"/>
              <a:t> Zhou (C</a:t>
            </a:r>
            <a:r>
              <a:rPr lang="en-US" altLang="zh-CN" dirty="0" err="1"/>
              <a:t>hina</a:t>
            </a:r>
            <a:r>
              <a:rPr lang="en-US" altLang="zh-CN" dirty="0"/>
              <a:t> Telecom)</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38200" y="681037"/>
            <a:ext cx="8851232" cy="573338"/>
          </a:xfrm>
        </p:spPr>
        <p:txBody>
          <a:bodyPr/>
          <a:lstStyle/>
          <a:p>
            <a:r>
              <a:rPr lang="en-GB" altLang="en-US" b="1" dirty="0"/>
              <a:t>Motivations</a:t>
            </a:r>
            <a:endParaRPr lang="en-GB" altLang="en-US" b="1" dirty="0"/>
          </a:p>
        </p:txBody>
      </p:sp>
      <p:sp>
        <p:nvSpPr>
          <p:cNvPr id="2" name="Content Placeholder 2"/>
          <p:cNvSpPr>
            <a:spLocks noGrp="1"/>
          </p:cNvSpPr>
          <p:nvPr>
            <p:ph idx="1"/>
          </p:nvPr>
        </p:nvSpPr>
        <p:spPr>
          <a:xfrm>
            <a:off x="45439" y="1740206"/>
            <a:ext cx="11841761" cy="4668983"/>
          </a:xfrm>
        </p:spPr>
        <p:txBody>
          <a:bodyPr/>
          <a:lstStyle/>
          <a:p>
            <a:r>
              <a:rPr lang="en-IN" sz="2000" dirty="0"/>
              <a:t>The Transmission Capability Requirement from Application Services is increasing much faster than the Network deployment and upgrading. (e.g. Higher Resolution Video/Sound, Higher accurate Spatial information, .etc)</a:t>
            </a:r>
            <a:endParaRPr lang="en-IN" sz="2000" dirty="0"/>
          </a:p>
          <a:p>
            <a:r>
              <a:rPr lang="en-IN" altLang="ko-KR" sz="2000" dirty="0"/>
              <a:t>The </a:t>
            </a:r>
            <a:r>
              <a:rPr lang="en-IN" altLang="zh-CN" sz="2000" dirty="0"/>
              <a:t>Transmission Reliability Requirement from Application Services is increasing much faster than the Network deployment and upgrading. (e.g. </a:t>
            </a:r>
            <a:r>
              <a:rPr lang="en-US" altLang="zh-CN" sz="20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Real-time spatial information, low latency video stream</a:t>
            </a:r>
            <a:r>
              <a:rPr lang="en-IN" altLang="zh-CN" sz="2000" dirty="0"/>
              <a:t>)</a:t>
            </a:r>
            <a:endParaRPr lang="en-IN" altLang="zh-CN" sz="2000" dirty="0"/>
          </a:p>
          <a:p>
            <a:r>
              <a:rPr lang="en-IN" altLang="ko-KR" sz="2000" dirty="0"/>
              <a:t>The </a:t>
            </a:r>
            <a:r>
              <a:rPr lang="en-IN" altLang="zh-CN" sz="2000" dirty="0"/>
              <a:t>Coverage Requirement from Application Services is increasing much faster than the Network deployment and upgrading. (e.g. 5G+LTE / </a:t>
            </a:r>
            <a:r>
              <a:rPr lang="en-US" altLang="zh-CN" sz="20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PLMN+NTN / PLMN+NPN</a:t>
            </a:r>
            <a:r>
              <a:rPr lang="en-IN" altLang="zh-CN" sz="2000" dirty="0"/>
              <a:t>)</a:t>
            </a:r>
            <a:endParaRPr lang="en-IN" altLang="zh-CN" sz="2000" dirty="0"/>
          </a:p>
          <a:p>
            <a:r>
              <a:rPr lang="en-IN" altLang="zh-CN" sz="2000" dirty="0"/>
              <a:t>An Application can provide more complex functions and services with collecting more diversified information. (e.g. Auto Driving, XR/Metaverse, High quality live stream)</a:t>
            </a:r>
            <a:endParaRPr lang="en-IN" altLang="zh-CN" sz="2000" dirty="0"/>
          </a:p>
          <a:p>
            <a:r>
              <a:rPr lang="en-IN" altLang="ko-KR" sz="2000" dirty="0"/>
              <a:t>Application enablement for Multi-Access will play an important role to improve </a:t>
            </a:r>
            <a:r>
              <a:rPr lang="en-IN" altLang="zh-CN" sz="2000" dirty="0"/>
              <a:t>Transmission Capability for increasing Applications(APP Services) Requirements</a:t>
            </a:r>
            <a:endParaRPr lang="en-IN" altLang="ko-KR" sz="2000" dirty="0"/>
          </a:p>
          <a:p>
            <a:pPr lvl="1"/>
            <a:r>
              <a:rPr lang="en-IN" altLang="ko-KR" sz="1735" dirty="0"/>
              <a:t>The application enablement for Multi-Access could coordinate with Multi-Access function in Core Network, and maximize the utility of 5G/Beyond 6G connectivity capability for various application services.</a:t>
            </a:r>
            <a:endParaRPr lang="en-IN" altLang="ko-KR" sz="1735" dirty="0"/>
          </a:p>
          <a:p>
            <a:pPr lvl="1"/>
            <a:r>
              <a:rPr lang="en-IN" altLang="ko-KR" sz="1735" dirty="0"/>
              <a:t>The Core Network usually does not monitor every application and can not predict the upcoming application services requested/</a:t>
            </a:r>
            <a:r>
              <a:rPr lang="en-IN" altLang="ko-KR" sz="1735" dirty="0" err="1"/>
              <a:t>responsed</a:t>
            </a:r>
            <a:r>
              <a:rPr lang="en-IN" altLang="ko-KR" sz="1735" dirty="0"/>
              <a:t> by the UE/APP Host. The application enablement will help to supply this ability.</a:t>
            </a:r>
            <a:endParaRPr lang="en-IN" altLang="ko-KR" sz="1735" dirty="0"/>
          </a:p>
          <a:p>
            <a:pPr lvl="1"/>
            <a:endParaRPr lang="en-IN" altLang="ko-KR" sz="1735" dirty="0"/>
          </a:p>
          <a:p>
            <a:pPr marL="457200" lvl="1" indent="0">
              <a:buNone/>
            </a:pPr>
            <a:endParaRPr lang="en-IN" altLang="ko-KR" sz="1735" dirty="0"/>
          </a:p>
          <a:p>
            <a:endParaRPr lang="en-IN" altLang="ko-KR" sz="2000" dirty="0"/>
          </a:p>
          <a:p>
            <a:endParaRPr lang="en-IN" altLang="ko-KR" sz="2000" dirty="0"/>
          </a:p>
          <a:p>
            <a:pPr marL="0" indent="0">
              <a:buNone/>
            </a:pPr>
            <a:endParaRPr lang="en-IN"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761377"/>
            <a:ext cx="10515600" cy="4351338"/>
          </a:xfrm>
        </p:spPr>
        <p:txBody>
          <a:bodyPr/>
          <a:lstStyle/>
          <a:p>
            <a:r>
              <a:rPr lang="en-US" altLang="zh-CN" sz="2400" dirty="0"/>
              <a:t>Complex Live Stream (2D/3D/XR) :</a:t>
            </a:r>
            <a:endParaRPr lang="zh-CN" altLang="en-US" sz="2400" dirty="0"/>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endParaRPr lang="en-IN" dirty="0"/>
          </a:p>
        </p:txBody>
      </p:sp>
      <p:pic>
        <p:nvPicPr>
          <p:cNvPr id="6" name="图片 5"/>
          <p:cNvPicPr>
            <a:picLocks noChangeAspect="1"/>
          </p:cNvPicPr>
          <p:nvPr/>
        </p:nvPicPr>
        <p:blipFill>
          <a:blip r:embed="rId1"/>
          <a:stretch>
            <a:fillRect/>
          </a:stretch>
        </p:blipFill>
        <p:spPr>
          <a:xfrm>
            <a:off x="177789" y="4200149"/>
            <a:ext cx="3666838" cy="2072080"/>
          </a:xfrm>
          <a:prstGeom prst="rect">
            <a:avLst/>
          </a:prstGeom>
        </p:spPr>
      </p:pic>
      <p:pic>
        <p:nvPicPr>
          <p:cNvPr id="8" name="图片 7"/>
          <p:cNvPicPr>
            <a:picLocks noChangeAspect="1"/>
          </p:cNvPicPr>
          <p:nvPr/>
        </p:nvPicPr>
        <p:blipFill>
          <a:blip r:embed="rId2"/>
          <a:stretch>
            <a:fillRect/>
          </a:stretch>
        </p:blipFill>
        <p:spPr>
          <a:xfrm>
            <a:off x="9984414" y="2525079"/>
            <a:ext cx="2029797" cy="3325294"/>
          </a:xfrm>
          <a:prstGeom prst="rect">
            <a:avLst/>
          </a:prstGeom>
        </p:spPr>
      </p:pic>
      <p:sp>
        <p:nvSpPr>
          <p:cNvPr id="9" name="文本框 8"/>
          <p:cNvSpPr txBox="1"/>
          <p:nvPr/>
        </p:nvSpPr>
        <p:spPr>
          <a:xfrm>
            <a:off x="72926" y="2111618"/>
            <a:ext cx="9754776" cy="1754326"/>
          </a:xfrm>
          <a:prstGeom prst="rect">
            <a:avLst/>
          </a:prstGeom>
          <a:noFill/>
        </p:spPr>
        <p:txBody>
          <a:bodyPr wrap="square" rtlCol="0">
            <a:spAutoFit/>
          </a:bodyPr>
          <a:lstStyle/>
          <a:p>
            <a:r>
              <a:rPr lang="en-US" altLang="zh-CN" dirty="0"/>
              <a:t>Bullet</a:t>
            </a:r>
            <a:r>
              <a:rPr lang="zh-CN" altLang="en-US" dirty="0"/>
              <a:t> </a:t>
            </a:r>
            <a:r>
              <a:rPr lang="en-US" altLang="zh-CN" dirty="0"/>
              <a:t>chatting / bullet screen:</a:t>
            </a:r>
            <a:endParaRPr lang="en-US" altLang="zh-CN" dirty="0"/>
          </a:p>
          <a:p>
            <a:pPr marL="285750" indent="-285750">
              <a:buFont typeface="Arial" panose="020B0604020202020204" pitchFamily="34" charset="0"/>
              <a:buChar char="•"/>
            </a:pPr>
            <a:r>
              <a:rPr lang="en-US" altLang="zh-CN" dirty="0"/>
              <a:t>When a UE requests a live stream, activating an application, the UE will request ‘Multi-Access’ service enabler offered by the Application host, providing the Multi-Access Capability information. The Application Host will settle services in different accesses (e.g. the video in 5G path, the bullet chat in LTE path) or steer partial services in another path (e.g. steer upcoming bullet chat from LTE to 5G if suffering the chat explosion)</a:t>
            </a:r>
            <a:endParaRPr lang="en-US" altLang="zh-CN" dirty="0"/>
          </a:p>
        </p:txBody>
      </p:sp>
      <p:sp>
        <p:nvSpPr>
          <p:cNvPr id="10" name="文本框 9"/>
          <p:cNvSpPr txBox="1"/>
          <p:nvPr/>
        </p:nvSpPr>
        <p:spPr>
          <a:xfrm>
            <a:off x="4084552" y="4187726"/>
            <a:ext cx="5958585" cy="2308324"/>
          </a:xfrm>
          <a:prstGeom prst="rect">
            <a:avLst/>
          </a:prstGeom>
          <a:noFill/>
        </p:spPr>
        <p:txBody>
          <a:bodyPr wrap="square" rtlCol="0">
            <a:spAutoFit/>
          </a:bodyPr>
          <a:lstStyle/>
          <a:p>
            <a:r>
              <a:rPr lang="en-US" altLang="zh-CN" dirty="0"/>
              <a:t>Live Special Effects / Screen stitching :</a:t>
            </a:r>
            <a:endParaRPr lang="en-US" altLang="zh-CN" dirty="0"/>
          </a:p>
          <a:p>
            <a:pPr marL="285750" indent="-285750">
              <a:buFont typeface="Arial" panose="020B0604020202020204" pitchFamily="34" charset="0"/>
              <a:buChar char="•"/>
            </a:pPr>
            <a:r>
              <a:rPr lang="en-US" altLang="zh-CN" dirty="0"/>
              <a:t>When an application service detects a new service with high transmission requirement (e.g. a live special effects triggered, </a:t>
            </a:r>
            <a:r>
              <a:rPr lang="en-US" altLang="zh-CN" dirty="0" err="1"/>
              <a:t>tiktoker</a:t>
            </a:r>
            <a:r>
              <a:rPr lang="en-US" altLang="zh-CN" dirty="0"/>
              <a:t>/youtuber request higher resolution live stream), the application host could settle these services on a new path or steer partial services (e.g. live chat) to another path, releasing network resources </a:t>
            </a:r>
            <a:r>
              <a:rPr lang="en-US" altLang="zh-CN"/>
              <a:t>for the upcoming </a:t>
            </a:r>
            <a:r>
              <a:rPr lang="en-US" altLang="zh-CN" dirty="0"/>
              <a:t>services.  </a:t>
            </a:r>
            <a:endParaRPr lang="en-US" altLang="zh-CN" dirty="0"/>
          </a:p>
        </p:txBody>
      </p:sp>
      <p:sp>
        <p:nvSpPr>
          <p:cNvPr id="13" name="箭头: 左 12"/>
          <p:cNvSpPr/>
          <p:nvPr/>
        </p:nvSpPr>
        <p:spPr>
          <a:xfrm rot="20135880">
            <a:off x="3840464" y="3981621"/>
            <a:ext cx="566257" cy="10229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左 13"/>
          <p:cNvSpPr/>
          <p:nvPr/>
        </p:nvSpPr>
        <p:spPr>
          <a:xfrm rot="9263518">
            <a:off x="9983797" y="6004625"/>
            <a:ext cx="566257" cy="125835"/>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7720" y="1762706"/>
            <a:ext cx="12001150" cy="4566787"/>
          </a:xfrm>
        </p:spPr>
        <p:txBody>
          <a:bodyPr/>
          <a:lstStyle/>
          <a:p>
            <a:r>
              <a:rPr lang="en-US" altLang="zh-CN" sz="2400" dirty="0"/>
              <a:t>UAV complex information transmission (Auto Driving/Advanced driver-assistance system) :</a:t>
            </a:r>
            <a:endParaRPr lang="en-US" altLang="zh-CN" sz="2400" dirty="0"/>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endParaRPr lang="en-IN" dirty="0"/>
          </a:p>
        </p:txBody>
      </p:sp>
      <p:pic>
        <p:nvPicPr>
          <p:cNvPr id="1026" name="Picture 2" descr="CES 2016 : NVIDIA Announces First In-Car AI Supercomputer for ..."/>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720" y="2207116"/>
            <a:ext cx="3262979" cy="21753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HL Express Launches Its First Regular Fully-automated and Intelligent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8111" y="4884234"/>
            <a:ext cx="2466169" cy="138799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箭头连接符 4"/>
          <p:cNvCxnSpPr/>
          <p:nvPr/>
        </p:nvCxnSpPr>
        <p:spPr>
          <a:xfrm flipH="1">
            <a:off x="2907496" y="3048867"/>
            <a:ext cx="813021" cy="8651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1688296" y="2776756"/>
            <a:ext cx="2032221" cy="2290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flipV="1">
            <a:off x="3059896" y="4090776"/>
            <a:ext cx="660621" cy="1540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6561" y="2302778"/>
            <a:ext cx="3233956" cy="3711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720517" y="2148889"/>
            <a:ext cx="1824606" cy="307777"/>
          </a:xfrm>
          <a:prstGeom prst="rect">
            <a:avLst/>
          </a:prstGeom>
          <a:noFill/>
        </p:spPr>
        <p:txBody>
          <a:bodyPr wrap="square" rtlCol="0">
            <a:spAutoFit/>
          </a:bodyPr>
          <a:lstStyle/>
          <a:p>
            <a:r>
              <a:rPr lang="en-US" altLang="zh-CN" sz="1400" b="1" dirty="0"/>
              <a:t>Video information</a:t>
            </a:r>
            <a:endParaRPr lang="zh-CN" altLang="en-US" sz="1400" b="1" dirty="0"/>
          </a:p>
        </p:txBody>
      </p:sp>
      <p:sp>
        <p:nvSpPr>
          <p:cNvPr id="25" name="文本框 24"/>
          <p:cNvSpPr txBox="1"/>
          <p:nvPr/>
        </p:nvSpPr>
        <p:spPr>
          <a:xfrm>
            <a:off x="3720517" y="3875497"/>
            <a:ext cx="1929468" cy="738664"/>
          </a:xfrm>
          <a:prstGeom prst="rect">
            <a:avLst/>
          </a:prstGeom>
          <a:noFill/>
        </p:spPr>
        <p:txBody>
          <a:bodyPr wrap="square" rtlCol="0">
            <a:spAutoFit/>
          </a:bodyPr>
          <a:lstStyle/>
          <a:p>
            <a:r>
              <a:rPr lang="en-US" altLang="zh-CN" sz="1400" b="1" dirty="0">
                <a:solidFill>
                  <a:srgbClr val="101214"/>
                </a:solidFill>
              </a:rPr>
              <a:t>Vehicle</a:t>
            </a:r>
            <a:r>
              <a:rPr lang="en-US" altLang="zh-CN" sz="1400" b="1" dirty="0"/>
              <a:t> information</a:t>
            </a:r>
            <a:endParaRPr lang="en-US" altLang="zh-CN" sz="1400" b="1" dirty="0"/>
          </a:p>
          <a:p>
            <a:r>
              <a:rPr lang="en-US" altLang="zh-CN" sz="1400" b="1" dirty="0"/>
              <a:t>(e.g. battery/ location/ velocity)</a:t>
            </a:r>
            <a:endParaRPr lang="zh-CN" altLang="en-US" sz="1400" b="1" dirty="0"/>
          </a:p>
        </p:txBody>
      </p:sp>
      <p:sp>
        <p:nvSpPr>
          <p:cNvPr id="26" name="文本框 25"/>
          <p:cNvSpPr txBox="1"/>
          <p:nvPr/>
        </p:nvSpPr>
        <p:spPr>
          <a:xfrm>
            <a:off x="7427945" y="5424342"/>
            <a:ext cx="2160166" cy="307777"/>
          </a:xfrm>
          <a:prstGeom prst="rect">
            <a:avLst/>
          </a:prstGeom>
          <a:noFill/>
        </p:spPr>
        <p:txBody>
          <a:bodyPr wrap="square" rtlCol="0">
            <a:spAutoFit/>
          </a:bodyPr>
          <a:lstStyle/>
          <a:p>
            <a:r>
              <a:rPr lang="en-US" altLang="zh-CN" sz="1400" b="1" dirty="0">
                <a:solidFill>
                  <a:srgbClr val="101214"/>
                </a:solidFill>
              </a:rPr>
              <a:t>Cargo</a:t>
            </a:r>
            <a:r>
              <a:rPr lang="en-US" altLang="zh-CN" sz="1400" b="1" dirty="0"/>
              <a:t> information</a:t>
            </a:r>
            <a:endParaRPr lang="zh-CN" altLang="en-US" sz="1400" b="1" dirty="0"/>
          </a:p>
        </p:txBody>
      </p:sp>
      <p:sp>
        <p:nvSpPr>
          <p:cNvPr id="27" name="文本框 26"/>
          <p:cNvSpPr txBox="1"/>
          <p:nvPr/>
        </p:nvSpPr>
        <p:spPr>
          <a:xfrm>
            <a:off x="3720517" y="2570017"/>
            <a:ext cx="2160166" cy="307777"/>
          </a:xfrm>
          <a:prstGeom prst="rect">
            <a:avLst/>
          </a:prstGeom>
          <a:noFill/>
        </p:spPr>
        <p:txBody>
          <a:bodyPr wrap="square" rtlCol="0">
            <a:spAutoFit/>
          </a:bodyPr>
          <a:lstStyle/>
          <a:p>
            <a:r>
              <a:rPr lang="en-US" altLang="zh-CN" sz="1400" b="1" dirty="0">
                <a:solidFill>
                  <a:srgbClr val="101214"/>
                </a:solidFill>
              </a:rPr>
              <a:t>N</a:t>
            </a:r>
            <a:r>
              <a:rPr lang="en-US" altLang="zh-CN" sz="1400" b="1" i="0" dirty="0">
                <a:solidFill>
                  <a:srgbClr val="101214"/>
                </a:solidFill>
                <a:effectLst/>
              </a:rPr>
              <a:t>avigation</a:t>
            </a:r>
            <a:r>
              <a:rPr lang="en-US" altLang="zh-CN" sz="1400" b="1" dirty="0"/>
              <a:t> information</a:t>
            </a:r>
            <a:endParaRPr lang="zh-CN" altLang="en-US" sz="1400" b="1" dirty="0"/>
          </a:p>
        </p:txBody>
      </p:sp>
      <p:cxnSp>
        <p:nvCxnSpPr>
          <p:cNvPr id="31" name="直接箭头连接符 30"/>
          <p:cNvCxnSpPr/>
          <p:nvPr/>
        </p:nvCxnSpPr>
        <p:spPr>
          <a:xfrm>
            <a:off x="9099258" y="5198377"/>
            <a:ext cx="1672206" cy="18995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888759" y="5023427"/>
            <a:ext cx="2160166" cy="307777"/>
          </a:xfrm>
          <a:prstGeom prst="rect">
            <a:avLst/>
          </a:prstGeom>
          <a:noFill/>
        </p:spPr>
        <p:txBody>
          <a:bodyPr wrap="square" rtlCol="0">
            <a:spAutoFit/>
          </a:bodyPr>
          <a:lstStyle/>
          <a:p>
            <a:pPr algn="r"/>
            <a:r>
              <a:rPr lang="en-US" altLang="zh-CN" sz="1400" b="1" dirty="0">
                <a:solidFill>
                  <a:srgbClr val="101214"/>
                </a:solidFill>
              </a:rPr>
              <a:t>Drone information</a:t>
            </a:r>
            <a:endParaRPr lang="zh-CN" altLang="en-US" sz="1400" b="1" dirty="0"/>
          </a:p>
        </p:txBody>
      </p:sp>
      <p:sp>
        <p:nvSpPr>
          <p:cNvPr id="34" name="文本框 33"/>
          <p:cNvSpPr txBox="1"/>
          <p:nvPr/>
        </p:nvSpPr>
        <p:spPr>
          <a:xfrm>
            <a:off x="3720517" y="2873451"/>
            <a:ext cx="2160166" cy="307777"/>
          </a:xfrm>
          <a:prstGeom prst="rect">
            <a:avLst/>
          </a:prstGeom>
          <a:noFill/>
        </p:spPr>
        <p:txBody>
          <a:bodyPr wrap="square" rtlCol="0">
            <a:spAutoFit/>
          </a:bodyPr>
          <a:lstStyle/>
          <a:p>
            <a:r>
              <a:rPr lang="en-US" altLang="zh-CN" sz="1400" b="1" dirty="0">
                <a:solidFill>
                  <a:srgbClr val="101214"/>
                </a:solidFill>
              </a:rPr>
              <a:t>Radar</a:t>
            </a:r>
            <a:r>
              <a:rPr lang="en-US" altLang="zh-CN" sz="1400" b="1" dirty="0"/>
              <a:t> information</a:t>
            </a:r>
            <a:endParaRPr lang="zh-CN" altLang="en-US" sz="1400" b="1" dirty="0"/>
          </a:p>
        </p:txBody>
      </p:sp>
      <p:sp>
        <p:nvSpPr>
          <p:cNvPr id="35" name="文本框 34"/>
          <p:cNvSpPr txBox="1"/>
          <p:nvPr/>
        </p:nvSpPr>
        <p:spPr>
          <a:xfrm>
            <a:off x="7062132" y="5804137"/>
            <a:ext cx="2160166" cy="307777"/>
          </a:xfrm>
          <a:prstGeom prst="rect">
            <a:avLst/>
          </a:prstGeom>
          <a:noFill/>
        </p:spPr>
        <p:txBody>
          <a:bodyPr wrap="square" rtlCol="0">
            <a:spAutoFit/>
          </a:bodyPr>
          <a:lstStyle/>
          <a:p>
            <a:r>
              <a:rPr lang="en-US" altLang="zh-CN" sz="1400" b="1" dirty="0">
                <a:solidFill>
                  <a:srgbClr val="101214"/>
                </a:solidFill>
              </a:rPr>
              <a:t>N</a:t>
            </a:r>
            <a:r>
              <a:rPr lang="en-US" altLang="zh-CN" sz="1400" b="1" i="0" dirty="0">
                <a:solidFill>
                  <a:srgbClr val="101214"/>
                </a:solidFill>
                <a:effectLst/>
              </a:rPr>
              <a:t>avigation</a:t>
            </a:r>
            <a:r>
              <a:rPr lang="en-US" altLang="zh-CN" sz="1400" b="1" dirty="0"/>
              <a:t> information</a:t>
            </a:r>
            <a:endParaRPr lang="zh-CN" altLang="en-US" sz="1400" b="1" dirty="0"/>
          </a:p>
        </p:txBody>
      </p:sp>
      <p:cxnSp>
        <p:nvCxnSpPr>
          <p:cNvPr id="38" name="直接箭头连接符 37"/>
          <p:cNvCxnSpPr/>
          <p:nvPr/>
        </p:nvCxnSpPr>
        <p:spPr>
          <a:xfrm>
            <a:off x="9185945" y="5578230"/>
            <a:ext cx="1400961" cy="14896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9250454" y="5979087"/>
            <a:ext cx="281731" cy="286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798890" y="2100405"/>
            <a:ext cx="6255390" cy="2585323"/>
          </a:xfrm>
          <a:prstGeom prst="rect">
            <a:avLst/>
          </a:prstGeom>
          <a:noFill/>
        </p:spPr>
        <p:txBody>
          <a:bodyPr wrap="square" rtlCol="0">
            <a:spAutoFit/>
          </a:bodyPr>
          <a:lstStyle/>
          <a:p>
            <a:r>
              <a:rPr lang="en-US" altLang="zh-CN" dirty="0"/>
              <a:t>Auto</a:t>
            </a:r>
            <a:r>
              <a:rPr lang="zh-CN" altLang="en-US" dirty="0"/>
              <a:t> </a:t>
            </a:r>
            <a:r>
              <a:rPr lang="en-US" altLang="zh-CN" dirty="0"/>
              <a:t>Driving:</a:t>
            </a:r>
            <a:endParaRPr lang="en-US" altLang="zh-CN" dirty="0"/>
          </a:p>
          <a:p>
            <a:pPr marL="285750" indent="-285750">
              <a:buFont typeface="Arial" panose="020B0604020202020204" pitchFamily="34" charset="0"/>
              <a:buChar char="•"/>
            </a:pPr>
            <a:r>
              <a:rPr lang="en-US" altLang="zh-CN" dirty="0"/>
              <a:t>When a UE (a car) requests auto driving service to an application service, there are different information, with mass data, should be exchanged between UE and host (e.g. video information, navigation information, radar/lidar information, vehicle information .</a:t>
            </a:r>
            <a:r>
              <a:rPr lang="en-US" altLang="zh-CN" dirty="0" err="1"/>
              <a:t>etc</a:t>
            </a:r>
            <a:r>
              <a:rPr lang="en-US" altLang="zh-CN" dirty="0"/>
              <a:t>). The Application Host and UE can settle different information in different application traffics (e.g. video information in 5G path and navigation information in NTN path).</a:t>
            </a:r>
            <a:endParaRPr lang="en-US" altLang="zh-CN" dirty="0"/>
          </a:p>
        </p:txBody>
      </p:sp>
      <p:sp>
        <p:nvSpPr>
          <p:cNvPr id="49" name="文本框 48"/>
          <p:cNvSpPr txBox="1"/>
          <p:nvPr/>
        </p:nvSpPr>
        <p:spPr>
          <a:xfrm>
            <a:off x="53130" y="4709632"/>
            <a:ext cx="7009002" cy="1754326"/>
          </a:xfrm>
          <a:prstGeom prst="rect">
            <a:avLst/>
          </a:prstGeom>
          <a:noFill/>
        </p:spPr>
        <p:txBody>
          <a:bodyPr wrap="square" rtlCol="0">
            <a:spAutoFit/>
          </a:bodyPr>
          <a:lstStyle/>
          <a:p>
            <a:r>
              <a:rPr lang="en-US" altLang="zh-CN" dirty="0"/>
              <a:t>Low altitude freight:</a:t>
            </a:r>
            <a:endParaRPr lang="en-US" altLang="zh-CN" dirty="0"/>
          </a:p>
          <a:p>
            <a:pPr marL="285750" indent="-285750">
              <a:buFont typeface="Arial" panose="020B0604020202020204" pitchFamily="34" charset="0"/>
              <a:buChar char="•"/>
            </a:pPr>
            <a:r>
              <a:rPr lang="en-US" altLang="zh-CN" dirty="0"/>
              <a:t>When an application service (e.g. auto freight) is coordinating with one or more UE(s) (e.g. drones), the application server can split different information in different path (e.g. NTN+4G/ 5G+NPN), or steer some information to another path for service continuity or release transmission resources. </a:t>
            </a:r>
            <a:endParaRPr lang="en-US" altLang="zh-CN"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5518150" y="2691130"/>
            <a:ext cx="5905500" cy="2254885"/>
          </a:xfrm>
          <a:prstGeom prst="rect">
            <a:avLst/>
          </a:prstGeom>
        </p:spPr>
      </p:pic>
      <p:sp>
        <p:nvSpPr>
          <p:cNvPr id="3" name="内容占位符 2"/>
          <p:cNvSpPr>
            <a:spLocks noGrp="1"/>
          </p:cNvSpPr>
          <p:nvPr>
            <p:ph idx="1"/>
          </p:nvPr>
        </p:nvSpPr>
        <p:spPr>
          <a:xfrm>
            <a:off x="0" y="1761377"/>
            <a:ext cx="10515600" cy="4351338"/>
          </a:xfrm>
        </p:spPr>
        <p:txBody>
          <a:bodyPr/>
          <a:lstStyle/>
          <a:p>
            <a:r>
              <a:rPr lang="en-US" altLang="zh-CN" sz="2400" dirty="0"/>
              <a:t>Business </a:t>
            </a:r>
            <a:r>
              <a:rPr lang="en-US" altLang="zh-CN" sz="2400"/>
              <a:t>/ Industrial Services</a:t>
            </a:r>
            <a:r>
              <a:rPr lang="en-US" altLang="zh-CN" sz="2400" dirty="0"/>
              <a:t>:</a:t>
            </a:r>
            <a:endParaRPr lang="zh-CN" altLang="en-US" sz="2400" dirty="0"/>
          </a:p>
        </p:txBody>
      </p:sp>
      <p:sp>
        <p:nvSpPr>
          <p:cNvPr id="4"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dirty="0"/>
              <a:t>Example Use cases</a:t>
            </a:r>
            <a:endParaRPr lang="en-IN" dirty="0"/>
          </a:p>
        </p:txBody>
      </p:sp>
      <p:sp>
        <p:nvSpPr>
          <p:cNvPr id="10" name="文本框 9"/>
          <p:cNvSpPr txBox="1"/>
          <p:nvPr/>
        </p:nvSpPr>
        <p:spPr>
          <a:xfrm>
            <a:off x="339090" y="2326005"/>
            <a:ext cx="4718685" cy="3665855"/>
          </a:xfrm>
          <a:prstGeom prst="rect">
            <a:avLst/>
          </a:prstGeom>
          <a:noFill/>
        </p:spPr>
        <p:txBody>
          <a:bodyPr wrap="square" rtlCol="0">
            <a:noAutofit/>
          </a:bodyPr>
          <a:lstStyle/>
          <a:p>
            <a:r>
              <a:rPr lang="en-US" altLang="zh-CN" dirty="0"/>
              <a:t>Enterprise Campus/ Industrial or Business park:</a:t>
            </a:r>
            <a:endParaRPr lang="en-US" altLang="zh-CN" dirty="0"/>
          </a:p>
          <a:p>
            <a:pPr marL="285750" indent="-285750">
              <a:buFont typeface="Arial" panose="020B0604020202020204" pitchFamily="34" charset="0"/>
              <a:buChar char="•"/>
            </a:pPr>
            <a:r>
              <a:rPr lang="en-US" altLang="zh-CN" dirty="0"/>
              <a:t>When a UE in the industrial park would like to request services from the business host, there might be different types of data to be transfered (e.g. private business data, public data). UE data could be classified into insensitive one and private one, while the latter could be transfer by NPN in order to enhance its security.</a:t>
            </a:r>
            <a:endParaRPr lang="en-US" altLang="zh-CN"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IN"/>
              <a:t>Potential Objectives</a:t>
            </a:r>
            <a:endParaRPr lang="en-IN" dirty="0"/>
          </a:p>
        </p:txBody>
      </p:sp>
      <p:sp>
        <p:nvSpPr>
          <p:cNvPr id="5" name="文本框 4"/>
          <p:cNvSpPr txBox="1"/>
          <p:nvPr/>
        </p:nvSpPr>
        <p:spPr>
          <a:xfrm>
            <a:off x="91230" y="1690688"/>
            <a:ext cx="11795970" cy="5169535"/>
          </a:xfrm>
          <a:prstGeom prst="rect">
            <a:avLst/>
          </a:prstGeom>
          <a:noFill/>
        </p:spPr>
        <p:txBody>
          <a:bodyPr wrap="square">
            <a:spAutoFit/>
          </a:bodyPr>
          <a:lstStyle/>
          <a:p>
            <a:pPr marL="540385" indent="-180340" hangingPunct="0">
              <a:spcAft>
                <a:spcPts val="900"/>
              </a:spcAft>
            </a:pPr>
            <a:r>
              <a:rPr lang="en-GB" altLang="zh-CN" sz="1600" b="1" kern="0" dirty="0">
                <a:effectLst/>
                <a:ea typeface="宋体" panose="02010600030101010101" pitchFamily="2" charset="-122"/>
              </a:rPr>
              <a:t>Application Enablers:</a:t>
            </a:r>
            <a:endParaRPr lang="en-US" altLang="zh-CN" sz="1600" b="1" kern="100" dirty="0">
              <a:solidFill>
                <a:srgbClr val="000000"/>
              </a:solidFill>
              <a:effectLst/>
              <a:ea typeface="等线" panose="02010600030101010101" pitchFamily="2" charset="-122"/>
            </a:endParaRPr>
          </a:p>
          <a:p>
            <a:pPr marL="1160145" lvl="1" indent="-342900">
              <a:spcAft>
                <a:spcPts val="900"/>
              </a:spcAft>
              <a:buFont typeface="+mj-lt"/>
              <a:buAutoNum type="alphaLcParenR"/>
            </a:pPr>
            <a:r>
              <a:rPr lang="en-US" altLang="zh-CN" sz="1600" kern="100" dirty="0">
                <a:solidFill>
                  <a:srgbClr val="000000"/>
                </a:solidFill>
                <a:effectLst/>
                <a:ea typeface="等线" panose="02010600030101010101" pitchFamily="2" charset="-122"/>
              </a:rPr>
              <a:t>a. Study the impacts to application enablers for supporting </a:t>
            </a:r>
            <a:r>
              <a:rPr lang="en-US" altLang="zh-CN" sz="1600" kern="100" dirty="0">
                <a:solidFill>
                  <a:srgbClr val="000000"/>
                </a:solidFill>
                <a:ea typeface="等线" panose="02010600030101010101" pitchFamily="2" charset="-122"/>
              </a:rPr>
              <a:t>Multi-Access</a:t>
            </a:r>
            <a:r>
              <a:rPr lang="en-US" altLang="zh-CN" sz="1600" kern="100" dirty="0">
                <a:solidFill>
                  <a:srgbClr val="000000"/>
                </a:solidFill>
                <a:effectLst/>
                <a:ea typeface="等线" panose="02010600030101010101" pitchFamily="2" charset="-122"/>
              </a:rPr>
              <a:t>, such as:</a:t>
            </a:r>
            <a:endParaRPr lang="zh-CN" altLang="zh-CN" sz="1600" kern="100" dirty="0">
              <a:solidFill>
                <a:srgbClr val="000000"/>
              </a:solidFill>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	Indicate application service setlement.</a:t>
            </a:r>
            <a:endParaRPr lang="en-US" altLang="zh-CN" sz="1600" kern="100" dirty="0">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ii)	Support application information exposure from application.</a:t>
            </a:r>
            <a:endParaRPr lang="en-US" altLang="zh-CN" sz="1600" kern="100" dirty="0">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iii)	Exposure of Multi-Access information.</a:t>
            </a:r>
            <a:endParaRPr lang="en-US" altLang="zh-CN" sz="1600" kern="100" dirty="0">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iv)	Support Multi-Access in Enable Layer.</a:t>
            </a:r>
            <a:endParaRPr lang="en-US" altLang="zh-CN" sz="1600" kern="100" dirty="0">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v)	Support Multi-Access in Notification Management.</a:t>
            </a:r>
            <a:endParaRPr lang="en-US" altLang="zh-CN" sz="1600" kern="100" dirty="0">
              <a:effectLst/>
              <a:ea typeface="等线" panose="02010600030101010101" pitchFamily="2" charset="-122"/>
            </a:endParaRPr>
          </a:p>
          <a:p>
            <a:pPr marL="1160145" lvl="1" indent="-342900">
              <a:spcAft>
                <a:spcPts val="900"/>
              </a:spcAft>
              <a:buFont typeface="+mj-lt"/>
              <a:buAutoNum type="alphaLcParenR" startAt="2"/>
            </a:pPr>
            <a:r>
              <a:rPr lang="en-US" altLang="zh-CN" sz="1600" kern="100" dirty="0">
                <a:solidFill>
                  <a:srgbClr val="000000"/>
                </a:solidFill>
                <a:effectLst/>
                <a:ea typeface="等线" panose="02010600030101010101" pitchFamily="2" charset="-122"/>
              </a:rPr>
              <a:t>Identify key issues, deployment models and develop solutions for application enablers with Multi-Access based on impacts identified in 1.a.</a:t>
            </a:r>
            <a:endParaRPr lang="en-US" altLang="zh-CN" sz="1600" kern="100" dirty="0">
              <a:solidFill>
                <a:srgbClr val="000000"/>
              </a:solidFill>
              <a:ea typeface="等线" panose="02010600030101010101" pitchFamily="2" charset="-122"/>
            </a:endParaRPr>
          </a:p>
          <a:p>
            <a:pPr marL="360045">
              <a:spcAft>
                <a:spcPts val="900"/>
              </a:spcAft>
            </a:pPr>
            <a:r>
              <a:rPr lang="en-GB" altLang="zh-CN" sz="1600" b="1" kern="0" dirty="0">
                <a:effectLst/>
                <a:ea typeface="宋体" panose="02010600030101010101" pitchFamily="2" charset="-122"/>
              </a:rPr>
              <a:t>Mission Critical:</a:t>
            </a:r>
            <a:endParaRPr lang="en-GB" altLang="zh-CN" sz="1600" b="1" kern="0" dirty="0">
              <a:effectLst/>
              <a:ea typeface="宋体" panose="02010600030101010101" pitchFamily="2" charset="-122"/>
            </a:endParaRPr>
          </a:p>
          <a:p>
            <a:pPr marL="1160145" lvl="1" indent="-342900">
              <a:spcAft>
                <a:spcPts val="900"/>
              </a:spcAft>
              <a:buFont typeface="+mj-lt"/>
              <a:buAutoNum type="alphaLcParenR"/>
            </a:pPr>
            <a:r>
              <a:rPr lang="en-US" altLang="zh-CN" sz="1600" kern="100" dirty="0">
                <a:solidFill>
                  <a:srgbClr val="000000"/>
                </a:solidFill>
                <a:effectLst/>
                <a:ea typeface="等线" panose="02010600030101010101" pitchFamily="2" charset="-122"/>
              </a:rPr>
              <a:t>Study the impacts of usage of Multi-Access for Mission Critical services, including:</a:t>
            </a:r>
            <a:endParaRPr lang="zh-CN" altLang="zh-CN" sz="1600" kern="100" dirty="0">
              <a:solidFill>
                <a:srgbClr val="000000"/>
              </a:solidFill>
              <a:effectLst/>
              <a:ea typeface="等线" panose="02010600030101010101" pitchFamily="2" charset="-122"/>
            </a:endParaRPr>
          </a:p>
          <a:p>
            <a:pPr marL="1283335" lvl="1" indent="-285750">
              <a:spcAft>
                <a:spcPts val="900"/>
              </a:spcAft>
              <a:buFont typeface="Arial" panose="020B0604020202020204" pitchFamily="34" charset="0"/>
              <a:buChar char="•"/>
            </a:pPr>
            <a:r>
              <a:rPr lang="en-US" altLang="zh-CN" sz="1600" kern="100" dirty="0">
                <a:effectLst/>
                <a:ea typeface="等线" panose="02010600030101010101" pitchFamily="2" charset="-122"/>
              </a:rPr>
              <a:t>Potential awareness of the </a:t>
            </a:r>
            <a:r>
              <a:rPr lang="en-US" altLang="zh-CN" sz="1600" kern="100" dirty="0">
                <a:solidFill>
                  <a:srgbClr val="000000"/>
                </a:solidFill>
                <a:effectLst/>
                <a:ea typeface="等线" panose="02010600030101010101" pitchFamily="2" charset="-122"/>
              </a:rPr>
              <a:t>Multi-Access</a:t>
            </a:r>
            <a:r>
              <a:rPr lang="en-US" altLang="zh-CN" sz="1600" kern="100" dirty="0">
                <a:effectLst/>
                <a:ea typeface="等线" panose="02010600030101010101" pitchFamily="2" charset="-122"/>
              </a:rPr>
              <a:t> usage to provide better user experience</a:t>
            </a:r>
            <a:endParaRPr lang="zh-CN" altLang="zh-CN" sz="1600" kern="100" dirty="0">
              <a:effectLst/>
              <a:ea typeface="等线" panose="02010600030101010101" pitchFamily="2" charset="-122"/>
            </a:endParaRPr>
          </a:p>
          <a:p>
            <a:pPr marL="1160145" lvl="1" indent="-342900">
              <a:spcAft>
                <a:spcPts val="900"/>
              </a:spcAft>
              <a:buFont typeface="+mj-lt"/>
              <a:buAutoNum type="alphaLcParenR" startAt="2"/>
            </a:pPr>
            <a:r>
              <a:rPr lang="en-US" altLang="zh-CN" sz="1600" kern="100" dirty="0">
                <a:solidFill>
                  <a:srgbClr val="000000"/>
                </a:solidFill>
                <a:effectLst/>
                <a:ea typeface="等线" panose="02010600030101010101" pitchFamily="2" charset="-122"/>
              </a:rPr>
              <a:t>Identify key issues, deployment models and develop solutions for Mission Critical services with Multi-Access based on impacts identified in 2.a.</a:t>
            </a:r>
            <a:endParaRPr lang="zh-CN" altLang="zh-CN" sz="1600" kern="100" dirty="0">
              <a:solidFill>
                <a:srgbClr val="000000"/>
              </a:solidFill>
              <a:effectLst/>
              <a:ea typeface="等线" panose="02010600030101010101" pitchFamily="2" charset="-122"/>
            </a:endParaRPr>
          </a:p>
          <a:p>
            <a:pPr marL="360045">
              <a:spcAft>
                <a:spcPts val="900"/>
              </a:spcAft>
            </a:pPr>
            <a:endParaRPr lang="zh-CN" altLang="zh-CN" sz="1600" b="1" kern="100" dirty="0">
              <a:solidFill>
                <a:srgbClr val="000000"/>
              </a:solidFill>
              <a:effectLst/>
              <a:ea typeface="等线" panose="02010600030101010101" pitchFamily="2" charset="-122"/>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Proposal</a:t>
            </a:r>
            <a:endParaRPr lang="en-IN" dirty="0"/>
          </a:p>
        </p:txBody>
      </p:sp>
      <p:sp>
        <p:nvSpPr>
          <p:cNvPr id="3" name="Content Placeholder 2"/>
          <p:cNvSpPr>
            <a:spLocks noGrp="1"/>
          </p:cNvSpPr>
          <p:nvPr>
            <p:ph idx="1"/>
          </p:nvPr>
        </p:nvSpPr>
        <p:spPr/>
        <p:txBody>
          <a:bodyPr/>
          <a:lstStyle/>
          <a:p>
            <a:r>
              <a:rPr lang="en-IN" dirty="0"/>
              <a:t>C</a:t>
            </a:r>
            <a:r>
              <a:rPr lang="en-US" altLang="zh-CN" dirty="0" err="1"/>
              <a:t>hina</a:t>
            </a:r>
            <a:r>
              <a:rPr lang="en-US" altLang="zh-CN" dirty="0"/>
              <a:t> Telecom</a:t>
            </a:r>
            <a:r>
              <a:rPr lang="en-IN" dirty="0"/>
              <a:t> </a:t>
            </a:r>
            <a:r>
              <a:rPr lang="en-US" altLang="zh-CN" dirty="0"/>
              <a:t>is proposing a new</a:t>
            </a:r>
            <a:r>
              <a:rPr lang="en-IN" dirty="0"/>
              <a:t> SID to study </a:t>
            </a:r>
            <a:r>
              <a:rPr lang="en-GB" dirty="0"/>
              <a:t>application enablement for Multi-Access Services.</a:t>
            </a:r>
            <a:endParaRPr lang="en-GB" dirty="0"/>
          </a:p>
          <a:p>
            <a:r>
              <a:rPr lang="en-GB" dirty="0"/>
              <a:t>It is proposed to agree to SID and start the study from upcoming meeting.</a:t>
            </a:r>
            <a:endParaRPr lang="en-IN" dirty="0"/>
          </a:p>
        </p:txBody>
      </p:sp>
    </p:spTree>
  </p:cSld>
  <p:clrMapOvr>
    <a:masterClrMapping/>
  </p:clrMapOvr>
  <p:transition>
    <p:wipe dir="r"/>
  </p:transition>
</p:sld>
</file>

<file path=ppt/tags/tag4.xml><?xml version="1.0" encoding="utf-8"?>
<p:tagLst xmlns:p="http://schemas.openxmlformats.org/presentationml/2006/main">
  <p:tag name="KSO_WPP_MARK_KEY" val="98f4b032-7927-45aa-a8eb-24189aa55f60"/>
  <p:tag name="COMMONDATA" val="eyJoZGlkIjoiM2Q3OGUyNThmYTU3NTNjZDgyYjI3N2U4OGVkMmExOGMifQ=="/>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c t : c o n t e n t T y p e S c h e m a   c t : _ = " "   m a : _ = " "   m a : c o n t e n t T y p e N a m e = " D o c u m e n t "   m a : c o n t e n t T y p e I D = " 0 x 0 1 0 1 0 0 B B 1 3 B E E B A 6 7 5 0 4 4 A 9 6 D E 2 8 B D D 8 9 3 E 6 0 7 "   m a : c o n t e n t T y p e V e r s i o n = " 1 3 "   m a : c o n t e n t T y p e D e s c r i p t i o n = " C r e a t e   a   n e w   d o c u m e n t . "   m a : c o n t e n t T y p e S c o p e = " "   m a : v e r s i o n I D = " 1 2 8 a 8 4 2 2 4 8 7 f c 3 2 9 a 7 d c 2 6 f 2 8 c f 6 1 0 2 c "   x m l n s : c t = " h t t p : / / s c h e m a s . m i c r o s o f t . c o m / o f f i c e / 2 0 0 6 / m e t a d a t a / c o n t e n t T y p e "   x m l n s : m a = " h t t p : / / s c h e m a s . m i c r o s o f t . c o m / o f f i c e / 2 0 0 6 / m e t a d a t a / p r o p e r t i e s / m e t a A t t r i b u t e s " >  
 < x s d : s c h e m a   t a r g e t N a m e s p a c e = " h t t p : / / s c h e m a s . m i c r o s o f t . c o m / o f f i c e / 2 0 0 6 / m e t a d a t a / p r o p e r t i e s "   m a : r o o t = " t r u e "   m a : f i e l d s I D = " 5 e e 1 7 1 7 6 e 5 1 7 c c e a 8 5 1 0 c 3 9 d 8 3 d a 9 b a d "   n s 3 : _ = " "   n s 4 : _ = " "   x m l n s : x s d = " h t t p : / / w w w . w 3 . o r g / 2 0 0 1 / X M L S c h e m a "   x m l n s : x s = " h t t p : / / w w w . w 3 . o r g / 2 0 0 1 / X M L S c h e m a "   x m l n s : p = " h t t p : / / s c h e m a s . m i c r o s o f t . c o m / o f f i c e / 2 0 0 6 / m e t a d a t a / p r o p e r t i e s "   x m l n s : n s 3 = " 6 7 9 a 2 5 7 e - 8 7 2 f - 4 c 9 8 - 9 e 8 a - 0 a 9 c 1 0 4 f 7 2 c d "   x m l n s : n s 4 = " 2 8 0 d 8 e f a - e f f 2 - 4 9 1 0 - 8 8 d 2 - 7 9 c a 1 4 6 7 2 0 c 4 " >  
 < x s d : i m p o r t   n a m e s p a c e = " 6 7 9 a 2 5 7 e - 8 7 2 f - 4 c 9 8 - 9 e 8 a - 0 a 9 c 1 0 4 f 7 2 c d " / >  
 < x s d : i m p o r t   n a m e s p a c e = " 2 8 0 d 8 e f a - e f f 2 - 4 9 1 0 - 8 8 d 2 - 7 9 c a 1 4 6 7 2 0 c 4 " / >  
 < x s d : e l e m e n t   n a m e = " p r o p e r t i e s " >  
 < x s d : c o m p l e x T y p e >  
 < x s d : s e q u e n c e >  
 < x s d : e l e m e n t   n a m e = " d o c u m e n t M a n a g e m e n t " >  
 < x s d : c o m p l e x T y p e >  
 < x s d : a l l >  
 < x s d : e l e m e n t   r e f = " n s 3 : M e d i a S e r v i c e M e t a d a t a "   m i n O c c u r s = " 0 " / >  
 < x s d : e l e m e n t   r e f = " n s 3 : M e d i a S e r v i c e F a s t M e t a d a t a "   m i n O c c u r s = " 0 " / >  
 < x s d : e l e m e n t   r e f = " n s 3 : M e d i a S e r v i c e D a t e T a k e n "   m i n O c c u r s = " 0 " / >  
 < x s d : e l e m e n t   r e f = " n s 3 : M e d i a S e r v i c e A u t o T a g s "   m i n O c c u r s = " 0 " / >  
 < x s d : e l e m e n t   r e f = " n s 3 : M e d i a S e r v i c e O C R "   m i n O c c u r s = " 0 " / >  
 < x s d : e l e m e n t   r e f = " n s 3 : M e d i a S e r v i c e G e n e r a t i o n T i m e "   m i n O c c u r s = " 0 " / >  
 < x s d : e l e m e n t   r e f = " n s 3 : M e d i a S e r v i c e E v e n t H a s h C o d e "   m i n O c c u r s = " 0 " / >  
 < x s d : e l e m e n t   r e f = " n s 3 : M e d i a S e r v i c e L o c a t i o n "   m i n O c c u r s = " 0 " / >  
 < x s d : e l e m e n t   r e f = " n s 3 : M e d i a S e r v i c e A u t o K e y P o i n t s "   m i n O c c u r s = " 0 " / >  
 < x s d : e l e m e n t   r e f = " n s 3 : M e d i a S e r v i c e K e y P o i n t s "   m i n O c c u r s = " 0 " / >  
 < x s d : e l e m e n t   r e f = " n s 4 : S h a r e d W i t h U s e r s "   m i n O c c u r s = " 0 " / >  
 < x s d : e l e m e n t   r e f = " n s 4 : S h a r e d W i t h D e t a i l s "   m i n O c c u r s = " 0 " / >  
 < x s d : e l e m e n t   r e f = " n s 4 : S h a r i n g H i n t H a s h "   m i n O c c u r s = " 0 " / >  
 < / x s d : a l l >  
 < / x s d : c o m p l e x T y p e >  
 < / x s d : e l e m e n t >  
 < / x s d : s e q u e n c e >  
 < / x s d : c o m p l e x T y p e >  
 < / x s d : e l e m e n t >  
 < / x s d : s c h e m a >  
 < x s d : s c h e m a   t a r g e t N a m e s p a c e = " 6 7 9 a 2 5 7 e - 8 7 2 f - 4 c 9 8 - 9 e 8 a - 0 a 9 c 1 0 4 f 7 2 c d " 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D a t e T a k e n "   m a : i n d e x = " 1 0 "   n i l l a b l e = " t r u e "   m a : d i s p l a y N a m e = " M e d i a S e r v i c e D a t e T a k e n "   m a : h i d d e n = " t r u e "   m a : i n t e r n a l N a m e = " M e d i a S e r v i c e D a t e T a k e n "   m a : r e a d O n l y = " t r u e " >  
 < x s d : s i m p l e T y p e >  
 < x s d : r e s t r i c t i o n   b a s e = " d m s : T e x t " / >  
 < / x s d : s i m p l e T y p e >  
 < / x s d : e l e m e n t >  
 < x s d : e l e m e n t   n a m e = " M e d i a S e r v i c e A u t o T a g s "   m a : i n d e x = " 1 1 "   n i l l a b l e = " t r u e "   m a : d i s p l a y N a m e = " T a g s "   m a : i n t e r n a l N a m e = " M e d i a S e r v i c e A u t o T a g s "   m a : r e a d O n l y = " t r u e " >  
 < x s d : s i m p l e T y p e >  
 < x s d : r e s t r i c t i o n   b a s e = " d m s : T e x t " / >  
 < / x s d : s i m p l e T y p e >  
 < / x s d : e l e m e n t >  
 < x s d : e l e m e n t   n a m e = " M e d i a S e r v i c e O C R "   m a : i n d e x = " 1 2 "   n i l l a b l e = " t r u e "   m a : d i s p l a y N a m e = " E x t r a c t e d   T e x t "   m a : i n t e r n a l N a m e = " M e d i a S e r v i c e O C R "   m a : r e a d O n l y = " t r u e " >  
 < x s d : s i m p l e T y p e >  
 < x s d : r e s t r i c t i o n   b a s e = " d m s : N o t e " >  
 < x s d : m a x L e n g t h   v a l u e = " 2 5 5 " / >  
 < / x s d : r e s t r i c t i o n >  
 < / x s d : s i m p l e T y p e >  
 < / x s d : e l e m e n t >  
 < x s d : e l e m e n t   n a m e = " M e d i a S e r v i c e G e n e r a t i o n T i m e "   m a : i n d e x = " 1 3 "   n i l l a b l e = " t r u e "   m a : d i s p l a y N a m e = " M e d i a S e r v i c e G e n e r a t i o n T i m e "   m a : h i d d e n = " t r u e "   m a : i n t e r n a l N a m e = " M e d i a S e r v i c e G e n e r a t i o n T i m e "   m a : r e a d O n l y = " t r u e " >  
 < x s d : s i m p l e T y p e >  
 < x s d : r e s t r i c t i o n   b a s e = " d m s : T e x t " / >  
 < / x s d : s i m p l e T y p e >  
 < / x s d : e l e m e n t >  
 < x s d : e l e m e n t   n a m e = " M e d i a S e r v i c e E v e n t H a s h C o d e "   m a : i n d e x = " 1 4 "   n i l l a b l e = " t r u e "   m a : d i s p l a y N a m e = " M e d i a S e r v i c e E v e n t H a s h C o d e "   m a : h i d d e n = " t r u e "   m a : i n t e r n a l N a m e = " M e d i a S e r v i c e E v e n t H a s h C o d e "   m a : r e a d O n l y = " t r u e " >  
 < x s d : s i m p l e T y p e >  
 < x s d : r e s t r i c t i o n   b a s e = " d m s : T e x t " / >  
 < / x s d : s i m p l e T y p e >  
 < / x s d : e l e m e n t >  
 < x s d : e l e m e n t   n a m e = " M e d i a S e r v i c e L o c a t i o n "   m a : i n d e x = " 1 5 "   n i l l a b l e = " t r u e "   m a : d i s p l a y N a m e = " L o c a t i o n "   m a : i n t e r n a l N a m e = " M e d i a S e r v i c e L o c a t i o n "   m a : r e a d O n l y = " t r u e " >  
 < x s d : s i m p l e T y p e >  
 < x s d : r e s t r i c t i o n   b a s e = " d m s : T e x t " / >  
 < / x s d : s i m p l e T y p e >  
 < / x s d : e l e m e n t >  
 < x s d : e l e m e n t   n a m e = " M e d i a S e r v i c e A u t o K e y P o i n t s "   m a : i n d e x = " 1 6 "   n i l l a b l e = " t r u e "   m a : d i s p l a y N a m e = " M e d i a S e r v i c e A u t o K e y P o i n t s "   m a : h i d d e n = " t r u e "   m a : i n t e r n a l N a m e = " M e d i a S e r v i c e A u t o K e y P o i n t s "   m a : r e a d O n l y = " t r u e " >  
 < x s d : s i m p l e T y p e >  
 < x s d : r e s t r i c t i o n   b a s e = " d m s : N o t e " / >  
 < / x s d : s i m p l e T y p e >  
 < / x s d : e l e m e n t >  
 < x s d : e l e m e n t   n a m e = " M e d i a S e r v i c e K e y P o i n t s "   m a : i n d e x = " 1 7 "   n i l l a b l e = " t r u e "   m a : d i s p l a y N a m e = " K e y P o i n t s "   m a : i n t e r n a l N a m e = " M e d i a S e r v i c e K e y P o i n t s "   m a : r e a d O n l y = " t r u e " >  
 < x s d : s i m p l e T y p e >  
 < x s d : r e s t r i c t i o n   b a s e = " d m s : N o t e " >  
 < x s d : m a x L e n g t h   v a l u e = " 2 5 5 " / >  
 < / x s d : r e s t r i c t i o n >  
 < / x s d : s i m p l e T y p e >  
 < / x s d : e l e m e n t >  
 < / x s d : s c h e m a >  
 < x s d : s c h e m a   t a r g e t N a m e s p a c e = " 2 8 0 d 8 e f a - e f f 2 - 4 9 1 0 - 8 8 d 2 - 7 9 c a 1 4 6 7 2 0 c 4 " 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8 "   n i l l a b l e = " t r u e "   m a : d i s p l a y N a m e = " S h a r e d   W i t h " 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9 "   n i l l a b l e = " t r u e "   m a : d i s p l a y N a m e = " S h a r e d   W i t h   D e t a i l s "   m a : i n t e r n a l N a m e = " S h a r e d W i t h D e t a i l s "   m a : r e a d O n l y = " t r u e " >  
 < x s d : s i m p l e T y p e >  
 < x s d : r e s t r i c t i o n   b a s e = " d m s : N o t e " >  
 < x s d : m a x L e n g t h   v a l u e = " 2 5 5 " / >  
 < / x s d : r e s t r i c t i o n >  
 < / x s d : s i m p l e T y p e >  
 < / x s d : e l e m e n t >  
 < x s d : e l e m e n t   n a m e = " S h a r i n g H i n t H a s h "   m a : i n d e x = " 2 0 "   n i l l a b l e = " t r u e "   m a : d i s p l a y N a m e = " S h a r i n g   H i n t   H a s h "   m a : h i d d e n = " t r u e "   m a : i n t e r n a l N a m e = " S h a r i n g H i n t H a s h "   m a : r e a d O n l y = " t r u e " >  
 < x s d : s i m p l e T y p e >  
 < x s d : r e s t r i c t i o n   b a s e = " d m s : T e x t " / >  
 < / x s d : s i m p l e 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0 "   m a : d i s p l a y N a m e = " C o n t e n t   T y p e " / >  
 < x s d : e l e m e n t   r e f = " d c : t i t l e "   m i n O c c u r s = " 0 "   m a x O c c u r s = " 1 "   m a : i n d e x = " 4 " 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2.xml>��< ? m s o - c o n t e n t T y p e ? > < F o r m T e m p l a t e s   x m l n s = " h t t p : / / s c h e m a s . m i c r o s o f t . c o m / s h a r e p o i n t / v 3 / c o n t e n t t y p e / f o r m s " > < D i s p l a y > D o c u m e n t L i b r a r y F o r m < / D i s p l a y > < E d i t > D o c u m e n t L i b r a r y F o r m < / E d i t > < N e w > D o c u m e n t L i b r a r y F o r m < / N e w > < / F o r m T e m p l a t e s > 
</file>

<file path=customXml/item3.xml>��< ? x m l   v e r s i o n = " 1 . 0 " ? > < p : p r o p e r t i e s   x m l n s : p = " h t t p : / / s c h e m a s . m i c r o s o f t . c o m / o f f i c e / 2 0 0 6 / m e t a d a t a / p r o p e r t i e s "   x m l n s : x s i = " h t t p : / / w w w . w 3 . o r g / 2 0 0 1 / X M L S c h e m a - i n s t a n c e "   x m l n s : p c = " h t t p : / / s c h e m a s . m i c r o s o f t . c o m / o f f i c e / i n f o p a t h / 2 0 0 7 / P a r t n e r C o n t r o l s " > < d o c u m e n t M a n a g e m e n t / > < / p : p r o p e r t i 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4833</Words>
  <Application>WPS 演示</Application>
  <PresentationFormat>宽屏</PresentationFormat>
  <Paragraphs>83</Paragraphs>
  <Slides>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vt:i4>
      </vt:variant>
    </vt:vector>
  </HeadingPairs>
  <TitlesOfParts>
    <vt:vector size="18" baseType="lpstr">
      <vt:lpstr>Arial</vt:lpstr>
      <vt:lpstr>宋体</vt:lpstr>
      <vt:lpstr>Wingdings</vt:lpstr>
      <vt:lpstr>Calibri</vt:lpstr>
      <vt:lpstr>Arial</vt:lpstr>
      <vt:lpstr>Calibri Light</vt:lpstr>
      <vt:lpstr>Times New Roman</vt:lpstr>
      <vt:lpstr>等线</vt:lpstr>
      <vt:lpstr>微软雅黑</vt:lpstr>
      <vt:lpstr>Arial Unicode MS</vt:lpstr>
      <vt:lpstr>Office Theme</vt:lpstr>
      <vt:lpstr>Discussion on:  Multi-Access APP Application enablement for Multi-Access Services </vt:lpstr>
      <vt:lpstr>Motivations</vt:lpstr>
      <vt:lpstr>PowerPoint 演示文稿</vt:lpstr>
      <vt:lpstr>PowerPoint 演示文稿</vt:lpstr>
      <vt:lpstr>PowerPoint 演示文稿</vt:lpstr>
      <vt:lpstr>PowerPoint 演示文稿</vt:lpstr>
      <vt:lpstr>Proposal</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周哲</cp:lastModifiedBy>
  <cp:revision>615</cp:revision>
  <dcterms:created xsi:type="dcterms:W3CDTF">2010-02-05T13:52:00Z</dcterms:created>
  <dcterms:modified xsi:type="dcterms:W3CDTF">2024-04-07T02:48:14Z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(3)pvYB9IClKNl5XaC4UZuKSBBszr+wKekqz3kVnHyJTsa2o3THBr9qNb+lfYBYv82/IYYVMkc4
5rjvz2a5j15G1QjsUFVxlTbbbhveAAWsCivIWEx4llnWk6c2egjlvsHAHmX/SglqpeSqyZjn
UPcwNuoNmKJg42gOEEbg2AK4yw7o5MFNfXbAnECe0pHVWkWnhGGXtMqGPiziCRcdBayao4PH
qIKAgUpZ8ZRABfqZi3</vt:lpwstr>
  </property>
  <property fmtid="{D5CDD505-2E9C-101B-9397-08002B2CF9AE}" pid="4" name="_2015_ms_pID_7253431">
    <vt:lpwstr>6p/0eZXo15WyyvjAjUfyhPvl0KzjmsowYwMDWYi/IDr4Wbj+M2mnJ5
xOJbbTvM808cYNzKWO/u23goV3c/kG6aWHWNS6V+Yk7opxehvtxA+SSLOrGZbfLqp14SmvEz
zD7wIM/p+WCiKCrWCRci2Lve4PBfYghMhNZBx1Zosa3vB/gPCMMSBzTpcjiQiq0OC47O/Gaw
SHtlQNt4xP/JUvDJu1bgODfzk4kgfzRxqE40</vt:lpwstr>
  </property>
  <property fmtid="{D5CDD505-2E9C-101B-9397-08002B2CF9AE}" pid="5" name="_2015_ms_pID_7253432">
    <vt:lpwstr>EQ==</vt:lpwstr>
  </property>
  <property fmtid="{D5CDD505-2E9C-101B-9397-08002B2CF9AE}" pid="6" name="ICV">
    <vt:lpwstr>C416DC1A30B749D180D9AAC666FD432B_12</vt:lpwstr>
  </property>
  <property fmtid="{D5CDD505-2E9C-101B-9397-08002B2CF9AE}" pid="7" name="KSOProductBuildVer">
    <vt:lpwstr>2052-11.1.0.15309</vt:lpwstr>
  </property>
</Properties>
</file>