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2"/>
  </p:notesMasterIdLst>
  <p:handoutMasterIdLst>
    <p:handoutMasterId r:id="rId13"/>
  </p:handoutMasterIdLst>
  <p:sldIdLst>
    <p:sldId id="341" r:id="rId5"/>
    <p:sldId id="384" r:id="rId6"/>
    <p:sldId id="386" r:id="rId7"/>
    <p:sldId id="387" r:id="rId8"/>
    <p:sldId id="388" r:id="rId9"/>
    <p:sldId id="385" r:id="rId10"/>
    <p:sldId id="381"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80">
          <p15:clr>
            <a:srgbClr val="A4A3A4"/>
          </p15:clr>
        </p15:guide>
        <p15:guide id="2" pos="3840">
          <p15:clr>
            <a:srgbClr val="A4A3A4"/>
          </p15:clr>
        </p15:guide>
      </p15:sldGuideLst>
    </p:ext>
    <p:ext uri="{2D200454-40CA-4A62-9FC3-DE9A4176ACB9}">
      <p15:notesGuideLst xmlns:p15="http://schemas.microsoft.com/office/powerpoint/2012/main">
        <p15:guide id="1" orient="horz" pos="320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ED7D31"/>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27" autoAdjust="0"/>
    <p:restoredTop sz="94679" autoAdjust="0"/>
  </p:normalViewPr>
  <p:slideViewPr>
    <p:cSldViewPr snapToGrid="0">
      <p:cViewPr varScale="1">
        <p:scale>
          <a:sx n="81" d="100"/>
          <a:sy n="81" d="100"/>
        </p:scale>
        <p:origin x="479" y="60"/>
      </p:cViewPr>
      <p:guideLst>
        <p:guide orient="horz" pos="218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206"/>
        <p:guide pos="2180"/>
      </p:guideLst>
    </p:cSldViewPr>
  </p:notesViewPr>
  <p:gridSpacing cx="72008" cy="72008"/>
</p:viewPr>
</file>

<file path=ppt/_rels/presentation.xml.rels><?xml version="1.0" encoding="utf-8" standalone="yes"?><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8" name="幻灯片图像占位符 1"/>
          <p:cNvSpPr>
            <a:spLocks noGrp="1" noRot="1" noChangeAspect="1"/>
          </p:cNvSpPr>
          <p:nvPr>
            <p:ph type="sldImg" idx="2"/>
          </p:nvPr>
        </p:nvSpPr>
        <p:spPr/>
      </p:sp>
      <p:sp>
        <p:nvSpPr>
          <p:cNvPr id="1048719"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#57</a:t>
            </a:r>
          </a:p>
          <a:p>
            <a:pPr eaLnBrk="1" hangingPunct="1">
              <a:defRPr/>
            </a:pPr>
            <a:r>
              <a:rPr lang="en-GB" altLang="en-US" sz="1200" b="1" dirty="0">
                <a:latin typeface="Arial" panose="020B0604020202020204"/>
              </a:rPr>
              <a:t>Xiamen, China 9</a:t>
            </a:r>
            <a:r>
              <a:rPr lang="en-GB" altLang="en-US" sz="1200" b="1" baseline="30000" dirty="0">
                <a:latin typeface="Arial" panose="020B0604020202020204"/>
              </a:rPr>
              <a:t>th</a:t>
            </a:r>
            <a:r>
              <a:rPr lang="en-GB" altLang="en-US" sz="1200" b="1" dirty="0">
                <a:latin typeface="Arial" panose="020B0604020202020204"/>
              </a:rPr>
              <a:t> Oct </a:t>
            </a:r>
            <a:r>
              <a:rPr lang="en-GB" altLang="en-US" sz="1200" b="1">
                <a:latin typeface="Arial" panose="020B0604020202020204"/>
              </a:rPr>
              <a:t>– 13</a:t>
            </a:r>
            <a:r>
              <a:rPr lang="en-GB" altLang="en-US" sz="1200" b="1" baseline="30000">
                <a:latin typeface="Arial" panose="020B0604020202020204"/>
              </a:rPr>
              <a:t>th</a:t>
            </a:r>
            <a:r>
              <a:rPr lang="en-GB" altLang="en-US" sz="1200" b="1" baseline="0">
                <a:latin typeface="Arial" panose="020B0604020202020204"/>
              </a:rPr>
              <a:t> </a:t>
            </a:r>
            <a:r>
              <a:rPr lang="en-GB" altLang="en-US" sz="1200" b="1" baseline="0" dirty="0">
                <a:latin typeface="Arial" panose="020B0604020202020204"/>
              </a:rPr>
              <a:t>Oct</a:t>
            </a:r>
            <a:r>
              <a:rPr lang="en-GB" altLang="en-US" sz="1200" b="1" dirty="0">
                <a:latin typeface="Arial" panose="020B0604020202020204"/>
              </a:rPr>
              <a:t> 2023</a:t>
            </a:r>
            <a:endParaRPr lang="en-US" altLang="en-US" sz="1200" b="1" dirty="0">
              <a:latin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221897" y="1879671"/>
            <a:ext cx="9257753" cy="2852737"/>
          </a:xfrm>
        </p:spPr>
        <p:txBody>
          <a:bodyPr/>
          <a:lstStyle/>
          <a:p>
            <a:pPr eaLnBrk="1" hangingPunct="1"/>
            <a:r>
              <a:rPr lang="en-GB" altLang="en-US" dirty="0"/>
              <a:t>SA6:</a:t>
            </a:r>
            <a:br>
              <a:rPr lang="en-GB" altLang="en-US" dirty="0"/>
            </a:br>
            <a:r>
              <a:rPr lang="en-US" altLang="zh-CN" sz="4800" kern="0" noProof="0" dirty="0">
                <a:ln>
                  <a:noFill/>
                </a:ln>
                <a:solidFill>
                  <a:schemeClr val="tx1"/>
                </a:solidFill>
                <a:uLnTx/>
                <a:uFillTx/>
                <a:sym typeface="+mn-ea"/>
              </a:rPr>
              <a:t>Discussion on</a:t>
            </a:r>
            <a:r>
              <a:rPr lang="ja-JP" altLang="en-US" sz="4800" kern="0" dirty="0">
                <a:sym typeface="+mn-ea"/>
              </a:rPr>
              <a:t> </a:t>
            </a:r>
            <a:r>
              <a:rPr lang="de-DE" altLang="ja-JP" sz="4800" kern="0" dirty="0" err="1">
                <a:sym typeface="+mn-ea"/>
              </a:rPr>
              <a:t>removal</a:t>
            </a:r>
            <a:r>
              <a:rPr lang="de-DE" altLang="ja-JP" sz="4800" kern="0" dirty="0">
                <a:sym typeface="+mn-ea"/>
              </a:rPr>
              <a:t> </a:t>
            </a:r>
            <a:r>
              <a:rPr lang="de-DE" altLang="ja-JP" sz="4800" kern="0" dirty="0" err="1">
                <a:sym typeface="+mn-ea"/>
              </a:rPr>
              <a:t>of</a:t>
            </a:r>
            <a:r>
              <a:rPr lang="de-DE" altLang="ja-JP" sz="4800" kern="0" dirty="0">
                <a:sym typeface="+mn-ea"/>
              </a:rPr>
              <a:t> </a:t>
            </a:r>
            <a:r>
              <a:rPr lang="de-DE" altLang="ja-JP" sz="4800" kern="0" dirty="0" err="1">
                <a:sym typeface="+mn-ea"/>
              </a:rPr>
              <a:t>permissions</a:t>
            </a:r>
            <a:r>
              <a:rPr lang="de-DE" altLang="ja-JP" sz="4800" kern="0" dirty="0">
                <a:sym typeface="+mn-ea"/>
              </a:rPr>
              <a:t> i</a:t>
            </a:r>
            <a:r>
              <a:rPr lang="en-US" altLang="ja-JP" sz="4800" kern="0" noProof="0" dirty="0">
                <a:ln>
                  <a:noFill/>
                </a:ln>
                <a:solidFill>
                  <a:schemeClr val="tx1"/>
                </a:solidFill>
                <a:uLnTx/>
                <a:uFillTx/>
                <a:sym typeface="+mn-ea"/>
              </a:rPr>
              <a:t>n RNAA</a:t>
            </a:r>
            <a:br>
              <a:rPr lang="en-US" altLang="ja-JP" sz="4800" kern="0" noProof="0" dirty="0">
                <a:ln>
                  <a:noFill/>
                </a:ln>
                <a:solidFill>
                  <a:schemeClr val="tx1"/>
                </a:solidFill>
                <a:uLnTx/>
                <a:uFillTx/>
                <a:sym typeface="+mn-ea"/>
              </a:rPr>
            </a:br>
            <a:endParaRPr lang="en-US" altLang="zh-CN" sz="4800" kern="0" noProof="0" dirty="0">
              <a:ln>
                <a:noFill/>
              </a:ln>
              <a:solidFill>
                <a:schemeClr val="tx1"/>
              </a:solidFill>
              <a:uLnTx/>
              <a:uFillTx/>
              <a:sym typeface="+mn-ea"/>
            </a:endParaRPr>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US" altLang="ja-JP" dirty="0"/>
              <a:t>Oct</a:t>
            </a:r>
            <a:r>
              <a:rPr lang="en-GB" altLang="en-US" dirty="0"/>
              <a:t>, 2023</a:t>
            </a:r>
          </a:p>
          <a:p>
            <a:pPr marL="0" indent="0" eaLnBrk="1" hangingPunct="1">
              <a:buFontTx/>
              <a:buNone/>
            </a:pPr>
            <a:r>
              <a:rPr lang="en-GB" altLang="en-US" dirty="0"/>
              <a:t>NTT DOCOMO,INC</a:t>
            </a:r>
          </a:p>
        </p:txBody>
      </p:sp>
      <p:sp>
        <p:nvSpPr>
          <p:cNvPr id="3" name="テキスト ボックス 2">
            <a:extLst>
              <a:ext uri="{FF2B5EF4-FFF2-40B4-BE49-F238E27FC236}">
                <a16:creationId xmlns:a16="http://schemas.microsoft.com/office/drawing/2014/main" id="{B76902C4-5AA6-D2D8-3B75-E22CECFBE78A}"/>
              </a:ext>
            </a:extLst>
          </p:cNvPr>
          <p:cNvSpPr txBox="1"/>
          <p:nvPr/>
        </p:nvSpPr>
        <p:spPr>
          <a:xfrm>
            <a:off x="10753254" y="0"/>
            <a:ext cx="1351230" cy="369332"/>
          </a:xfrm>
          <a:prstGeom prst="rect">
            <a:avLst/>
          </a:prstGeom>
          <a:noFill/>
        </p:spPr>
        <p:txBody>
          <a:bodyPr wrap="square">
            <a:spAutoFit/>
          </a:bodyPr>
          <a:lstStyle/>
          <a:p>
            <a:r>
              <a:rPr lang="en-US" altLang="ja-JP" dirty="0"/>
              <a:t>S6-232908</a:t>
            </a:r>
            <a:endParaRPr lang="ja-JP"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ja-JP" dirty="0"/>
              <a:t>Problem description</a:t>
            </a:r>
            <a:endParaRPr lang="en-GB" altLang="en-US" dirty="0"/>
          </a:p>
        </p:txBody>
      </p:sp>
      <p:sp>
        <p:nvSpPr>
          <p:cNvPr id="6147" name="Content Placeholder 2"/>
          <p:cNvSpPr>
            <a:spLocks noGrp="1"/>
          </p:cNvSpPr>
          <p:nvPr>
            <p:ph idx="1"/>
          </p:nvPr>
        </p:nvSpPr>
        <p:spPr>
          <a:xfrm>
            <a:off x="418088" y="2160026"/>
            <a:ext cx="11024724" cy="3340662"/>
          </a:xfrm>
        </p:spPr>
        <p:txBody>
          <a:bodyPr/>
          <a:lstStyle/>
          <a:p>
            <a:r>
              <a:rPr lang="en-US" altLang="ja-JP" sz="2400" dirty="0">
                <a:solidFill>
                  <a:srgbClr val="1D1C1D"/>
                </a:solidFill>
                <a:latin typeface="NotoSansJP"/>
              </a:rPr>
              <a:t>If the API invoker used a token once to change state in the network, e.g. change of </a:t>
            </a:r>
            <a:r>
              <a:rPr lang="en-US" altLang="ja-JP" sz="2400" dirty="0" err="1">
                <a:solidFill>
                  <a:srgbClr val="1D1C1D"/>
                </a:solidFill>
                <a:latin typeface="NotoSansJP"/>
              </a:rPr>
              <a:t>QoS</a:t>
            </a:r>
            <a:r>
              <a:rPr lang="en-US" altLang="ja-JP" sz="2400" dirty="0">
                <a:solidFill>
                  <a:srgbClr val="1D1C1D"/>
                </a:solidFill>
                <a:latin typeface="NotoSansJP"/>
              </a:rPr>
              <a:t> or subscribe to location information, there can be two types of behavior of the network when the token becomes invalid: </a:t>
            </a:r>
          </a:p>
          <a:p>
            <a:pPr lvl="1"/>
            <a:r>
              <a:rPr lang="en-US" altLang="ja-JP" sz="1800" dirty="0">
                <a:solidFill>
                  <a:srgbClr val="1D1C1D"/>
                </a:solidFill>
                <a:latin typeface="NotoSansJP"/>
              </a:rPr>
              <a:t>The changes can be accepted to be permanent (e.g. an application to manage </a:t>
            </a:r>
            <a:r>
              <a:rPr lang="en-US" altLang="ja-JP" sz="1800" dirty="0" err="1">
                <a:solidFill>
                  <a:srgbClr val="1D1C1D"/>
                </a:solidFill>
                <a:latin typeface="NotoSansJP"/>
              </a:rPr>
              <a:t>QoS</a:t>
            </a:r>
            <a:r>
              <a:rPr lang="en-US" altLang="ja-JP" sz="1800" dirty="0">
                <a:solidFill>
                  <a:srgbClr val="1D1C1D"/>
                </a:solidFill>
                <a:latin typeface="NotoSansJP"/>
              </a:rPr>
              <a:t>)</a:t>
            </a:r>
          </a:p>
          <a:p>
            <a:pPr lvl="1"/>
            <a:r>
              <a:rPr lang="en-US" altLang="ja-JP" sz="1800" dirty="0">
                <a:solidFill>
                  <a:srgbClr val="1D1C1D"/>
                </a:solidFill>
                <a:latin typeface="NotoSansJP"/>
              </a:rPr>
              <a:t>The changes are expected to be transient (e.g. subscription to a location service for an application, </a:t>
            </a:r>
            <a:r>
              <a:rPr lang="en-US" altLang="ja-JP" sz="1800" dirty="0" err="1">
                <a:solidFill>
                  <a:srgbClr val="1D1C1D"/>
                </a:solidFill>
                <a:latin typeface="NotoSansJP"/>
              </a:rPr>
              <a:t>QoS</a:t>
            </a:r>
            <a:r>
              <a:rPr lang="en-US" altLang="ja-JP" sz="1800" dirty="0">
                <a:solidFill>
                  <a:srgbClr val="1D1C1D"/>
                </a:solidFill>
                <a:latin typeface="NotoSansJP"/>
              </a:rPr>
              <a:t> change for a particular bearer for a certain time only, or until revocation)</a:t>
            </a:r>
          </a:p>
          <a:p>
            <a:r>
              <a:rPr lang="en-US" altLang="ja-JP" sz="2400" b="0" i="0" dirty="0">
                <a:solidFill>
                  <a:srgbClr val="1D1C1D"/>
                </a:solidFill>
                <a:effectLst/>
                <a:latin typeface="NotoSansJP"/>
              </a:rPr>
              <a:t>There are two mechanisms by which a token can become invalid</a:t>
            </a:r>
          </a:p>
          <a:p>
            <a:pPr lvl="1"/>
            <a:r>
              <a:rPr lang="en-US" altLang="ja-JP" sz="1800" dirty="0">
                <a:solidFill>
                  <a:srgbClr val="1D1C1D"/>
                </a:solidFill>
                <a:latin typeface="NotoSansJP"/>
              </a:rPr>
              <a:t>Expiration </a:t>
            </a:r>
          </a:p>
          <a:p>
            <a:pPr lvl="1"/>
            <a:r>
              <a:rPr lang="en-US" altLang="ja-JP" sz="1800" b="0" i="0" dirty="0">
                <a:solidFill>
                  <a:srgbClr val="1D1C1D"/>
                </a:solidFill>
                <a:effectLst/>
                <a:latin typeface="NotoSansJP"/>
              </a:rPr>
              <a:t>Revocation </a:t>
            </a:r>
          </a:p>
          <a:p>
            <a:pPr marL="0" indent="0">
              <a:buNone/>
            </a:pPr>
            <a:r>
              <a:rPr lang="en-US" altLang="ja-JP" b="1" dirty="0">
                <a:solidFill>
                  <a:srgbClr val="1D1C1D"/>
                </a:solidFill>
                <a:latin typeface="NotoSansJP"/>
                <a:sym typeface="Wingdings" panose="05000000000000000000" pitchFamily="2" charset="2"/>
              </a:rPr>
              <a:t> </a:t>
            </a:r>
            <a:r>
              <a:rPr lang="en-US" altLang="ja-JP" b="1" dirty="0">
                <a:solidFill>
                  <a:srgbClr val="1D1C1D"/>
                </a:solidFill>
                <a:latin typeface="NotoSansJP"/>
              </a:rPr>
              <a:t>Further discussion refers to transient changes requiring action on token invalidation</a:t>
            </a:r>
          </a:p>
          <a:p>
            <a:pPr lvl="1"/>
            <a:endParaRPr lang="en-US" altLang="ja-JP" sz="1800" b="0" i="0" dirty="0">
              <a:solidFill>
                <a:srgbClr val="1D1C1D"/>
              </a:solidFill>
              <a:effectLst/>
              <a:latin typeface="NotoSansJP"/>
            </a:endParaRPr>
          </a:p>
        </p:txBody>
      </p:sp>
    </p:spTree>
    <p:extLst>
      <p:ext uri="{BB962C8B-B14F-4D97-AF65-F5344CB8AC3E}">
        <p14:creationId xmlns:p14="http://schemas.microsoft.com/office/powerpoint/2010/main" val="54122287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Possible</a:t>
            </a:r>
            <a:r>
              <a:rPr lang="de-DE" dirty="0"/>
              <a:t> </a:t>
            </a:r>
            <a:r>
              <a:rPr lang="de-DE" dirty="0" err="1"/>
              <a:t>solutions</a:t>
            </a:r>
            <a:endParaRPr lang="de-DE" dirty="0"/>
          </a:p>
        </p:txBody>
      </p:sp>
      <p:sp>
        <p:nvSpPr>
          <p:cNvPr id="3" name="Inhaltsplatzhalter 2"/>
          <p:cNvSpPr>
            <a:spLocks noGrp="1"/>
          </p:cNvSpPr>
          <p:nvPr>
            <p:ph idx="1"/>
          </p:nvPr>
        </p:nvSpPr>
        <p:spPr>
          <a:xfrm>
            <a:off x="838200" y="1725609"/>
            <a:ext cx="10515600" cy="4351338"/>
          </a:xfrm>
        </p:spPr>
        <p:txBody>
          <a:bodyPr/>
          <a:lstStyle/>
          <a:p>
            <a:r>
              <a:rPr lang="en-US" altLang="ja-JP" dirty="0">
                <a:solidFill>
                  <a:srgbClr val="1D1C1D"/>
                </a:solidFill>
                <a:latin typeface="NotoSansJP"/>
              </a:rPr>
              <a:t>Let the API invoker revert the state</a:t>
            </a:r>
          </a:p>
          <a:p>
            <a:pPr lvl="1"/>
            <a:r>
              <a:rPr lang="en-US" altLang="ja-JP" dirty="0">
                <a:solidFill>
                  <a:srgbClr val="1D1C1D"/>
                </a:solidFill>
                <a:latin typeface="NotoSansJP"/>
              </a:rPr>
              <a:t>If the token is not valid any more, the API invoker can’t do this</a:t>
            </a:r>
          </a:p>
          <a:p>
            <a:pPr lvl="1"/>
            <a:r>
              <a:rPr lang="en-US" altLang="ja-JP" dirty="0">
                <a:solidFill>
                  <a:srgbClr val="1D1C1D"/>
                </a:solidFill>
                <a:latin typeface="NotoSansJP"/>
              </a:rPr>
              <a:t>Not the correct security model for revocation</a:t>
            </a:r>
          </a:p>
          <a:p>
            <a:r>
              <a:rPr lang="en-US" altLang="ja-JP" dirty="0">
                <a:solidFill>
                  <a:srgbClr val="1D1C1D"/>
                </a:solidFill>
                <a:latin typeface="NotoSansJP"/>
              </a:rPr>
              <a:t>Let CCF handle state reversal</a:t>
            </a:r>
          </a:p>
          <a:p>
            <a:pPr lvl="1"/>
            <a:r>
              <a:rPr lang="en-US" altLang="ja-JP" dirty="0">
                <a:solidFill>
                  <a:srgbClr val="1D1C1D"/>
                </a:solidFill>
                <a:latin typeface="NotoSansJP"/>
              </a:rPr>
              <a:t>CCF is not aware of API invocations, so it can’t call the NFs</a:t>
            </a:r>
          </a:p>
          <a:p>
            <a:r>
              <a:rPr lang="en-US" altLang="ja-JP" dirty="0">
                <a:solidFill>
                  <a:srgbClr val="1D1C1D"/>
                </a:solidFill>
                <a:latin typeface="NotoSansJP"/>
              </a:rPr>
              <a:t>Let AEF handle state reversal</a:t>
            </a:r>
          </a:p>
          <a:p>
            <a:pPr lvl="1"/>
            <a:r>
              <a:rPr lang="en-US" altLang="ja-JP" dirty="0">
                <a:solidFill>
                  <a:srgbClr val="1D1C1D"/>
                </a:solidFill>
                <a:latin typeface="NotoSansJP"/>
              </a:rPr>
              <a:t>AEF regularly call NFs</a:t>
            </a:r>
          </a:p>
          <a:p>
            <a:pPr lvl="1"/>
            <a:r>
              <a:rPr lang="en-US" altLang="ja-JP" dirty="0">
                <a:solidFill>
                  <a:srgbClr val="1D1C1D"/>
                </a:solidFill>
                <a:latin typeface="NotoSansJP"/>
              </a:rPr>
              <a:t>But: what to revert to?</a:t>
            </a:r>
          </a:p>
          <a:p>
            <a:r>
              <a:rPr lang="en-US" altLang="ja-JP" dirty="0">
                <a:solidFill>
                  <a:srgbClr val="1D1C1D"/>
                </a:solidFill>
                <a:latin typeface="NotoSansJP"/>
              </a:rPr>
              <a:t>Let the NFs handle state reversal</a:t>
            </a:r>
          </a:p>
          <a:p>
            <a:pPr lvl="1"/>
            <a:r>
              <a:rPr lang="en-US" altLang="ja-JP" dirty="0">
                <a:solidFill>
                  <a:srgbClr val="1D1C1D"/>
                </a:solidFill>
                <a:latin typeface="NotoSansJP"/>
              </a:rPr>
              <a:t>Require upgrade of all NFs</a:t>
            </a:r>
          </a:p>
          <a:p>
            <a:r>
              <a:rPr lang="en-US" altLang="ja-JP" dirty="0">
                <a:solidFill>
                  <a:srgbClr val="1D1C1D"/>
                </a:solidFill>
                <a:latin typeface="NotoSansJP"/>
              </a:rPr>
              <a:t>Let a new function handle state reversal</a:t>
            </a:r>
          </a:p>
        </p:txBody>
      </p:sp>
    </p:spTree>
    <p:extLst>
      <p:ext uri="{BB962C8B-B14F-4D97-AF65-F5344CB8AC3E}">
        <p14:creationId xmlns:p14="http://schemas.microsoft.com/office/powerpoint/2010/main" val="136321192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Statefulness</a:t>
            </a:r>
            <a:r>
              <a:rPr lang="de-DE" dirty="0"/>
              <a:t>?</a:t>
            </a:r>
          </a:p>
        </p:txBody>
      </p:sp>
      <p:sp>
        <p:nvSpPr>
          <p:cNvPr id="3" name="Inhaltsplatzhalter 2"/>
          <p:cNvSpPr>
            <a:spLocks noGrp="1"/>
          </p:cNvSpPr>
          <p:nvPr>
            <p:ph idx="1"/>
          </p:nvPr>
        </p:nvSpPr>
        <p:spPr/>
        <p:txBody>
          <a:bodyPr/>
          <a:lstStyle/>
          <a:p>
            <a:r>
              <a:rPr lang="en-US" altLang="ja-JP" dirty="0">
                <a:solidFill>
                  <a:srgbClr val="1D1C1D"/>
                </a:solidFill>
                <a:latin typeface="NotoSansJP"/>
              </a:rPr>
              <a:t>Reversal to </a:t>
            </a:r>
          </a:p>
          <a:p>
            <a:pPr lvl="1"/>
            <a:r>
              <a:rPr lang="en-US" altLang="ja-JP" dirty="0">
                <a:solidFill>
                  <a:srgbClr val="1D1C1D"/>
                </a:solidFill>
                <a:latin typeface="NotoSansJP"/>
              </a:rPr>
              <a:t>Default value, or</a:t>
            </a:r>
          </a:p>
          <a:p>
            <a:pPr lvl="1"/>
            <a:r>
              <a:rPr lang="en-US" altLang="ja-JP" dirty="0">
                <a:solidFill>
                  <a:srgbClr val="1D1C1D"/>
                </a:solidFill>
                <a:latin typeface="NotoSansJP"/>
              </a:rPr>
              <a:t>Value before token was first used</a:t>
            </a:r>
          </a:p>
          <a:p>
            <a:r>
              <a:rPr lang="en-US" altLang="ja-JP" dirty="0">
                <a:solidFill>
                  <a:srgbClr val="1D1C1D"/>
                </a:solidFill>
                <a:latin typeface="NotoSansJP"/>
              </a:rPr>
              <a:t>Reversal may require knowledge of state</a:t>
            </a:r>
          </a:p>
          <a:p>
            <a:pPr lvl="1"/>
            <a:r>
              <a:rPr lang="en-US" altLang="ja-JP" dirty="0">
                <a:solidFill>
                  <a:srgbClr val="1D1C1D"/>
                </a:solidFill>
                <a:latin typeface="NotoSansJP"/>
              </a:rPr>
              <a:t>What was the previous state</a:t>
            </a:r>
          </a:p>
          <a:p>
            <a:pPr lvl="1"/>
            <a:r>
              <a:rPr lang="en-US" altLang="ja-JP" dirty="0">
                <a:solidFill>
                  <a:srgbClr val="1D1C1D"/>
                </a:solidFill>
                <a:latin typeface="NotoSansJP"/>
              </a:rPr>
              <a:t>Which exact resource (e.g. which bearer id)</a:t>
            </a:r>
          </a:p>
          <a:p>
            <a:pPr marL="0" indent="0">
              <a:buNone/>
            </a:pPr>
            <a:endParaRPr lang="en-US" altLang="ja-JP" dirty="0">
              <a:solidFill>
                <a:srgbClr val="1D1C1D"/>
              </a:solidFill>
              <a:latin typeface="NotoSansJP"/>
            </a:endParaRPr>
          </a:p>
          <a:p>
            <a:pPr marL="0" indent="0">
              <a:buNone/>
            </a:pPr>
            <a:r>
              <a:rPr lang="en-US" altLang="ja-JP" dirty="0">
                <a:solidFill>
                  <a:srgbClr val="1D1C1D"/>
                </a:solidFill>
                <a:latin typeface="NotoSansJP"/>
                <a:sym typeface="Wingdings" panose="05000000000000000000" pitchFamily="2" charset="2"/>
              </a:rPr>
              <a:t>State required for handling token expiration and revocation</a:t>
            </a:r>
          </a:p>
          <a:p>
            <a:pPr marL="0" indent="0">
              <a:buNone/>
            </a:pPr>
            <a:endParaRPr lang="en-US" altLang="ja-JP" dirty="0">
              <a:solidFill>
                <a:srgbClr val="1D1C1D"/>
              </a:solidFill>
              <a:latin typeface="NotoSansJP"/>
              <a:sym typeface="Wingdings" panose="05000000000000000000" pitchFamily="2" charset="2"/>
            </a:endParaRPr>
          </a:p>
          <a:p>
            <a:r>
              <a:rPr lang="en-US" altLang="ja-JP" dirty="0">
                <a:solidFill>
                  <a:srgbClr val="1D1C1D"/>
                </a:solidFill>
                <a:latin typeface="NotoSansJP"/>
              </a:rPr>
              <a:t>Problem is not RNAA specific, but also exists in CAPIF</a:t>
            </a:r>
          </a:p>
          <a:p>
            <a:pPr marL="0" indent="0">
              <a:buNone/>
            </a:pPr>
            <a:endParaRPr lang="de-DE" dirty="0"/>
          </a:p>
          <a:p>
            <a:endParaRPr lang="de-DE" dirty="0"/>
          </a:p>
        </p:txBody>
      </p:sp>
    </p:spTree>
    <p:extLst>
      <p:ext uri="{BB962C8B-B14F-4D97-AF65-F5344CB8AC3E}">
        <p14:creationId xmlns:p14="http://schemas.microsoft.com/office/powerpoint/2010/main" val="232381787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Discussion</a:t>
            </a:r>
            <a:endParaRPr lang="de-DE" dirty="0"/>
          </a:p>
        </p:txBody>
      </p:sp>
      <p:sp>
        <p:nvSpPr>
          <p:cNvPr id="3" name="Inhaltsplatzhalter 2"/>
          <p:cNvSpPr>
            <a:spLocks noGrp="1"/>
          </p:cNvSpPr>
          <p:nvPr>
            <p:ph idx="1"/>
          </p:nvPr>
        </p:nvSpPr>
        <p:spPr/>
        <p:txBody>
          <a:bodyPr/>
          <a:lstStyle/>
          <a:p>
            <a:pPr marL="0" indent="0">
              <a:buNone/>
            </a:pPr>
            <a:r>
              <a:rPr lang="en-US" altLang="ja-JP" sz="2000" dirty="0">
                <a:solidFill>
                  <a:srgbClr val="1D1C1D"/>
                </a:solidFill>
                <a:latin typeface="NotoSansJP"/>
              </a:rPr>
              <a:t>1.   </a:t>
            </a:r>
            <a:r>
              <a:rPr lang="en-US" altLang="ja-JP" sz="2000" dirty="0" err="1">
                <a:solidFill>
                  <a:srgbClr val="1D1C1D"/>
                </a:solidFill>
                <a:latin typeface="NotoSansJP"/>
              </a:rPr>
              <a:t>Stateful</a:t>
            </a:r>
            <a:r>
              <a:rPr lang="en-US" altLang="ja-JP" sz="2000" dirty="0">
                <a:solidFill>
                  <a:srgbClr val="1D1C1D"/>
                </a:solidFill>
                <a:latin typeface="NotoSansJP"/>
              </a:rPr>
              <a:t> AEF</a:t>
            </a:r>
          </a:p>
          <a:p>
            <a:pPr marL="0" indent="0">
              <a:buNone/>
            </a:pPr>
            <a:r>
              <a:rPr lang="en-US" altLang="ja-JP" sz="2000" dirty="0">
                <a:solidFill>
                  <a:srgbClr val="1D1C1D"/>
                </a:solidFill>
                <a:latin typeface="NotoSansJP"/>
              </a:rPr>
              <a:t> The AEF can check the NF state at first use of the token, and store this state in a repository. The AEF will also track when tokens becomes invalid, the AEF can restore the state to the stored value or to a default.</a:t>
            </a:r>
          </a:p>
          <a:p>
            <a:pPr marL="0" indent="0">
              <a:buNone/>
            </a:pPr>
            <a:r>
              <a:rPr lang="en-US" altLang="ja-JP" sz="2000" dirty="0">
                <a:solidFill>
                  <a:srgbClr val="1D1C1D"/>
                </a:solidFill>
                <a:latin typeface="NotoSansJP"/>
              </a:rPr>
              <a:t>2. Stateless AEF</a:t>
            </a:r>
          </a:p>
          <a:p>
            <a:pPr marL="0" indent="0">
              <a:buNone/>
            </a:pPr>
            <a:r>
              <a:rPr lang="en-US" altLang="ja-JP" sz="2000" dirty="0">
                <a:solidFill>
                  <a:srgbClr val="1D1C1D"/>
                </a:solidFill>
                <a:latin typeface="NotoSansJP"/>
              </a:rPr>
              <a:t>A separate function is required to track valid tokens and trigger state reversal. That function could either induce the AEF to reset the NF or call the NF directly to reverse the state to the given default.</a:t>
            </a:r>
          </a:p>
          <a:p>
            <a:pPr marL="0" indent="0">
              <a:buNone/>
            </a:pPr>
            <a:endParaRPr lang="en-US" altLang="ja-JP" sz="2000" dirty="0">
              <a:solidFill>
                <a:srgbClr val="1D1C1D"/>
              </a:solidFill>
              <a:latin typeface="NotoSansJP"/>
            </a:endParaRPr>
          </a:p>
          <a:p>
            <a:pPr marL="0" indent="0">
              <a:buNone/>
            </a:pPr>
            <a:r>
              <a:rPr lang="en-US" altLang="ja-JP" sz="2000" dirty="0">
                <a:latin typeface="NotoSansJP"/>
              </a:rPr>
              <a:t>Note: </a:t>
            </a:r>
          </a:p>
          <a:p>
            <a:pPr>
              <a:buFont typeface="Arial" panose="020B0604020202020204" pitchFamily="34" charset="0"/>
              <a:buChar char="•"/>
            </a:pPr>
            <a:r>
              <a:rPr lang="en-US" altLang="ja-JP" sz="2000" dirty="0">
                <a:latin typeface="NotoSansJP"/>
              </a:rPr>
              <a:t>Either options above (i.e. 1 or 2), require the API Invoker to indicate what the course of action should be upon token becoming invalid (based on end-users consent captured in the token)</a:t>
            </a:r>
          </a:p>
          <a:p>
            <a:pPr>
              <a:buFont typeface="Arial" panose="020B0604020202020204" pitchFamily="34" charset="0"/>
              <a:buChar char="•"/>
            </a:pPr>
            <a:r>
              <a:rPr lang="en-US" altLang="ja-JP" sz="2000" dirty="0">
                <a:latin typeface="NotoSansJP"/>
              </a:rPr>
              <a:t>NEF northbound APIs may require to also take in such an enhancement into account.</a:t>
            </a:r>
          </a:p>
          <a:p>
            <a:endParaRPr lang="de-DE" sz="2000" dirty="0"/>
          </a:p>
        </p:txBody>
      </p:sp>
    </p:spTree>
    <p:extLst>
      <p:ext uri="{BB962C8B-B14F-4D97-AF65-F5344CB8AC3E}">
        <p14:creationId xmlns:p14="http://schemas.microsoft.com/office/powerpoint/2010/main" val="232747136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ja-JP" dirty="0">
                <a:solidFill>
                  <a:srgbClr val="1D1C1D"/>
                </a:solidFill>
                <a:latin typeface="NotoSansJP"/>
              </a:rPr>
              <a:t>Proposed way forward</a:t>
            </a:r>
          </a:p>
        </p:txBody>
      </p:sp>
      <p:sp>
        <p:nvSpPr>
          <p:cNvPr id="6147" name="Content Placeholder 2"/>
          <p:cNvSpPr>
            <a:spLocks noGrp="1"/>
          </p:cNvSpPr>
          <p:nvPr>
            <p:ph idx="1"/>
          </p:nvPr>
        </p:nvSpPr>
        <p:spPr>
          <a:xfrm>
            <a:off x="329076" y="1690688"/>
            <a:ext cx="11024724" cy="2646643"/>
          </a:xfrm>
        </p:spPr>
        <p:txBody>
          <a:bodyPr/>
          <a:lstStyle/>
          <a:p>
            <a:pPr marL="0" indent="0">
              <a:buNone/>
            </a:pPr>
            <a:endParaRPr lang="en-US" altLang="ja-JP" sz="2400" b="0" i="0" dirty="0">
              <a:solidFill>
                <a:srgbClr val="1D1C1D"/>
              </a:solidFill>
              <a:effectLst/>
              <a:latin typeface="NotoSansJP"/>
            </a:endParaRPr>
          </a:p>
          <a:p>
            <a:r>
              <a:rPr lang="en-US" altLang="ja-JP" sz="2400" dirty="0">
                <a:solidFill>
                  <a:srgbClr val="1D1C1D"/>
                </a:solidFill>
                <a:latin typeface="NotoSansJP"/>
              </a:rPr>
              <a:t>For R-18, keep state reversal functionality internal to AEF leaving it up to implementation whether to implement separate function or add repository to AEF</a:t>
            </a:r>
          </a:p>
          <a:p>
            <a:r>
              <a:rPr lang="en-US" altLang="ja-JP" sz="2400" dirty="0">
                <a:solidFill>
                  <a:srgbClr val="1D1C1D"/>
                </a:solidFill>
                <a:latin typeface="NotoSansJP"/>
              </a:rPr>
              <a:t>For R-19, study whether standardization of a separate state reversal functionality NF is beneficial</a:t>
            </a:r>
          </a:p>
          <a:p>
            <a:pPr lvl="1"/>
            <a:r>
              <a:rPr lang="en-US" altLang="ja-JP" sz="2000" dirty="0">
                <a:latin typeface="NotoSansJP"/>
              </a:rPr>
              <a:t>E.g. </a:t>
            </a:r>
          </a:p>
          <a:p>
            <a:pPr lvl="2"/>
            <a:r>
              <a:rPr lang="en-US" altLang="ja-JP" sz="1600" dirty="0">
                <a:latin typeface="NotoSansJP"/>
              </a:rPr>
              <a:t>New NE (e.g. Token Invalidation Control- TIC) </a:t>
            </a:r>
          </a:p>
          <a:p>
            <a:pPr lvl="2"/>
            <a:r>
              <a:rPr lang="en-US" altLang="ja-JP" sz="1600" dirty="0">
                <a:latin typeface="NotoSansJP"/>
              </a:rPr>
              <a:t>New interface between AEF and TIC</a:t>
            </a:r>
          </a:p>
          <a:p>
            <a:pPr lvl="2"/>
            <a:r>
              <a:rPr lang="en-US" altLang="ja-JP" sz="1600" dirty="0">
                <a:latin typeface="NotoSansJP"/>
              </a:rPr>
              <a:t>TIC to AEF interface allows AEF to inform TIC that it needs its services (i.e. track the token invalidation for possible action)</a:t>
            </a:r>
          </a:p>
          <a:p>
            <a:pPr lvl="2"/>
            <a:r>
              <a:rPr lang="en-US" altLang="ja-JP" sz="1600" dirty="0">
                <a:latin typeface="NotoSansJP"/>
              </a:rPr>
              <a:t>AEF informs TIC if either CCF (or AEF itself) invalidates a token before its expiry</a:t>
            </a:r>
          </a:p>
          <a:p>
            <a:pPr lvl="2"/>
            <a:r>
              <a:rPr lang="en-US" altLang="ja-JP" sz="1600" dirty="0">
                <a:latin typeface="NotoSansJP"/>
              </a:rPr>
              <a:t>TIC takes required action and returns the state of the resource to its original state (i.e. the state before changes took place due to a prior AEF action on the resource using the given token)</a:t>
            </a:r>
          </a:p>
          <a:p>
            <a:pPr lvl="2"/>
            <a:r>
              <a:rPr lang="en-US" altLang="ja-JP" sz="1600" dirty="0">
                <a:latin typeface="NotoSansJP"/>
              </a:rPr>
              <a:t>TIC on its own may also take a required action upon the token expiry (as per end- user’s consent captured in the token)</a:t>
            </a:r>
          </a:p>
        </p:txBody>
      </p:sp>
    </p:spTree>
    <p:extLst>
      <p:ext uri="{BB962C8B-B14F-4D97-AF65-F5344CB8AC3E}">
        <p14:creationId xmlns:p14="http://schemas.microsoft.com/office/powerpoint/2010/main" val="371967851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7" name="Title 1"/>
          <p:cNvSpPr>
            <a:spLocks noGrp="1"/>
          </p:cNvSpPr>
          <p:nvPr>
            <p:ph type="title"/>
          </p:nvPr>
        </p:nvSpPr>
        <p:spPr>
          <a:xfrm>
            <a:off x="2009775" y="2822575"/>
            <a:ext cx="6827838" cy="1143000"/>
          </a:xfrm>
        </p:spPr>
        <p:txBody>
          <a:bodyPr vert="horz" wrap="square" lIns="91440" tIns="45720" rIns="91440" bIns="45720" anchor="ctr" anchorCtr="0"/>
          <a:lstStyle/>
          <a:p>
            <a:r>
              <a:rPr lang="en-US" altLang="en-US" dirty="0">
                <a:sym typeface="+mn-ea"/>
              </a:rPr>
              <a:t>Thanks</a:t>
            </a:r>
            <a:endParaRPr lang="en-GB" altLang="en-US" dirty="0"/>
          </a:p>
        </p:txBody>
      </p:sp>
    </p:spTree>
  </p:cSld>
  <p:clrMapOvr>
    <a:masterClrMapping/>
  </p:clrMapOvr>
  <p:transition spd="slow"/>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16E6B42244EEFB4E9184468D0BCF3AA1" ma:contentTypeVersion="14" ma:contentTypeDescription="新しいドキュメントを作成します。" ma:contentTypeScope="" ma:versionID="6d0dbee92550db68b5c87efb2476dfc0">
  <xsd:schema xmlns:xsd="http://www.w3.org/2001/XMLSchema" xmlns:xs="http://www.w3.org/2001/XMLSchema" xmlns:p="http://schemas.microsoft.com/office/2006/metadata/properties" xmlns:ns2="370ed0d4-0081-415d-8d34-8034ac052c48" xmlns:ns3="fb5cf244-07bc-4ddf-9a8f-587b61a0e3f0" targetNamespace="http://schemas.microsoft.com/office/2006/metadata/properties" ma:root="true" ma:fieldsID="36d755292f52d4a66ceb014d3b2341e3" ns2:_="" ns3:_="">
    <xsd:import namespace="370ed0d4-0081-415d-8d34-8034ac052c48"/>
    <xsd:import namespace="fb5cf244-07bc-4ddf-9a8f-587b61a0e3f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Location"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70ed0d4-0081-415d-8d34-8034ac052c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Location" ma:index="12" nillable="true" ma:displayName="Location" ma:indexed="true"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画像タグ" ma:readOnly="false" ma:fieldId="{5cf76f15-5ced-4ddc-b409-7134ff3c332f}" ma:taxonomyMulti="true" ma:sspId="58bcffe4-a5d5-46f5-b606-a4128d66b0dc"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5cf244-07bc-4ddf-9a8f-587b61a0e3f0"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0790d8e7-452a-46c5-9551-d8dfed373f6d}" ma:internalName="TaxCatchAll" ma:showField="CatchAllData" ma:web="fb5cf244-07bc-4ddf-9a8f-587b61a0e3f0">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70ed0d4-0081-415d-8d34-8034ac052c48">
      <Terms xmlns="http://schemas.microsoft.com/office/infopath/2007/PartnerControls"/>
    </lcf76f155ced4ddcb4097134ff3c332f>
    <TaxCatchAll xmlns="fb5cf244-07bc-4ddf-9a8f-587b61a0e3f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C035479-18F6-41E2-B026-E2D90266C1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70ed0d4-0081-415d-8d34-8034ac052c48"/>
    <ds:schemaRef ds:uri="fb5cf244-07bc-4ddf-9a8f-587b61a0e3f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5B3BE57-A81C-43CA-ACA9-AE6CD843EB3A}">
  <ds:schemaRefs>
    <ds:schemaRef ds:uri="fb5cf244-07bc-4ddf-9a8f-587b61a0e3f0"/>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70ed0d4-0081-415d-8d34-8034ac052c48"/>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EE53F487-512C-4668-8E89-A3F68FC14C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Company>3GPP</Company>
  <MMClips>0</MMClips>
  <HiddenSlides>0</HiddenSlides>
  <LinksUpToDate>false</LinksUpToDate>
  <Notes>1</Notes>
  <Paragraphs>56</Paragraphs>
  <PresentationFormat>ワイド画面</PresentationFormat>
  <ScaleCrop>false</ScaleCrop>
  <Slides>7</Slides>
  <SharedDoc>false</SharedDoc>
  <HyperlinksChanged>false</HyperlinksChanged>
  <AppVersion>16.0000</AppVersion>
  <Words>615</Words>
  <TotalTime>0</TotalTime>
  <Application>Microsoft Office PowerPoint</Application>
  <Template>Office Theme</Templat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Kevin Flynn</dc:creator>
  <dcterms:modified xsi:type="dcterms:W3CDTF">2023-10-03T06:55:59Z</dcterms:modified>
  <dc:description>© 3GPP 2018</dc:description>
  <dc:title>3GPP template</dc:title>
  <cp:lastModifiedBy>Yuushin Hayashi (林 悠眞)</cp:lastModifiedBy>
  <dcterms:created xsi:type="dcterms:W3CDTF">2010-02-05T13:52:00Z</dcterms:created>
  <cp:revision>1062</cp:revi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0x01010016E6B42244EEFB4E9184468D0BCF3AA1</vt:lpwstr>
  </property>
  <property fmtid="{D5CDD505-2E9C-101B-9397-08002B2CF9AE}" pid="3" name="ICV">
    <vt:lpwstr>869177F0713A47378D5202ECD9667D2A</vt:lpwstr>
  </property>
  <property fmtid="{D5CDD505-2E9C-101B-9397-08002B2CF9AE}" pid="4" name="KSOProductBuildVer">
    <vt:lpwstr>2052-11.8.2.11716</vt:lpwstr>
  </property>
  <property fmtid="{D5CDD505-2E9C-101B-9397-08002B2CF9AE}" pid="5" name="MediaServiceImageTags">
    <vt:lpwstr/>
  </property>
</Properties>
</file>