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8" r:id="rId9"/>
    <p:sldId id="365" r:id="rId10"/>
    <p:sldId id="36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3A2B7E-DAE9-4254-91D0-B6F1FF2EE26A}" v="2" dt="2023-10-01T17:26:21.6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8" d="100"/>
          <a:sy n="58" d="100"/>
        </p:scale>
        <p:origin x="629"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143A2B7E-DAE9-4254-91D0-B6F1FF2EE26A}"/>
    <pc:docChg chg="undo custSel addSld modSld">
      <pc:chgData name="Catalina Mladin" userId="ecbe660b-0ff8-4b26-a091-67238c63dc76" providerId="ADAL" clId="{143A2B7E-DAE9-4254-91D0-B6F1FF2EE26A}" dt="2023-10-01T17:27:02.569" v="2914" actId="113"/>
      <pc:docMkLst>
        <pc:docMk/>
      </pc:docMkLst>
      <pc:sldChg chg="modSp mod">
        <pc:chgData name="Catalina Mladin" userId="ecbe660b-0ff8-4b26-a091-67238c63dc76" providerId="ADAL" clId="{143A2B7E-DAE9-4254-91D0-B6F1FF2EE26A}" dt="2023-10-01T17:22:54.106" v="2845" actId="20577"/>
        <pc:sldMkLst>
          <pc:docMk/>
          <pc:sldMk cId="0" sldId="341"/>
        </pc:sldMkLst>
        <pc:spChg chg="mod">
          <ac:chgData name="Catalina Mladin" userId="ecbe660b-0ff8-4b26-a091-67238c63dc76" providerId="ADAL" clId="{143A2B7E-DAE9-4254-91D0-B6F1FF2EE26A}" dt="2023-10-01T17:22:54.106" v="2845" actId="20577"/>
          <ac:spMkLst>
            <pc:docMk/>
            <pc:sldMk cId="0" sldId="341"/>
            <ac:spMk id="5122" creationId="{6BFCA172-672F-4297-B767-9F7EDE373FA1}"/>
          </ac:spMkLst>
        </pc:spChg>
        <pc:spChg chg="mod">
          <ac:chgData name="Catalina Mladin" userId="ecbe660b-0ff8-4b26-a091-67238c63dc76" providerId="ADAL" clId="{143A2B7E-DAE9-4254-91D0-B6F1FF2EE26A}" dt="2023-09-28T17:00:08.861" v="2696" actId="20577"/>
          <ac:spMkLst>
            <pc:docMk/>
            <pc:sldMk cId="0" sldId="341"/>
            <ac:spMk id="5123" creationId="{9FAD3684-801E-4E1E-85EB-F5F3E5D37277}"/>
          </ac:spMkLst>
        </pc:spChg>
      </pc:sldChg>
      <pc:sldChg chg="modSp mod">
        <pc:chgData name="Catalina Mladin" userId="ecbe660b-0ff8-4b26-a091-67238c63dc76" providerId="ADAL" clId="{143A2B7E-DAE9-4254-91D0-B6F1FF2EE26A}" dt="2023-10-01T17:22:35.088" v="2843" actId="20577"/>
        <pc:sldMkLst>
          <pc:docMk/>
          <pc:sldMk cId="0" sldId="363"/>
        </pc:sldMkLst>
        <pc:spChg chg="mod">
          <ac:chgData name="Catalina Mladin" userId="ecbe660b-0ff8-4b26-a091-67238c63dc76" providerId="ADAL" clId="{143A2B7E-DAE9-4254-91D0-B6F1FF2EE26A}" dt="2023-09-28T15:47:54.600" v="148" actId="20577"/>
          <ac:spMkLst>
            <pc:docMk/>
            <pc:sldMk cId="0" sldId="363"/>
            <ac:spMk id="6146" creationId="{39BD4D34-87E7-4105-B586-4767AFA2F0F4}"/>
          </ac:spMkLst>
        </pc:spChg>
        <pc:spChg chg="mod">
          <ac:chgData name="Catalina Mladin" userId="ecbe660b-0ff8-4b26-a091-67238c63dc76" providerId="ADAL" clId="{143A2B7E-DAE9-4254-91D0-B6F1FF2EE26A}" dt="2023-10-01T17:22:35.088" v="2843" actId="20577"/>
          <ac:spMkLst>
            <pc:docMk/>
            <pc:sldMk cId="0" sldId="363"/>
            <ac:spMk id="6147" creationId="{33CFEE74-7B51-47B2-8BC9-945D38E983E7}"/>
          </ac:spMkLst>
        </pc:spChg>
      </pc:sldChg>
      <pc:sldChg chg="addSp delSp modSp mod">
        <pc:chgData name="Catalina Mladin" userId="ecbe660b-0ff8-4b26-a091-67238c63dc76" providerId="ADAL" clId="{143A2B7E-DAE9-4254-91D0-B6F1FF2EE26A}" dt="2023-10-01T17:21:20.761" v="2826" actId="20577"/>
        <pc:sldMkLst>
          <pc:docMk/>
          <pc:sldMk cId="0" sldId="364"/>
        </pc:sldMkLst>
        <pc:spChg chg="add del mod">
          <ac:chgData name="Catalina Mladin" userId="ecbe660b-0ff8-4b26-a091-67238c63dc76" providerId="ADAL" clId="{143A2B7E-DAE9-4254-91D0-B6F1FF2EE26A}" dt="2023-09-28T16:01:18.532" v="542" actId="478"/>
          <ac:spMkLst>
            <pc:docMk/>
            <pc:sldMk cId="0" sldId="364"/>
            <ac:spMk id="2" creationId="{9EC7A95E-C2C0-928E-B188-3F2DBC3213E0}"/>
          </ac:spMkLst>
        </pc:spChg>
        <pc:spChg chg="add mod">
          <ac:chgData name="Catalina Mladin" userId="ecbe660b-0ff8-4b26-a091-67238c63dc76" providerId="ADAL" clId="{143A2B7E-DAE9-4254-91D0-B6F1FF2EE26A}" dt="2023-09-28T16:04:19.101" v="572" actId="20577"/>
          <ac:spMkLst>
            <pc:docMk/>
            <pc:sldMk cId="0" sldId="364"/>
            <ac:spMk id="3" creationId="{1A53D133-5A85-7040-4168-2D9F730228EC}"/>
          </ac:spMkLst>
        </pc:spChg>
        <pc:spChg chg="mod">
          <ac:chgData name="Catalina Mladin" userId="ecbe660b-0ff8-4b26-a091-67238c63dc76" providerId="ADAL" clId="{143A2B7E-DAE9-4254-91D0-B6F1FF2EE26A}" dt="2023-09-28T15:54:40.336" v="358" actId="20577"/>
          <ac:spMkLst>
            <pc:docMk/>
            <pc:sldMk cId="0" sldId="364"/>
            <ac:spMk id="7170" creationId="{3794A7AC-F975-4B82-9FCA-9C67ECE03726}"/>
          </ac:spMkLst>
        </pc:spChg>
        <pc:spChg chg="mod">
          <ac:chgData name="Catalina Mladin" userId="ecbe660b-0ff8-4b26-a091-67238c63dc76" providerId="ADAL" clId="{143A2B7E-DAE9-4254-91D0-B6F1FF2EE26A}" dt="2023-10-01T17:21:20.761" v="2826" actId="20577"/>
          <ac:spMkLst>
            <pc:docMk/>
            <pc:sldMk cId="0" sldId="364"/>
            <ac:spMk id="7171" creationId="{8B215120-9330-4C24-86C0-93DB3C460B0D}"/>
          </ac:spMkLst>
        </pc:spChg>
        <pc:picChg chg="add mod">
          <ac:chgData name="Catalina Mladin" userId="ecbe660b-0ff8-4b26-a091-67238c63dc76" providerId="ADAL" clId="{143A2B7E-DAE9-4254-91D0-B6F1FF2EE26A}" dt="2023-09-28T15:58:31.214" v="485" actId="14100"/>
          <ac:picMkLst>
            <pc:docMk/>
            <pc:sldMk cId="0" sldId="364"/>
            <ac:picMk id="1026" creationId="{92F179CA-8129-B10F-E144-350965AF5330}"/>
          </ac:picMkLst>
        </pc:picChg>
      </pc:sldChg>
      <pc:sldChg chg="modSp mod">
        <pc:chgData name="Catalina Mladin" userId="ecbe660b-0ff8-4b26-a091-67238c63dc76" providerId="ADAL" clId="{143A2B7E-DAE9-4254-91D0-B6F1FF2EE26A}" dt="2023-09-28T16:57:51.358" v="2540" actId="20577"/>
        <pc:sldMkLst>
          <pc:docMk/>
          <pc:sldMk cId="0" sldId="365"/>
        </pc:sldMkLst>
        <pc:spChg chg="mod">
          <ac:chgData name="Catalina Mladin" userId="ecbe660b-0ff8-4b26-a091-67238c63dc76" providerId="ADAL" clId="{143A2B7E-DAE9-4254-91D0-B6F1FF2EE26A}" dt="2023-09-28T16:57:51.358" v="2540" actId="20577"/>
          <ac:spMkLst>
            <pc:docMk/>
            <pc:sldMk cId="0" sldId="365"/>
            <ac:spMk id="8195" creationId="{A955EC6E-B2A1-4AA5-9F6A-E317D7FE324C}"/>
          </ac:spMkLst>
        </pc:spChg>
      </pc:sldChg>
      <pc:sldChg chg="modSp new mod">
        <pc:chgData name="Catalina Mladin" userId="ecbe660b-0ff8-4b26-a091-67238c63dc76" providerId="ADAL" clId="{143A2B7E-DAE9-4254-91D0-B6F1FF2EE26A}" dt="2023-10-01T17:24:54.042" v="2871" actId="20577"/>
        <pc:sldMkLst>
          <pc:docMk/>
          <pc:sldMk cId="143071325" sldId="366"/>
        </pc:sldMkLst>
        <pc:spChg chg="mod">
          <ac:chgData name="Catalina Mladin" userId="ecbe660b-0ff8-4b26-a091-67238c63dc76" providerId="ADAL" clId="{143A2B7E-DAE9-4254-91D0-B6F1FF2EE26A}" dt="2023-10-01T17:21:49.014" v="2827" actId="313"/>
          <ac:spMkLst>
            <pc:docMk/>
            <pc:sldMk cId="143071325" sldId="366"/>
            <ac:spMk id="2" creationId="{5D4ED6D1-FC54-5E75-EF89-A271760FDEA5}"/>
          </ac:spMkLst>
        </pc:spChg>
        <pc:spChg chg="mod">
          <ac:chgData name="Catalina Mladin" userId="ecbe660b-0ff8-4b26-a091-67238c63dc76" providerId="ADAL" clId="{143A2B7E-DAE9-4254-91D0-B6F1FF2EE26A}" dt="2023-10-01T17:24:54.042" v="2871" actId="20577"/>
          <ac:spMkLst>
            <pc:docMk/>
            <pc:sldMk cId="143071325" sldId="366"/>
            <ac:spMk id="3" creationId="{41EA03A1-FB6E-FE81-6CD7-5BBB59F45120}"/>
          </ac:spMkLst>
        </pc:spChg>
      </pc:sldChg>
      <pc:sldChg chg="modSp new mod">
        <pc:chgData name="Catalina Mladin" userId="ecbe660b-0ff8-4b26-a091-67238c63dc76" providerId="ADAL" clId="{143A2B7E-DAE9-4254-91D0-B6F1FF2EE26A}" dt="2023-09-28T16:20:34.460" v="765" actId="20577"/>
        <pc:sldMkLst>
          <pc:docMk/>
          <pc:sldMk cId="420926134" sldId="367"/>
        </pc:sldMkLst>
        <pc:spChg chg="mod">
          <ac:chgData name="Catalina Mladin" userId="ecbe660b-0ff8-4b26-a091-67238c63dc76" providerId="ADAL" clId="{143A2B7E-DAE9-4254-91D0-B6F1FF2EE26A}" dt="2023-09-28T16:13:51.743" v="633" actId="20577"/>
          <ac:spMkLst>
            <pc:docMk/>
            <pc:sldMk cId="420926134" sldId="367"/>
            <ac:spMk id="2" creationId="{CC5A4032-CA3D-37EC-207A-5A7AD7C73B63}"/>
          </ac:spMkLst>
        </pc:spChg>
        <pc:spChg chg="mod">
          <ac:chgData name="Catalina Mladin" userId="ecbe660b-0ff8-4b26-a091-67238c63dc76" providerId="ADAL" clId="{143A2B7E-DAE9-4254-91D0-B6F1FF2EE26A}" dt="2023-09-28T16:20:34.460" v="765" actId="20577"/>
          <ac:spMkLst>
            <pc:docMk/>
            <pc:sldMk cId="420926134" sldId="367"/>
            <ac:spMk id="3" creationId="{D3C7D5D3-7397-1C56-6F35-AF790C63BD2B}"/>
          </ac:spMkLst>
        </pc:spChg>
      </pc:sldChg>
      <pc:sldChg chg="modSp new mod">
        <pc:chgData name="Catalina Mladin" userId="ecbe660b-0ff8-4b26-a091-67238c63dc76" providerId="ADAL" clId="{143A2B7E-DAE9-4254-91D0-B6F1FF2EE26A}" dt="2023-10-01T17:27:02.569" v="2914" actId="113"/>
        <pc:sldMkLst>
          <pc:docMk/>
          <pc:sldMk cId="883936061" sldId="368"/>
        </pc:sldMkLst>
        <pc:spChg chg="mod">
          <ac:chgData name="Catalina Mladin" userId="ecbe660b-0ff8-4b26-a091-67238c63dc76" providerId="ADAL" clId="{143A2B7E-DAE9-4254-91D0-B6F1FF2EE26A}" dt="2023-09-28T16:30:06.715" v="1341" actId="20577"/>
          <ac:spMkLst>
            <pc:docMk/>
            <pc:sldMk cId="883936061" sldId="368"/>
            <ac:spMk id="2" creationId="{0D18D5D4-2A84-A05B-96D0-FD6525B9780F}"/>
          </ac:spMkLst>
        </pc:spChg>
        <pc:spChg chg="mod">
          <ac:chgData name="Catalina Mladin" userId="ecbe660b-0ff8-4b26-a091-67238c63dc76" providerId="ADAL" clId="{143A2B7E-DAE9-4254-91D0-B6F1FF2EE26A}" dt="2023-10-01T17:27:02.569" v="2914" actId="113"/>
          <ac:spMkLst>
            <pc:docMk/>
            <pc:sldMk cId="883936061" sldId="368"/>
            <ac:spMk id="3" creationId="{11689F87-6920-4544-2073-2DD731DA032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#57</a:t>
            </a:r>
          </a:p>
          <a:p>
            <a:pPr eaLnBrk="1" hangingPunct="1">
              <a:defRPr/>
            </a:pPr>
            <a:r>
              <a:rPr lang="en-GB" altLang="en-US" sz="1200" b="1" dirty="0">
                <a:latin typeface="Arial "/>
              </a:rPr>
              <a:t>Xiamen, China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October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S6-23xxxx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rosap.ntl.bts.gov/view/dot/60127"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soteriaproject.eu/" TargetMode="External"/><Relationship Id="rId2" Type="http://schemas.openxmlformats.org/officeDocument/2006/relationships/hyperlink" Target="https://wayback.archive-it.org/12090/20190615063554/https:/ec.europa.eu/inea/en/node/2806"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on protection zone configuration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Catalina Mladin	</a:t>
            </a:r>
          </a:p>
          <a:p>
            <a:pPr marL="0" indent="0" eaLnBrk="1" hangingPunct="1">
              <a:buFontTx/>
              <a:buNone/>
            </a:pPr>
            <a:r>
              <a:rPr lang="en-GB" altLang="en-US" dirty="0"/>
              <a:t>Delegate, Convida Wireless LLC.</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77078" y="2208011"/>
            <a:ext cx="10660591" cy="4351338"/>
          </a:xfrm>
        </p:spPr>
        <p:txBody>
          <a:bodyPr/>
          <a:lstStyle/>
          <a:p>
            <a:pPr marL="0" indent="0">
              <a:buNone/>
            </a:pPr>
            <a:r>
              <a:rPr lang="en-US" altLang="en-US" dirty="0"/>
              <a:t>Solution #4 of the eV2X App2 study (i.e. 3GPP TR 23.700-64 clause 6.4) is for UE initiated request for VRU zones and has the following eval:</a:t>
            </a:r>
            <a:endParaRPr lang="en-US" sz="1800" dirty="0">
              <a:effectLst/>
              <a:latin typeface="Times New Roman" panose="02020603050405020304" pitchFamily="18" charset="0"/>
              <a:ea typeface="Times New Roman" panose="02020603050405020304" pitchFamily="18" charset="0"/>
            </a:endParaRPr>
          </a:p>
          <a:p>
            <a:pPr marL="685800" lvl="2" indent="0">
              <a:spcBef>
                <a:spcPts val="0"/>
              </a:spcBef>
              <a:spcAft>
                <a:spcPts val="900"/>
              </a:spcAft>
              <a:buNone/>
            </a:pPr>
            <a:r>
              <a:rPr lang="en-US" sz="1600" i="1" dirty="0">
                <a:effectLst/>
                <a:latin typeface="Times New Roman" panose="02020603050405020304" pitchFamily="18" charset="0"/>
                <a:ea typeface="Times New Roman" panose="02020603050405020304" pitchFamily="18" charset="0"/>
              </a:rPr>
              <a:t>“This solution addresses KI #1 and aspects of KI #2 and provides a procedure for a VAL client on a cyclist UE to request the creation of a dynamic protection zone via the VAE client. The VAE server checks with a VASS to authorize the request and if authorized, the VASS creates a protection zone based on the information provided by the VAE client. After the creation of the protection zone, the VAE server monitors the UE’s mobility information and updates the protection zone accordingly. If the VAE server detects the presence of other vehicular UEs in the updated protection zone, the VAE server sends a notification alert to the vehicular UE and includes V2P communication configuration information.</a:t>
            </a:r>
          </a:p>
          <a:p>
            <a:pPr marL="685800" lvl="2" indent="0">
              <a:spcBef>
                <a:spcPts val="0"/>
              </a:spcBef>
              <a:spcAft>
                <a:spcPts val="900"/>
              </a:spcAft>
              <a:buNone/>
            </a:pPr>
            <a:r>
              <a:rPr lang="en-GB" sz="1600" i="1" dirty="0">
                <a:solidFill>
                  <a:srgbClr val="00B050"/>
                </a:solidFill>
                <a:effectLst/>
                <a:latin typeface="Times New Roman" panose="02020603050405020304" pitchFamily="18" charset="0"/>
                <a:ea typeface="Times New Roman" panose="02020603050405020304" pitchFamily="18" charset="0"/>
              </a:rPr>
              <a:t>Further agreement is needed for the scenario of this solution where UEs can initiate VRU protection zone creation</a:t>
            </a:r>
            <a:r>
              <a:rPr lang="en-GB" sz="1600" i="1" dirty="0">
                <a:effectLst/>
                <a:latin typeface="Times New Roman" panose="02020603050405020304" pitchFamily="18" charset="0"/>
                <a:ea typeface="Times New Roman" panose="02020603050405020304" pitchFamily="18" charset="0"/>
              </a:rPr>
              <a:t>.”</a:t>
            </a:r>
            <a:endParaRPr lang="en-US" sz="1600" i="1" dirty="0">
              <a:effectLst/>
              <a:latin typeface="Times New Roman" panose="02020603050405020304" pitchFamily="18" charset="0"/>
              <a:ea typeface="Times New Roman" panose="02020603050405020304" pitchFamily="18" charset="0"/>
            </a:endParaRPr>
          </a:p>
          <a:p>
            <a:pPr marL="0" indent="0">
              <a:buNone/>
            </a:pPr>
            <a:r>
              <a:rPr lang="en-US" altLang="en-US" dirty="0"/>
              <a:t>…and the following related conclusion:</a:t>
            </a:r>
          </a:p>
          <a:p>
            <a:pPr marL="914400" lvl="2" indent="0">
              <a:buNone/>
            </a:pPr>
            <a:r>
              <a:rPr lang="en-GB" sz="1600" i="1" dirty="0">
                <a:effectLst/>
                <a:latin typeface="Times New Roman" panose="02020603050405020304" pitchFamily="18" charset="0"/>
                <a:ea typeface="SimSun" panose="02010600030101010101" pitchFamily="2" charset="-122"/>
              </a:rPr>
              <a:t>“For key issue#1, solution#2 is considered and </a:t>
            </a:r>
            <a:r>
              <a:rPr lang="en-GB" sz="1600" i="1" dirty="0">
                <a:solidFill>
                  <a:srgbClr val="00B050"/>
                </a:solidFill>
                <a:effectLst/>
                <a:latin typeface="Times New Roman" panose="02020603050405020304" pitchFamily="18" charset="0"/>
                <a:ea typeface="SimSun" panose="02010600030101010101" pitchFamily="2" charset="-122"/>
              </a:rPr>
              <a:t>solution#4 can be considered based on the agreement on the use of protection zones.”</a:t>
            </a:r>
            <a:endParaRPr lang="en-US" altLang="en-US" sz="1600" i="1" dirty="0">
              <a:solidFill>
                <a:srgbClr val="00B050"/>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VRU protection zone Use Case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779657" y="1934119"/>
            <a:ext cx="3715657" cy="3726452"/>
          </a:xfrm>
        </p:spPr>
        <p:txBody>
          <a:bodyPr/>
          <a:lstStyle/>
          <a:p>
            <a:r>
              <a:rPr lang="en-US" sz="1800" dirty="0">
                <a:latin typeface="Times New Roman" panose="02020603050405020304" pitchFamily="18" charset="0"/>
                <a:ea typeface="Times New Roman" panose="02020603050405020304" pitchFamily="18" charset="0"/>
                <a:cs typeface="Times New Roman" panose="02020603050405020304" pitchFamily="18" charset="0"/>
              </a:rPr>
              <a:t>Provide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complete trip planning for someone using a wheelchair.</a:t>
            </a:r>
          </a:p>
          <a:p>
            <a:r>
              <a:rPr lang="en-US" sz="1800" dirty="0">
                <a:latin typeface="Times New Roman" panose="02020603050405020304" pitchFamily="18" charset="0"/>
                <a:ea typeface="Times New Roman" panose="02020603050405020304" pitchFamily="18" charset="0"/>
                <a:cs typeface="Times New Roman" panose="02020603050405020304" pitchFamily="18" charset="0"/>
              </a:rPr>
              <a:t>Wheelchair + rider act as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VRU in relationship to large vehicles.</a:t>
            </a:r>
          </a:p>
          <a:p>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At the same time, at various points (e.g. steps 4, 5, 6) the operator requires use of vehicular capabilities such as VRU high-risk zone to alert of pedestrian/bicyclist in vicinity (step 5), road hazard determination (steps 4, 6), etc.</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altLang="en-US" dirty="0"/>
          </a:p>
        </p:txBody>
      </p:sp>
      <p:pic>
        <p:nvPicPr>
          <p:cNvPr id="1026" name="Picture 1">
            <a:extLst>
              <a:ext uri="{FF2B5EF4-FFF2-40B4-BE49-F238E27FC236}">
                <a16:creationId xmlns:a16="http://schemas.microsoft.com/office/drawing/2014/main" id="{92F179CA-8129-B10F-E144-350965AF53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173" y="1849578"/>
            <a:ext cx="7109369" cy="339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1A53D133-5A85-7040-4168-2D9F730228EC}"/>
              </a:ext>
            </a:extLst>
          </p:cNvPr>
          <p:cNvSpPr txBox="1">
            <a:spLocks/>
          </p:cNvSpPr>
          <p:nvPr/>
        </p:nvSpPr>
        <p:spPr bwMode="auto">
          <a:xfrm>
            <a:off x="696686" y="5220065"/>
            <a:ext cx="10515600" cy="105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latin typeface="Times New Roman" panose="02020603050405020304" pitchFamily="18" charset="0"/>
                <a:ea typeface="Times New Roman" panose="02020603050405020304" pitchFamily="18" charset="0"/>
                <a:cs typeface="Times New Roman" panose="02020603050405020304" pitchFamily="18" charset="0"/>
              </a:rPr>
              <a:t>Source: System Requirements Specification (</a:t>
            </a:r>
            <a:r>
              <a:rPr lang="en-US" sz="1400" dirty="0" err="1">
                <a:latin typeface="Times New Roman" panose="02020603050405020304" pitchFamily="18" charset="0"/>
                <a:ea typeface="Times New Roman" panose="02020603050405020304" pitchFamily="18" charset="0"/>
                <a:cs typeface="Times New Roman" panose="02020603050405020304" pitchFamily="18" charset="0"/>
              </a:rPr>
              <a:t>SyRS</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 Atlanta Regional Commission ITS4US Deployment Project (</a:t>
            </a:r>
            <a:r>
              <a:rPr lang="en-US" sz="1400"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https://rosap.ntl.bts.gov/view/dot/60127</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 </a:t>
            </a:r>
          </a:p>
          <a:p>
            <a:pPr marL="0" indent="0">
              <a:buNone/>
            </a:pPr>
            <a:r>
              <a:rPr lang="en-US" sz="1400" dirty="0">
                <a:latin typeface="Times New Roman" panose="02020603050405020304" pitchFamily="18" charset="0"/>
                <a:ea typeface="Times New Roman" panose="02020603050405020304" pitchFamily="18" charset="0"/>
                <a:cs typeface="Times New Roman" panose="02020603050405020304" pitchFamily="18" charset="0"/>
              </a:rPr>
              <a:t>In addition to usecases and requirements, the document specifies that ‘</a:t>
            </a:r>
            <a:r>
              <a:rPr lang="en-US" sz="1400" i="1" dirty="0">
                <a:latin typeface="Times New Roman" panose="02020603050405020304" pitchFamily="18" charset="0"/>
                <a:ea typeface="Times New Roman" panose="02020603050405020304" pitchFamily="18" charset="0"/>
                <a:cs typeface="Times New Roman" panose="02020603050405020304" pitchFamily="18" charset="0"/>
              </a:rPr>
              <a:t>the vision of the project is to provide </a:t>
            </a:r>
            <a:r>
              <a:rPr lang="en-US" sz="1400" b="1" i="1" dirty="0">
                <a:latin typeface="Times New Roman" panose="02020603050405020304" pitchFamily="18" charset="0"/>
                <a:ea typeface="Times New Roman" panose="02020603050405020304" pitchFamily="18" charset="0"/>
                <a:cs typeface="Times New Roman" panose="02020603050405020304" pitchFamily="18" charset="0"/>
              </a:rPr>
              <a:t>users complete trip functionality</a:t>
            </a:r>
            <a:r>
              <a:rPr lang="en-US" sz="1400" i="1" dirty="0">
                <a:latin typeface="Times New Roman" panose="02020603050405020304" pitchFamily="18" charset="0"/>
                <a:ea typeface="Times New Roman" panose="02020603050405020304" pitchFamily="18" charset="0"/>
                <a:cs typeface="Times New Roman" panose="02020603050405020304" pitchFamily="18" charset="0"/>
              </a:rPr>
              <a:t> with directions, conditions, and status on the links between trip legs that are personalized based on the user’s profile, while </a:t>
            </a:r>
            <a:r>
              <a:rPr lang="en-US" sz="1400" b="1" i="1" dirty="0">
                <a:latin typeface="Times New Roman" panose="02020603050405020304" pitchFamily="18" charset="0"/>
                <a:ea typeface="Times New Roman" panose="02020603050405020304" pitchFamily="18" charset="0"/>
                <a:cs typeface="Times New Roman" panose="02020603050405020304" pitchFamily="18" charset="0"/>
              </a:rPr>
              <a:t>connecting the user to CV infrastructure to provide safer trips</a:t>
            </a:r>
            <a:r>
              <a:rPr lang="en-US" sz="1400" i="1" dirty="0">
                <a:latin typeface="Times New Roman" panose="02020603050405020304" pitchFamily="18" charset="0"/>
                <a:ea typeface="Times New Roman" panose="02020603050405020304" pitchFamily="18" charset="0"/>
                <a:cs typeface="Times New Roman" panose="02020603050405020304" pitchFamily="18" charset="0"/>
              </a:rPr>
              <a:t> and more transportation network awareness</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Arial" panose="020B0604020202020204" pitchFamily="34" charset="0"/>
              <a:ea typeface="Times New Roman" panose="02020603050405020304" pitchFamily="18" charset="0"/>
              <a:cs typeface="Times New Roman" panose="02020603050405020304" pitchFamily="18" charset="0"/>
            </a:endParaRPr>
          </a:p>
          <a:p>
            <a:endParaRPr 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D6D1-FC54-5E75-EF89-A271760FDEA5}"/>
              </a:ext>
            </a:extLst>
          </p:cNvPr>
          <p:cNvSpPr>
            <a:spLocks noGrp="1"/>
          </p:cNvSpPr>
          <p:nvPr>
            <p:ph type="title"/>
          </p:nvPr>
        </p:nvSpPr>
        <p:spPr/>
        <p:txBody>
          <a:bodyPr/>
          <a:lstStyle/>
          <a:p>
            <a:r>
              <a:rPr lang="en-US" dirty="0"/>
              <a:t>Protection zone vs. VRU high-risk zone </a:t>
            </a:r>
          </a:p>
        </p:txBody>
      </p:sp>
      <p:sp>
        <p:nvSpPr>
          <p:cNvPr id="3" name="Content Placeholder 2">
            <a:extLst>
              <a:ext uri="{FF2B5EF4-FFF2-40B4-BE49-F238E27FC236}">
                <a16:creationId xmlns:a16="http://schemas.microsoft.com/office/drawing/2014/main" id="{41EA03A1-FB6E-FE81-6CD7-5BBB59F45120}"/>
              </a:ext>
            </a:extLst>
          </p:cNvPr>
          <p:cNvSpPr>
            <a:spLocks noGrp="1"/>
          </p:cNvSpPr>
          <p:nvPr>
            <p:ph idx="1"/>
          </p:nvPr>
        </p:nvSpPr>
        <p:spPr>
          <a:xfrm>
            <a:off x="838200" y="1825624"/>
            <a:ext cx="10515600" cy="4655185"/>
          </a:xfrm>
        </p:spPr>
        <p:txBody>
          <a:bodyPr/>
          <a:lstStyle/>
          <a:p>
            <a:r>
              <a:rPr lang="en-US" sz="1600"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VRU</a:t>
            </a:r>
            <a:r>
              <a:rPr lang="en-US" sz="2000" dirty="0">
                <a:latin typeface="Times New Roman" panose="02020603050405020304" pitchFamily="18" charset="0"/>
                <a:cs typeface="Times New Roman" panose="02020603050405020304" pitchFamily="18" charset="0"/>
              </a:rPr>
              <a:t> = Vulnerable Road User</a:t>
            </a:r>
          </a:p>
          <a:p>
            <a:r>
              <a:rPr lang="en-US" sz="2000" b="1" dirty="0">
                <a:latin typeface="Times New Roman" panose="02020603050405020304" pitchFamily="18" charset="0"/>
                <a:cs typeface="Times New Roman" panose="02020603050405020304" pitchFamily="18" charset="0"/>
              </a:rPr>
              <a:t>VRU high-risk zone </a:t>
            </a:r>
            <a:r>
              <a:rPr lang="en-US" sz="2000" dirty="0">
                <a:latin typeface="Times New Roman" panose="02020603050405020304" pitchFamily="18" charset="0"/>
                <a:cs typeface="Times New Roman" panose="02020603050405020304" pitchFamily="18" charset="0"/>
              </a:rPr>
              <a:t>has not been defined explicitly,. It is defined implicitly by the ITS system, and as such (so far) it is relative to the ITS System, e.g., RSUs.</a:t>
            </a:r>
          </a:p>
          <a:p>
            <a:r>
              <a:rPr lang="en-US" sz="2000" dirty="0"/>
              <a:t>This usecase calls for a zone defined </a:t>
            </a:r>
            <a:r>
              <a:rPr lang="en-US" sz="2000" b="1" dirty="0"/>
              <a:t>relative to and managed by </a:t>
            </a:r>
            <a:r>
              <a:rPr lang="en-US" sz="2000" dirty="0"/>
              <a:t>the VRU, which would act to protect the VRU.</a:t>
            </a:r>
          </a:p>
          <a:p>
            <a:r>
              <a:rPr lang="en-US" sz="2000" dirty="0"/>
              <a:t>Alternative terminology proposed in study phase:</a:t>
            </a:r>
          </a:p>
          <a:p>
            <a:pPr lvl="1"/>
            <a:r>
              <a:rPr lang="en-US" sz="2000" b="1" dirty="0"/>
              <a:t>Dynamic</a:t>
            </a:r>
            <a:r>
              <a:rPr lang="en-US" sz="2000" dirty="0"/>
              <a:t> VRU high-risk zone </a:t>
            </a:r>
          </a:p>
          <a:p>
            <a:pPr lvl="1"/>
            <a:r>
              <a:rPr lang="en-US" sz="2000" b="1" dirty="0"/>
              <a:t>UE-triggered dynamic</a:t>
            </a:r>
            <a:r>
              <a:rPr lang="en-US" sz="2000" dirty="0"/>
              <a:t> VRU high-risk zone</a:t>
            </a:r>
          </a:p>
          <a:p>
            <a:pPr lvl="1"/>
            <a:r>
              <a:rPr lang="en-US" sz="2000" b="1" dirty="0"/>
              <a:t>Protection</a:t>
            </a:r>
            <a:r>
              <a:rPr lang="en-US" sz="2000" dirty="0"/>
              <a:t> zone</a:t>
            </a:r>
          </a:p>
          <a:p>
            <a:r>
              <a:rPr lang="en-US" sz="2000" dirty="0"/>
              <a:t>Alternative proposed now:  </a:t>
            </a:r>
          </a:p>
          <a:p>
            <a:pPr lvl="1"/>
            <a:r>
              <a:rPr lang="en-US" sz="2000" dirty="0"/>
              <a:t>Define “</a:t>
            </a:r>
            <a:r>
              <a:rPr lang="en-US" sz="2000" b="1" dirty="0"/>
              <a:t>protection zone</a:t>
            </a:r>
            <a:r>
              <a:rPr lang="en-US" sz="2000" dirty="0"/>
              <a:t>” as  </a:t>
            </a:r>
            <a:r>
              <a:rPr lang="en-US" sz="2000" b="1" dirty="0"/>
              <a:t>UE-specific</a:t>
            </a:r>
            <a:r>
              <a:rPr lang="en-US" sz="2000" dirty="0"/>
              <a:t> and mapped to one or more </a:t>
            </a:r>
            <a:r>
              <a:rPr lang="en-US" sz="2000" b="1" dirty="0">
                <a:effectLst/>
                <a:ea typeface="Times New Roman" panose="02020603050405020304" pitchFamily="18" charset="0"/>
              </a:rPr>
              <a:t>dynamic VRU high-risk zone</a:t>
            </a:r>
            <a:r>
              <a:rPr lang="en-US" sz="2000" b="1" dirty="0">
                <a:ea typeface="Times New Roman" panose="02020603050405020304" pitchFamily="18" charset="0"/>
              </a:rPr>
              <a:t> . </a:t>
            </a:r>
            <a:r>
              <a:rPr lang="en-US" sz="2000" dirty="0"/>
              <a:t>Add “UE-triggered” as needed to clarify the functionality where the trigger is relevant.</a:t>
            </a:r>
          </a:p>
        </p:txBody>
      </p:sp>
    </p:spTree>
    <p:extLst>
      <p:ext uri="{BB962C8B-B14F-4D97-AF65-F5344CB8AC3E}">
        <p14:creationId xmlns:p14="http://schemas.microsoft.com/office/powerpoint/2010/main" val="14307132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5D4-2A84-A05B-96D0-FD6525B9780F}"/>
              </a:ext>
            </a:extLst>
          </p:cNvPr>
          <p:cNvSpPr>
            <a:spLocks noGrp="1"/>
          </p:cNvSpPr>
          <p:nvPr>
            <p:ph type="title"/>
          </p:nvPr>
        </p:nvSpPr>
        <p:spPr/>
        <p:txBody>
          <a:bodyPr/>
          <a:lstStyle/>
          <a:p>
            <a:r>
              <a:rPr lang="en-US" dirty="0"/>
              <a:t>Highlights of associated contribution</a:t>
            </a:r>
          </a:p>
        </p:txBody>
      </p:sp>
      <p:sp>
        <p:nvSpPr>
          <p:cNvPr id="3" name="Content Placeholder 2">
            <a:extLst>
              <a:ext uri="{FF2B5EF4-FFF2-40B4-BE49-F238E27FC236}">
                <a16:creationId xmlns:a16="http://schemas.microsoft.com/office/drawing/2014/main" id="{11689F87-6920-4544-2073-2DD731DA0329}"/>
              </a:ext>
            </a:extLst>
          </p:cNvPr>
          <p:cNvSpPr>
            <a:spLocks noGrp="1"/>
          </p:cNvSpPr>
          <p:nvPr>
            <p:ph idx="1"/>
          </p:nvPr>
        </p:nvSpPr>
        <p:spPr>
          <a:xfrm>
            <a:off x="838200" y="1920891"/>
            <a:ext cx="10515600" cy="4351338"/>
          </a:xfrm>
        </p:spPr>
        <p:txBody>
          <a:bodyPr/>
          <a:lstStyle/>
          <a:p>
            <a:r>
              <a:rPr lang="en-US" dirty="0"/>
              <a:t> </a:t>
            </a:r>
            <a:r>
              <a:rPr lang="en-US" sz="2400" dirty="0"/>
              <a:t>Targets 3GPP TS 23.286 for Rel-19 as TEI-19</a:t>
            </a:r>
          </a:p>
          <a:p>
            <a:r>
              <a:rPr lang="en-US" sz="2400" dirty="0"/>
              <a:t> Aligned with </a:t>
            </a:r>
            <a:r>
              <a:rPr lang="en-US" altLang="en-US" sz="2400" dirty="0"/>
              <a:t>3GPP TR 23.700-64 solution 4, including pre-condition for “policy allowing support of UE protection zone configuration and support of UE/VRU-initiated requests.”</a:t>
            </a:r>
          </a:p>
          <a:p>
            <a:r>
              <a:rPr lang="en-US" altLang="en-US" sz="2400" dirty="0"/>
              <a:t> Reuses existing 5GS and SEAL LMS functionality for VRU high-risk zone</a:t>
            </a:r>
          </a:p>
          <a:p>
            <a:r>
              <a:rPr lang="en-US" sz="2400" dirty="0"/>
              <a:t>Terminology used:</a:t>
            </a:r>
          </a:p>
          <a:p>
            <a:pPr lvl="1"/>
            <a:r>
              <a:rPr lang="en-US" sz="2000" dirty="0"/>
              <a:t>“</a:t>
            </a:r>
            <a:r>
              <a:rPr lang="en-US" sz="2000" b="1" dirty="0"/>
              <a:t>protection zone</a:t>
            </a:r>
            <a:r>
              <a:rPr lang="en-US" sz="2000" dirty="0"/>
              <a:t>” for requests within SA6 service layer. Adds definition/ clarification in text, as needed for awareness.</a:t>
            </a:r>
          </a:p>
          <a:p>
            <a:pPr lvl="1"/>
            <a:r>
              <a:rPr lang="en-US" sz="2000" dirty="0"/>
              <a:t>“</a:t>
            </a:r>
            <a:r>
              <a:rPr lang="en-US" sz="2000" b="1" dirty="0"/>
              <a:t>VRU high-risk zone</a:t>
            </a:r>
            <a:r>
              <a:rPr lang="en-US" sz="2000" dirty="0"/>
              <a:t>” reused everywhere where existing functionality can be leveraged (e.g., notifications)</a:t>
            </a:r>
          </a:p>
        </p:txBody>
      </p:sp>
    </p:spTree>
    <p:extLst>
      <p:ext uri="{BB962C8B-B14F-4D97-AF65-F5344CB8AC3E}">
        <p14:creationId xmlns:p14="http://schemas.microsoft.com/office/powerpoint/2010/main" val="8839360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endParaRPr lang="en-US" altLang="en-US" dirty="0"/>
          </a:p>
          <a:p>
            <a:r>
              <a:rPr lang="en-US" altLang="en-US" dirty="0"/>
              <a:t>SA6 is kindly asked to:</a:t>
            </a:r>
          </a:p>
          <a:p>
            <a:pPr lvl="1"/>
            <a:r>
              <a:rPr lang="en-US" altLang="en-US" dirty="0"/>
              <a:t>Provide guidance on terminology</a:t>
            </a:r>
          </a:p>
          <a:p>
            <a:pPr lvl="1"/>
            <a:r>
              <a:rPr lang="en-US" altLang="en-US" dirty="0"/>
              <a:t>Agree to work on the normative phase of this Rel-18 solution as part of TEI-19</a:t>
            </a:r>
          </a:p>
          <a:p>
            <a:pPr lvl="1"/>
            <a:r>
              <a:rPr lang="en-US" altLang="en-US" dirty="0"/>
              <a:t>Discuss and agree to the related contribution.</a:t>
            </a:r>
          </a:p>
          <a:p>
            <a:pPr lvl="1"/>
            <a:endParaRPr lang="en-US" altLang="en-US" dirty="0"/>
          </a:p>
          <a:p>
            <a:pPr lvl="1"/>
            <a:endParaRPr lang="en-US" altLang="en-US" dirty="0"/>
          </a:p>
          <a:p>
            <a:pPr lvl="1"/>
            <a:endParaRPr lang="en-US" altLang="en-US" dirty="0"/>
          </a:p>
          <a:p>
            <a:pPr lvl="1"/>
            <a:endParaRPr lang="en-US" altLang="en-US" dirty="0"/>
          </a:p>
          <a:p>
            <a:pPr marL="457200" lvl="1" indent="0">
              <a:buNone/>
            </a:pPr>
            <a:r>
              <a:rPr lang="en-US" altLang="en-US" i="1" dirty="0"/>
              <a:t>					Thank you!</a:t>
            </a:r>
          </a:p>
          <a:p>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A4032-CA3D-37EC-207A-5A7AD7C73B63}"/>
              </a:ext>
            </a:extLst>
          </p:cNvPr>
          <p:cNvSpPr>
            <a:spLocks noGrp="1"/>
          </p:cNvSpPr>
          <p:nvPr>
            <p:ph type="title"/>
          </p:nvPr>
        </p:nvSpPr>
        <p:spPr/>
        <p:txBody>
          <a:bodyPr/>
          <a:lstStyle/>
          <a:p>
            <a:r>
              <a:rPr lang="en-US" dirty="0"/>
              <a:t>Other resources</a:t>
            </a:r>
          </a:p>
        </p:txBody>
      </p:sp>
      <p:sp>
        <p:nvSpPr>
          <p:cNvPr id="3" name="Content Placeholder 2">
            <a:extLst>
              <a:ext uri="{FF2B5EF4-FFF2-40B4-BE49-F238E27FC236}">
                <a16:creationId xmlns:a16="http://schemas.microsoft.com/office/drawing/2014/main" id="{D3C7D5D3-7397-1C56-6F35-AF790C63BD2B}"/>
              </a:ext>
            </a:extLst>
          </p:cNvPr>
          <p:cNvSpPr>
            <a:spLocks noGrp="1"/>
          </p:cNvSpPr>
          <p:nvPr>
            <p:ph idx="1"/>
          </p:nvPr>
        </p:nvSpPr>
        <p:spPr/>
        <p:txBody>
          <a:bodyPr/>
          <a:lstStyle/>
          <a:p>
            <a:r>
              <a:rPr lang="en-US" sz="2400" dirty="0"/>
              <a:t>PROSPECT: </a:t>
            </a:r>
            <a:r>
              <a:rPr lang="en-US" sz="2400" dirty="0" err="1"/>
              <a:t>PROactive</a:t>
            </a:r>
            <a:r>
              <a:rPr lang="en-US" sz="2400" dirty="0"/>
              <a:t> Safety for </a:t>
            </a:r>
            <a:r>
              <a:rPr lang="en-US" sz="2400" dirty="0" err="1"/>
              <a:t>PEdestrians</a:t>
            </a:r>
            <a:r>
              <a:rPr lang="en-US" sz="2400" dirty="0"/>
              <a:t> and </a:t>
            </a:r>
            <a:r>
              <a:rPr lang="en-US" sz="2400" dirty="0" err="1"/>
              <a:t>CyclisTs</a:t>
            </a:r>
            <a:r>
              <a:rPr lang="en-US" sz="2400" dirty="0"/>
              <a:t> </a:t>
            </a:r>
            <a:r>
              <a:rPr lang="en-US" sz="2400" dirty="0">
                <a:hlinkClick r:id="rId2"/>
              </a:rPr>
              <a:t>https://wayback.archive-it.org/12090/20190615063554/https://ec.europa.eu/inea/en/node/2806</a:t>
            </a:r>
            <a:endParaRPr lang="en-US" sz="2400" dirty="0"/>
          </a:p>
          <a:p>
            <a:r>
              <a:rPr lang="en-US" sz="2400" dirty="0"/>
              <a:t>ITS Action Plan (Action 3.4–Safety and comfort of the Vulnerable Road User): https://transport.ec.europa.eu/system/files/2016-09/2011_05-safety-and-comfort-vulnerable-road-user.pdf </a:t>
            </a:r>
          </a:p>
          <a:p>
            <a:r>
              <a:rPr lang="en-US" sz="2400" dirty="0"/>
              <a:t> SOTERIA (Systematic and orchestrated deployment of safety solutions in complex urban environments for ageing and vulnerable societies) </a:t>
            </a:r>
            <a:r>
              <a:rPr lang="en-US" sz="2400" dirty="0">
                <a:hlinkClick r:id="rId3"/>
              </a:rPr>
              <a:t>https://soteriaproject.eu/</a:t>
            </a:r>
            <a:r>
              <a:rPr lang="en-US" sz="2400" dirty="0"/>
              <a:t> </a:t>
            </a:r>
          </a:p>
        </p:txBody>
      </p:sp>
    </p:spTree>
    <p:extLst>
      <p:ext uri="{BB962C8B-B14F-4D97-AF65-F5344CB8AC3E}">
        <p14:creationId xmlns:p14="http://schemas.microsoft.com/office/powerpoint/2010/main" val="42092613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eting_x0020_ref_x002e_ xmlns="d78def48-27c6-4979-bba9-c862a2df76a0" xsi:nil="true"/>
    <Standard_x0020_subgroup xmlns="d78def48-27c6-4979-bba9-c862a2df76a0" xsi:nil="true"/>
    <Meeting_x0020_date xmlns="d78def48-27c6-4979-bba9-c862a2df76a0" xsi:nil="true"/>
    <IconOverlay xmlns="http://schemas.microsoft.com/sharepoint/v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44A18A50E4D44392C0F13FE4390A30" ma:contentTypeVersion="16" ma:contentTypeDescription="Create a new document." ma:contentTypeScope="" ma:versionID="dbdd2f99e3d9857ec7dd73148afe3c60">
  <xsd:schema xmlns:xsd="http://www.w3.org/2001/XMLSchema" xmlns:xs="http://www.w3.org/2001/XMLSchema" xmlns:p="http://schemas.microsoft.com/office/2006/metadata/properties" xmlns:ns2="d78def48-27c6-4979-bba9-c862a2df76a0" xmlns:ns3="http://schemas.microsoft.com/sharepoint/v4" xmlns:ns4="d6ffdcea-b8d5-430d-84fc-948dbfcb5364" xmlns:ns5="0f87353b-0140-45a3-9269-85d3f6ef8bfa" targetNamespace="http://schemas.microsoft.com/office/2006/metadata/properties" ma:root="true" ma:fieldsID="3933b2b01f7a49a7c81723fd3db979c2" ns2:_="" ns3:_="" ns4:_="" ns5:_="">
    <xsd:import namespace="d78def48-27c6-4979-bba9-c862a2df76a0"/>
    <xsd:import namespace="http://schemas.microsoft.com/sharepoint/v4"/>
    <xsd:import namespace="d6ffdcea-b8d5-430d-84fc-948dbfcb5364"/>
    <xsd:import namespace="0f87353b-0140-45a3-9269-85d3f6ef8bf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Standard_x0020_subgroup" minOccurs="0"/>
                <xsd:element ref="ns2:Meeting_x0020_ref_x002e_" minOccurs="0"/>
                <xsd:element ref="ns2:Meeting_x0020_date" minOccurs="0"/>
                <xsd:element ref="ns3:IconOverlay" minOccurs="0"/>
                <xsd:element ref="ns4:SharedWithUsers" minOccurs="0"/>
                <xsd:element ref="ns5: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8def48-27c6-4979-bba9-c862a2df76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Standard_x0020_subgroup" ma:index="12" nillable="true" ma:displayName="Standard subgroup" ma:internalName="Standard_x0020_subgroup">
      <xsd:simpleType>
        <xsd:restriction base="dms:Text">
          <xsd:maxLength value="255"/>
        </xsd:restriction>
      </xsd:simpleType>
    </xsd:element>
    <xsd:element name="Meeting_x0020_ref_x002e_" ma:index="13" nillable="true" ma:displayName="Meeting ref." ma:internalName="Meeting_x0020_ref_x002e_">
      <xsd:simpleType>
        <xsd:restriction base="dms:Text">
          <xsd:maxLength value="255"/>
        </xsd:restriction>
      </xsd:simpleType>
    </xsd:element>
    <xsd:element name="Meeting_x0020_date" ma:index="14" nillable="true" ma:displayName="Meeting date" ma:format="DateOnly" ma:internalName="Meeting_x0020_date">
      <xsd:simpleType>
        <xsd:restriction base="dms:DateTim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5"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ffdcea-b8d5-430d-84fc-948dbfcb53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f87353b-0140-45a3-9269-85d3f6ef8bfa" elementFormDefault="qualified">
    <xsd:import namespace="http://schemas.microsoft.com/office/2006/documentManagement/types"/>
    <xsd:import namespace="http://schemas.microsoft.com/office/infopath/2007/PartnerControls"/>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dcmitype/"/>
    <ds:schemaRef ds:uri="http://schemas.microsoft.com/sharepoint/v4"/>
    <ds:schemaRef ds:uri="http://schemas.openxmlformats.org/package/2006/metadata/core-properties"/>
    <ds:schemaRef ds:uri="http://purl.org/dc/elements/1.1/"/>
    <ds:schemaRef ds:uri="d78def48-27c6-4979-bba9-c862a2df76a0"/>
    <ds:schemaRef ds:uri="http://schemas.microsoft.com/office/infopath/2007/PartnerControls"/>
    <ds:schemaRef ds:uri="http://schemas.microsoft.com/office/2006/documentManagement/types"/>
    <ds:schemaRef ds:uri="0f87353b-0140-45a3-9269-85d3f6ef8bfa"/>
    <ds:schemaRef ds:uri="d6ffdcea-b8d5-430d-84fc-948dbfcb5364"/>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6C956FA8-64FD-4B16-9025-7DFC7953FC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8def48-27c6-4979-bba9-c862a2df76a0"/>
    <ds:schemaRef ds:uri="http://schemas.microsoft.com/sharepoint/v4"/>
    <ds:schemaRef ds:uri="d6ffdcea-b8d5-430d-84fc-948dbfcb5364"/>
    <ds:schemaRef ds:uri="0f87353b-0140-45a3-9269-85d3f6ef8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5527</TotalTime>
  <Words>775</Words>
  <Application>Microsoft Office PowerPoint</Application>
  <PresentationFormat>Widescreen</PresentationFormat>
  <Paragraphs>47</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Discussion on protection zone configuration</vt:lpstr>
      <vt:lpstr>Background</vt:lpstr>
      <vt:lpstr>VRU protection zone Use Case</vt:lpstr>
      <vt:lpstr>Protection zone vs. VRU high-risk zone </vt:lpstr>
      <vt:lpstr>Highlights of associated contribution</vt:lpstr>
      <vt:lpstr>Summary</vt:lpstr>
      <vt:lpstr>Other resources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dc:description>© 3GPP 2018</dc:description>
  <cp:lastModifiedBy>Catalina Mladin</cp:lastModifiedBy>
  <cp:revision>612</cp:revision>
  <dcterms:created xsi:type="dcterms:W3CDTF">2010-02-05T13:52:04Z</dcterms:created>
  <dcterms:modified xsi:type="dcterms:W3CDTF">2023-10-01T17:27:04Z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0x0101003244A18A50E4D44392C0F13FE4390A30</vt:lpwstr>
  </property>
</Properties>
</file>