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60" r:id="rId2"/>
    <p:sldId id="281" r:id="rId3"/>
    <p:sldId id="282" r:id="rId4"/>
    <p:sldId id="284" r:id="rId5"/>
    <p:sldId id="27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4485C6"/>
    <a:srgbClr val="FFF2CC"/>
    <a:srgbClr val="FFCCCC"/>
    <a:srgbClr val="FFCCFF"/>
    <a:srgbClr val="5B9BD5"/>
    <a:srgbClr val="5A5858"/>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98" autoAdjust="0"/>
    <p:restoredTop sz="96788" autoAdjust="0"/>
  </p:normalViewPr>
  <p:slideViewPr>
    <p:cSldViewPr snapToGrid="0">
      <p:cViewPr varScale="1">
        <p:scale>
          <a:sx n="120" d="100"/>
          <a:sy n="120" d="100"/>
        </p:scale>
        <p:origin x="840" y="82"/>
      </p:cViewPr>
      <p:guideLst/>
    </p:cSldViewPr>
  </p:slideViewPr>
  <p:notesTextViewPr>
    <p:cViewPr>
      <p:scale>
        <a:sx n="1" d="1"/>
        <a:sy n="1" d="1"/>
      </p:scale>
      <p:origin x="0" y="0"/>
    </p:cViewPr>
  </p:notesTextViewPr>
  <p:notesViewPr>
    <p:cSldViewPr snapToGrid="0">
      <p:cViewPr varScale="1">
        <p:scale>
          <a:sx n="97" d="100"/>
          <a:sy n="97" d="100"/>
        </p:scale>
        <p:origin x="400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9/28/2023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Observation#1</a:t>
            </a:r>
          </a:p>
          <a:p>
            <a:r>
              <a:rPr lang="en-US" altLang="zh-CN" dirty="0"/>
              <a:t>#2</a:t>
            </a:r>
          </a:p>
          <a:p>
            <a:endParaRPr lang="en-US" dirty="0"/>
          </a:p>
          <a:p>
            <a:r>
              <a:rPr lang="en-US" altLang="zh-CN" dirty="0"/>
              <a:t>Way forward</a:t>
            </a:r>
            <a:endParaRPr lang="en-US" dirty="0"/>
          </a:p>
        </p:txBody>
      </p:sp>
      <p:sp>
        <p:nvSpPr>
          <p:cNvPr id="4" name="灯片编号占位符 3"/>
          <p:cNvSpPr>
            <a:spLocks noGrp="1"/>
          </p:cNvSpPr>
          <p:nvPr>
            <p:ph type="sldNum" sz="quarter" idx="10"/>
          </p:nvPr>
        </p:nvSpPr>
        <p:spPr/>
        <p:txBody>
          <a:bodyPr/>
          <a:lstStyle/>
          <a:p>
            <a:fld id="{64250302-FD59-41EB-98E1-8F01547BD578}" type="slidenum">
              <a:rPr lang="en-US" smtClean="0"/>
              <a:t>2</a:t>
            </a:fld>
            <a:endParaRPr lang="en-US"/>
          </a:p>
        </p:txBody>
      </p:sp>
    </p:spTree>
    <p:extLst>
      <p:ext uri="{BB962C8B-B14F-4D97-AF65-F5344CB8AC3E}">
        <p14:creationId xmlns:p14="http://schemas.microsoft.com/office/powerpoint/2010/main" val="98251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标题 1">
            <a:extLst>
              <a:ext uri="{FF2B5EF4-FFF2-40B4-BE49-F238E27FC236}">
                <a16:creationId xmlns:a16="http://schemas.microsoft.com/office/drawing/2014/main" id="{388D303D-FBFD-4B34-B382-9333CDF5FB19}"/>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#57</a:t>
            </a: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quality issues remains in EDGEAPP specification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 Hisilicon</a:t>
            </a:r>
          </a:p>
          <a:p>
            <a:pPr marL="0" indent="0" eaLnBrk="1" hangingPunct="1">
              <a:buFontTx/>
              <a:buNone/>
            </a:pPr>
            <a:r>
              <a:rPr lang="en-US" altLang="zh-CN" dirty="0" err="1"/>
              <a:t>Yajie</a:t>
            </a:r>
            <a:endParaRPr lang="en-GB" altLang="en-US" dirty="0"/>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Quality issues remains in EDGEAPP specification</a:t>
            </a:r>
            <a:endParaRPr lang="zh-CN" altLang="en-US" sz="2800" dirty="0"/>
          </a:p>
        </p:txBody>
      </p:sp>
      <p:sp>
        <p:nvSpPr>
          <p:cNvPr id="113" name="TextBox 112"/>
          <p:cNvSpPr txBox="1"/>
          <p:nvPr/>
        </p:nvSpPr>
        <p:spPr>
          <a:xfrm>
            <a:off x="311364" y="1383994"/>
            <a:ext cx="10912448" cy="2677656"/>
          </a:xfrm>
          <a:prstGeom prst="rect">
            <a:avLst/>
          </a:prstGeom>
          <a:noFill/>
        </p:spPr>
        <p:txBody>
          <a:bodyPr wrap="square" rtlCol="0">
            <a:spAutoFit/>
          </a:bodyPr>
          <a:lstStyle/>
          <a:p>
            <a:pPr marL="342900" lvl="0" indent="-342900">
              <a:spcAft>
                <a:spcPts val="600"/>
              </a:spcAft>
              <a:buFont typeface="Wingdings" panose="05000000000000000000" pitchFamily="2" charset="2"/>
              <a:buChar char="q"/>
            </a:pPr>
            <a:r>
              <a:rPr lang="en-US" sz="2000" b="1" dirty="0"/>
              <a:t> </a:t>
            </a:r>
            <a:r>
              <a:rPr lang="en-US" b="1" dirty="0"/>
              <a:t>L</a:t>
            </a:r>
            <a:r>
              <a:rPr lang="en-US" altLang="zh-CN" b="1" dirty="0"/>
              <a:t>ack of necessary definition of the term e.g. Edge node sharing, bundle EAS,  main EES</a:t>
            </a:r>
            <a:endParaRPr lang="en-US" b="1" dirty="0"/>
          </a:p>
          <a:p>
            <a:pPr marL="742950" lvl="1" indent="-285750">
              <a:spcAft>
                <a:spcPts val="600"/>
              </a:spcAft>
              <a:buFont typeface="Wingdings" panose="05000000000000000000" pitchFamily="2" charset="2"/>
              <a:buChar char="ü"/>
            </a:pPr>
            <a:r>
              <a:rPr lang="en-US" altLang="zh-CN" sz="1400" dirty="0">
                <a:sym typeface="Wingdings" panose="05000000000000000000" pitchFamily="2" charset="2"/>
              </a:rPr>
              <a:t>Without the necessary definition of the terms, it is hard for reader to understand the related procedure</a:t>
            </a:r>
          </a:p>
          <a:p>
            <a:pPr marL="742950" lvl="1" indent="-285750">
              <a:spcAft>
                <a:spcPts val="600"/>
              </a:spcAft>
              <a:buFont typeface="Wingdings" panose="05000000000000000000" pitchFamily="2" charset="2"/>
              <a:buChar char="ü"/>
            </a:pPr>
            <a:r>
              <a:rPr lang="en-US" altLang="zh-CN" sz="1400" dirty="0">
                <a:sym typeface="Wingdings" panose="05000000000000000000" pitchFamily="2" charset="2"/>
              </a:rPr>
              <a:t>For example, currently there is no clear description of the edge node sharing in both term clause and procedure part</a:t>
            </a:r>
          </a:p>
          <a:p>
            <a:pPr marL="342900" indent="-342900">
              <a:spcAft>
                <a:spcPts val="600"/>
              </a:spcAft>
              <a:buFont typeface="Wingdings" panose="05000000000000000000" pitchFamily="2" charset="2"/>
              <a:buChar char="q"/>
            </a:pPr>
            <a:r>
              <a:rPr lang="en-US" altLang="zh-CN" b="1" dirty="0"/>
              <a:t>The usage of some IEs in the message is not clear,  due to merge to procedure into one procedure</a:t>
            </a:r>
            <a:endParaRPr lang="en-US" b="1" dirty="0"/>
          </a:p>
          <a:p>
            <a:pPr marL="742950" lvl="1" indent="-285750">
              <a:spcAft>
                <a:spcPts val="600"/>
              </a:spcAft>
              <a:buFont typeface="Wingdings" panose="05000000000000000000" pitchFamily="2" charset="2"/>
              <a:buChar char="ü"/>
            </a:pPr>
            <a:r>
              <a:rPr lang="en-US" sz="1400" dirty="0">
                <a:sym typeface="Wingdings" panose="05000000000000000000" pitchFamily="2" charset="2"/>
              </a:rPr>
              <a:t>As for the “UE Identifier API”, each IE in UE Identifier API request massage has different function when invoked by different entities. However, EEC invoking API and EAS invoking API are merged into one procedure which cause confusion. For example, it is hard to understand user information is used for which case considering the both NOTE1 and NOTE3.</a:t>
            </a:r>
          </a:p>
          <a:p>
            <a:pPr marL="742950" lvl="1" indent="-285750">
              <a:spcAft>
                <a:spcPts val="600"/>
              </a:spcAft>
              <a:buFont typeface="Wingdings" panose="05000000000000000000" pitchFamily="2" charset="2"/>
              <a:buChar char="ü"/>
            </a:pPr>
            <a:r>
              <a:rPr lang="en-US" sz="1400" dirty="0">
                <a:sym typeface="Wingdings" panose="05000000000000000000" pitchFamily="2" charset="2"/>
              </a:rPr>
              <a:t>Thus it is hard to understand the exact usage of each IE for each case with multiple NOTEs</a:t>
            </a:r>
          </a:p>
          <a:p>
            <a:pPr marL="628650" lvl="1" indent="-171450">
              <a:spcAft>
                <a:spcPts val="600"/>
              </a:spcAft>
              <a:buFont typeface="Arial" panose="020B0604020202020204" pitchFamily="34" charset="0"/>
              <a:buChar char="•"/>
            </a:pPr>
            <a:endParaRPr lang="en-US" sz="1600" i="1" dirty="0">
              <a:solidFill>
                <a:srgbClr val="0070C0"/>
              </a:solidFill>
              <a:sym typeface="Wingdings" panose="05000000000000000000" pitchFamily="2" charset="2"/>
            </a:endParaRPr>
          </a:p>
        </p:txBody>
      </p:sp>
      <p:pic>
        <p:nvPicPr>
          <p:cNvPr id="4" name="图片 3"/>
          <p:cNvPicPr>
            <a:picLocks noChangeAspect="1"/>
          </p:cNvPicPr>
          <p:nvPr/>
        </p:nvPicPr>
        <p:blipFill>
          <a:blip r:embed="rId3"/>
          <a:stretch>
            <a:fillRect/>
          </a:stretch>
        </p:blipFill>
        <p:spPr>
          <a:xfrm>
            <a:off x="6603742" y="3801036"/>
            <a:ext cx="3813245" cy="2586241"/>
          </a:xfrm>
          <a:prstGeom prst="rect">
            <a:avLst/>
          </a:prstGeom>
        </p:spPr>
      </p:pic>
      <p:pic>
        <p:nvPicPr>
          <p:cNvPr id="2" name="图片 1"/>
          <p:cNvPicPr>
            <a:picLocks noChangeAspect="1"/>
          </p:cNvPicPr>
          <p:nvPr/>
        </p:nvPicPr>
        <p:blipFill>
          <a:blip r:embed="rId4"/>
          <a:stretch>
            <a:fillRect/>
          </a:stretch>
        </p:blipFill>
        <p:spPr>
          <a:xfrm>
            <a:off x="584015" y="3801036"/>
            <a:ext cx="4624084" cy="1037688"/>
          </a:xfrm>
          <a:prstGeom prst="rect">
            <a:avLst/>
          </a:prstGeom>
        </p:spPr>
      </p:pic>
      <p:pic>
        <p:nvPicPr>
          <p:cNvPr id="6" name="图片 5"/>
          <p:cNvPicPr>
            <a:picLocks noChangeAspect="1"/>
          </p:cNvPicPr>
          <p:nvPr/>
        </p:nvPicPr>
        <p:blipFill>
          <a:blip r:embed="rId5"/>
          <a:stretch>
            <a:fillRect/>
          </a:stretch>
        </p:blipFill>
        <p:spPr>
          <a:xfrm>
            <a:off x="584014" y="4947037"/>
            <a:ext cx="3335636" cy="599581"/>
          </a:xfrm>
          <a:prstGeom prst="rect">
            <a:avLst/>
          </a:prstGeom>
        </p:spPr>
      </p:pic>
      <p:pic>
        <p:nvPicPr>
          <p:cNvPr id="7" name="图片 6"/>
          <p:cNvPicPr>
            <a:picLocks noChangeAspect="1"/>
          </p:cNvPicPr>
          <p:nvPr/>
        </p:nvPicPr>
        <p:blipFill>
          <a:blip r:embed="rId6"/>
          <a:stretch>
            <a:fillRect/>
          </a:stretch>
        </p:blipFill>
        <p:spPr>
          <a:xfrm>
            <a:off x="555428" y="5628678"/>
            <a:ext cx="4681257" cy="772743"/>
          </a:xfrm>
          <a:prstGeom prst="rect">
            <a:avLst/>
          </a:prstGeom>
        </p:spPr>
      </p:pic>
    </p:spTree>
    <p:extLst>
      <p:ext uri="{BB962C8B-B14F-4D97-AF65-F5344CB8AC3E}">
        <p14:creationId xmlns:p14="http://schemas.microsoft.com/office/powerpoint/2010/main" val="711162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Quality issues remains in EDGEAPP specification</a:t>
            </a:r>
            <a:endParaRPr lang="zh-CN" altLang="en-US" sz="2800" dirty="0"/>
          </a:p>
        </p:txBody>
      </p:sp>
      <p:sp>
        <p:nvSpPr>
          <p:cNvPr id="113" name="TextBox 112"/>
          <p:cNvSpPr txBox="1"/>
          <p:nvPr/>
        </p:nvSpPr>
        <p:spPr>
          <a:xfrm>
            <a:off x="311364" y="1383994"/>
            <a:ext cx="10852954" cy="1384995"/>
          </a:xfrm>
          <a:prstGeom prst="rect">
            <a:avLst/>
          </a:prstGeom>
          <a:noFill/>
        </p:spPr>
        <p:txBody>
          <a:bodyPr wrap="square" rtlCol="0">
            <a:spAutoFit/>
          </a:bodyPr>
          <a:lstStyle/>
          <a:p>
            <a:pPr marL="285750" indent="-285750" algn="just">
              <a:spcAft>
                <a:spcPts val="600"/>
              </a:spcAft>
              <a:buFont typeface="Wingdings" panose="05000000000000000000" pitchFamily="2" charset="2"/>
              <a:buChar char="q"/>
            </a:pPr>
            <a:r>
              <a:rPr lang="en-US" b="1" dirty="0"/>
              <a:t> </a:t>
            </a:r>
            <a:r>
              <a:rPr lang="en-US" altLang="zh-CN" b="1" dirty="0"/>
              <a:t>The descriptions in different clauses are inconsistent, thus it is hard to link them together</a:t>
            </a:r>
            <a:endParaRPr lang="en-US" b="1" dirty="0"/>
          </a:p>
          <a:p>
            <a:pPr marL="742950" lvl="1" indent="-285750">
              <a:spcAft>
                <a:spcPts val="600"/>
              </a:spcAft>
              <a:buFont typeface="Wingdings" panose="05000000000000000000" pitchFamily="2" charset="2"/>
              <a:buChar char="ü"/>
            </a:pPr>
            <a:r>
              <a:rPr lang="en-US" altLang="zh-CN" sz="1400" dirty="0">
                <a:sym typeface="Wingdings" panose="05000000000000000000" pitchFamily="2" charset="2"/>
              </a:rPr>
              <a:t>For example, in the common EAS case, there is no obvious connection between EAS discovery procedure and obtain EAS information, common EAS information storage procedure</a:t>
            </a:r>
          </a:p>
          <a:p>
            <a:pPr marL="742950" lvl="1" indent="-285750">
              <a:spcAft>
                <a:spcPts val="600"/>
              </a:spcAft>
              <a:buFont typeface="Wingdings" panose="05000000000000000000" pitchFamily="2" charset="2"/>
              <a:buChar char="ü"/>
            </a:pPr>
            <a:r>
              <a:rPr lang="en-US" altLang="zh-CN" sz="1400" dirty="0">
                <a:sym typeface="Wingdings" panose="05000000000000000000" pitchFamily="2" charset="2"/>
              </a:rPr>
              <a:t>In the EAS discovery clause, only provide basic introduction of how to store and obtain the common EAS information without any reference to the clause 8.20 which provide detail of how to store and obtain the common EAS information.</a:t>
            </a:r>
          </a:p>
        </p:txBody>
      </p:sp>
      <p:pic>
        <p:nvPicPr>
          <p:cNvPr id="2" name="图片 1"/>
          <p:cNvPicPr>
            <a:picLocks noChangeAspect="1"/>
          </p:cNvPicPr>
          <p:nvPr/>
        </p:nvPicPr>
        <p:blipFill>
          <a:blip r:embed="rId2"/>
          <a:stretch>
            <a:fillRect/>
          </a:stretch>
        </p:blipFill>
        <p:spPr>
          <a:xfrm>
            <a:off x="2391175" y="3089837"/>
            <a:ext cx="6197238" cy="859584"/>
          </a:xfrm>
          <a:prstGeom prst="rect">
            <a:avLst/>
          </a:prstGeom>
        </p:spPr>
      </p:pic>
      <p:sp>
        <p:nvSpPr>
          <p:cNvPr id="4" name="矩形 3"/>
          <p:cNvSpPr/>
          <p:nvPr/>
        </p:nvSpPr>
        <p:spPr>
          <a:xfrm>
            <a:off x="2391175" y="2814989"/>
            <a:ext cx="2183611" cy="276999"/>
          </a:xfrm>
          <a:prstGeom prst="rect">
            <a:avLst/>
          </a:prstGeom>
        </p:spPr>
        <p:txBody>
          <a:bodyPr wrap="none">
            <a:spAutoFit/>
          </a:bodyPr>
          <a:lstStyle/>
          <a:p>
            <a:pPr>
              <a:spcBef>
                <a:spcPts val="900"/>
              </a:spcBef>
              <a:spcAft>
                <a:spcPts val="900"/>
              </a:spcAft>
            </a:pPr>
            <a:r>
              <a:rPr lang="en-GB" sz="1200" b="1" dirty="0">
                <a:latin typeface="Arial" panose="020B0604020202020204" pitchFamily="34" charset="0"/>
                <a:cs typeface="Times New Roman" panose="02020603050405020304" pitchFamily="18" charset="0"/>
              </a:rPr>
              <a:t>8.5	EAS discovery</a:t>
            </a:r>
            <a:endParaRPr lang="en-US" sz="1200" b="1" dirty="0">
              <a:effectLst/>
              <a:latin typeface="Arial" panose="020B0604020202020204" pitchFamily="34" charset="0"/>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2391175" y="3995421"/>
            <a:ext cx="2767658" cy="2365835"/>
          </a:xfrm>
          <a:prstGeom prst="rect">
            <a:avLst/>
          </a:prstGeom>
        </p:spPr>
      </p:pic>
      <p:pic>
        <p:nvPicPr>
          <p:cNvPr id="7" name="图片 6"/>
          <p:cNvPicPr>
            <a:picLocks noChangeAspect="1"/>
          </p:cNvPicPr>
          <p:nvPr/>
        </p:nvPicPr>
        <p:blipFill>
          <a:blip r:embed="rId4"/>
          <a:stretch>
            <a:fillRect/>
          </a:stretch>
        </p:blipFill>
        <p:spPr>
          <a:xfrm>
            <a:off x="5489794" y="4030303"/>
            <a:ext cx="2757735" cy="2296070"/>
          </a:xfrm>
          <a:prstGeom prst="rect">
            <a:avLst/>
          </a:prstGeom>
        </p:spPr>
      </p:pic>
    </p:spTree>
    <p:extLst>
      <p:ext uri="{BB962C8B-B14F-4D97-AF65-F5344CB8AC3E}">
        <p14:creationId xmlns:p14="http://schemas.microsoft.com/office/powerpoint/2010/main" val="36039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t>Way Forward</a:t>
            </a:r>
            <a:endParaRPr lang="zh-CN" altLang="en-US" sz="2800" dirty="0"/>
          </a:p>
        </p:txBody>
      </p:sp>
      <p:sp>
        <p:nvSpPr>
          <p:cNvPr id="113" name="TextBox 112"/>
          <p:cNvSpPr txBox="1"/>
          <p:nvPr/>
        </p:nvSpPr>
        <p:spPr>
          <a:xfrm>
            <a:off x="311364" y="1383994"/>
            <a:ext cx="10852954" cy="1077218"/>
          </a:xfrm>
          <a:prstGeom prst="rect">
            <a:avLst/>
          </a:prstGeom>
          <a:noFill/>
        </p:spPr>
        <p:txBody>
          <a:bodyPr wrap="square" rtlCol="0">
            <a:spAutoFit/>
          </a:bodyPr>
          <a:lstStyle/>
          <a:p>
            <a:pPr marL="285750" indent="-285750" algn="just">
              <a:spcAft>
                <a:spcPts val="600"/>
              </a:spcAft>
              <a:buFont typeface="Wingdings" panose="05000000000000000000" pitchFamily="2" charset="2"/>
              <a:buChar char="q"/>
            </a:pPr>
            <a:r>
              <a:rPr lang="en-US" b="1" dirty="0"/>
              <a:t> </a:t>
            </a:r>
            <a:r>
              <a:rPr lang="en-US" altLang="zh-CN" b="1" dirty="0"/>
              <a:t>Add all necessary definition and clarification of the terminology, which is used in the TS;</a:t>
            </a:r>
          </a:p>
          <a:p>
            <a:pPr marL="285750" indent="-285750" algn="just">
              <a:spcAft>
                <a:spcPts val="600"/>
              </a:spcAft>
              <a:buFont typeface="Wingdings" panose="05000000000000000000" pitchFamily="2" charset="2"/>
              <a:buChar char="q"/>
            </a:pPr>
            <a:r>
              <a:rPr lang="en-US" altLang="zh-CN" b="1" dirty="0"/>
              <a:t>Clearly describe the procedure, avoiding combining multiple APIs into single procedure;</a:t>
            </a:r>
          </a:p>
          <a:p>
            <a:pPr marL="285750" indent="-285750" algn="just">
              <a:spcAft>
                <a:spcPts val="600"/>
              </a:spcAft>
              <a:buFont typeface="Wingdings" panose="05000000000000000000" pitchFamily="2" charset="2"/>
              <a:buChar char="q"/>
            </a:pPr>
            <a:r>
              <a:rPr lang="en-US" altLang="zh-CN" b="1" dirty="0"/>
              <a:t>And maintain consistency in the description throughout the whole TS.</a:t>
            </a:r>
            <a:endParaRPr lang="en-US" b="1" dirty="0"/>
          </a:p>
        </p:txBody>
      </p:sp>
    </p:spTree>
    <p:extLst>
      <p:ext uri="{BB962C8B-B14F-4D97-AF65-F5344CB8AC3E}">
        <p14:creationId xmlns:p14="http://schemas.microsoft.com/office/powerpoint/2010/main" val="1531076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2" y="2773160"/>
            <a:ext cx="3566460" cy="1104917"/>
          </a:xfrm>
        </p:spPr>
        <p:txBody>
          <a:bodyPr/>
          <a:lstStyle/>
          <a:p>
            <a:r>
              <a:rPr lang="en-US" dirty="0"/>
              <a:t>The end </a:t>
            </a:r>
          </a:p>
        </p:txBody>
      </p:sp>
    </p:spTree>
    <p:extLst>
      <p:ext uri="{BB962C8B-B14F-4D97-AF65-F5344CB8AC3E}">
        <p14:creationId xmlns:p14="http://schemas.microsoft.com/office/powerpoint/2010/main" val="3804122187"/>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15060</TotalTime>
  <Words>332</Words>
  <Application>Microsoft Office PowerPoint</Application>
  <PresentationFormat>宽屏</PresentationFormat>
  <Paragraphs>26</Paragraphs>
  <Slides>5</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.AppleSystemUIFont</vt:lpstr>
      <vt:lpstr>宋体</vt:lpstr>
      <vt:lpstr>微软雅黑</vt:lpstr>
      <vt:lpstr>Arial</vt:lpstr>
      <vt:lpstr>Calibri</vt:lpstr>
      <vt:lpstr>Calibri Light</vt:lpstr>
      <vt:lpstr>Times New Roman</vt:lpstr>
      <vt:lpstr>Wingdings</vt:lpstr>
      <vt:lpstr>1_Office Theme</vt:lpstr>
      <vt:lpstr>Discussion on quality issues remains in EDGEAPP specification</vt:lpstr>
      <vt:lpstr>PowerPoint 演示文稿</vt:lpstr>
      <vt:lpstr>PowerPoint 演示文稿</vt:lpstr>
      <vt:lpstr>PowerPoint 演示文稿</vt:lpstr>
      <vt:lpstr>The end </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Huawei-SA6#57</cp:lastModifiedBy>
  <cp:revision>226</cp:revision>
  <dcterms:created xsi:type="dcterms:W3CDTF">2023-04-05T03:54:49Z</dcterms:created>
  <dcterms:modified xsi:type="dcterms:W3CDTF">2023-09-28T10:12:23Z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(3)N6X3CxlYVWGez6NiCAmQNWjckrtqgXNHworBrOcgsfh9Zay3/sZvaehli1CN6AFvO32U1J52
5z0H2RrQ29ue0YPFGSjcypnVPS7IL+Ry73DizcOmzfe/iLlxCI1cYygbT/c6qEZIzEJuja5X
yGDR/tc9hG3Y8wRDlKPwYAYD5IG+T1HlRruplgPYPd+Yt3Y+LA5VHt4zk7upmbgiFnYJqMzu
GyK5NQorY3NVUmzDaC</vt:lpwstr>
  </property>
  <property fmtid="{D5CDD505-2E9C-101B-9397-08002B2CF9AE}" pid="3" name="_2015_ms_pID_7253431">
    <vt:lpwstr>c+NcNmR7fS+Ck4JmQQkpPvXIczNJaRTPn/tz5JmfU/Tnbkqz9iLTY4
FnPDYOdXloFzWrNuyzQAl9rvykkCuI8SfqEOxsYboxnnCT8X3e/GmAVyB4iI8KYCIQaIcuQN
ZZh7GT6lLLhUHHwKUHy5o7smSRjA5DuboS2GV9Z/4C7LpgF2ISAn5pVtvBLp9Qs5CjCp0pqh
SCq73a371EdLMkf4WHCTr5xGJw9RH/jeJrp3</vt:lpwstr>
  </property>
  <property fmtid="{D5CDD505-2E9C-101B-9397-08002B2CF9AE}" pid="4" name="_2015_ms_pID_7253432">
    <vt:lpwstr>Iw==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1695001124</vt:lpwstr>
  </property>
</Properties>
</file>