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2.xml" ContentType="application/vnd.openxmlformats-officedocument.presentationml.tags+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1"/>
  </p:notesMasterIdLst>
  <p:handoutMasterIdLst>
    <p:handoutMasterId r:id="rId12"/>
  </p:handoutMasterIdLst>
  <p:sldIdLst>
    <p:sldId id="341" r:id="rId2"/>
    <p:sldId id="363" r:id="rId3"/>
    <p:sldId id="375" r:id="rId4"/>
    <p:sldId id="376" r:id="rId5"/>
    <p:sldId id="378" r:id="rId6"/>
    <p:sldId id="380" r:id="rId7"/>
    <p:sldId id="383" r:id="rId8"/>
    <p:sldId id="382" r:id="rId9"/>
    <p:sldId id="381" r:id="rId10"/>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80">
          <p15:clr>
            <a:srgbClr val="A4A3A4"/>
          </p15:clr>
        </p15:guide>
        <p15:guide id="2" pos="3840">
          <p15:clr>
            <a:srgbClr val="A4A3A4"/>
          </p15:clr>
        </p15:guide>
      </p15:sldGuideLst>
    </p:ext>
    <p:ext uri="{2D200454-40CA-4A62-9FC3-DE9A4176ACB9}">
      <p15:notesGuideLst xmlns:p15="http://schemas.microsoft.com/office/powerpoint/2012/main">
        <p15:guide id="1" orient="horz" pos="320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ED7D31"/>
    <a:srgbClr val="2A6EA8"/>
    <a:srgbClr val="FFFFFF"/>
    <a:srgbClr val="FF6600"/>
    <a:srgbClr val="1A4669"/>
    <a:srgbClr val="C6D254"/>
    <a:srgbClr val="B1D254"/>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67" d="100"/>
          <a:sy n="67" d="100"/>
        </p:scale>
        <p:origin x="540" y="78"/>
      </p:cViewPr>
      <p:guideLst>
        <p:guide orient="horz" pos="218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2532" y="72"/>
      </p:cViewPr>
      <p:guideLst>
        <p:guide orient="horz" pos="320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ln>
          <a:effectLst/>
        </p:spPr>
        <p:txBody>
          <a:bodyPr vert="horz" wrap="square" lIns="94426" tIns="47213" rIns="94426" bIns="47213" numCol="1" anchor="t"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ln>
          <a:effectLst/>
        </p:spPr>
        <p:txBody>
          <a:bodyPr vert="horz" wrap="square" lIns="94426" tIns="47213" rIns="94426" bIns="47213" numCol="1" anchor="t" anchorCtr="0" compatLnSpc="1"/>
          <a:lstStyle>
            <a:lvl1pPr algn="r" defTabSz="944880" eaLnBrk="1" hangingPunct="1">
              <a:defRPr sz="1200">
                <a:latin typeface="Times New Roman" panose="02020603050405020304"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ln>
          <a:effectLst/>
        </p:spPr>
        <p:txBody>
          <a:bodyPr vert="horz" wrap="square" lIns="94426" tIns="47213" rIns="94426" bIns="47213" numCol="1" anchor="b"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ln>
          <a:effectLst/>
        </p:spPr>
        <p:txBody>
          <a:bodyPr vert="horz" wrap="square" lIns="94426" tIns="47213" rIns="94426" bIns="47213" numCol="1" anchor="b" anchorCtr="0" compatLnSpc="1"/>
          <a:lstStyle>
            <a:lvl1pPr algn="r" defTabSz="944880" eaLnBrk="1" hangingPunct="1">
              <a:defRPr sz="1200">
                <a:latin typeface="Times New Roman" panose="02020603050405020304" pitchFamily="18" charset="0"/>
              </a:defRPr>
            </a:lvl1pPr>
          </a:lstStyle>
          <a:p>
            <a:pPr>
              <a:defRPr/>
            </a:pPr>
            <a:fld id="{A3198B39-BF8D-4494-9821-E6701364FD81}" type="slidenum">
              <a:rPr lang="en-GB" altLang="en-US"/>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ln>
          <a:effectLst/>
        </p:spPr>
        <p:txBody>
          <a:bodyPr vert="horz" wrap="square" lIns="94426" tIns="47213" rIns="94426" bIns="47213" numCol="1" anchor="t"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ln>
          <a:effectLst/>
        </p:spPr>
        <p:txBody>
          <a:bodyPr vert="horz" wrap="square" lIns="94426" tIns="47213" rIns="94426" bIns="47213" numCol="1" anchor="t" anchorCtr="0" compatLnSpc="1"/>
          <a:lstStyle>
            <a:lvl1pPr algn="r" defTabSz="944880" eaLnBrk="1" hangingPunct="1">
              <a:defRPr sz="1200">
                <a:latin typeface="Times New Roman" panose="02020603050405020304" pitchFamily="18" charset="0"/>
                <a:cs typeface="+mn-cs"/>
              </a:defRPr>
            </a:lvl1pPr>
          </a:lstStyle>
          <a:p>
            <a:pPr>
              <a:defRPr/>
            </a:pPr>
            <a:endParaRPr lang="en-GB"/>
          </a:p>
        </p:txBody>
      </p:sp>
      <p:sp>
        <p:nvSpPr>
          <p:cNvPr id="3076"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ln>
          <a:effectLst/>
        </p:spPr>
        <p:txBody>
          <a:bodyPr vert="horz" wrap="square" lIns="94426" tIns="47213" rIns="94426" bIns="47213" numCol="1" anchor="t" anchorCtr="0" compatLnSpc="1"/>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ln>
          <a:effectLst/>
        </p:spPr>
        <p:txBody>
          <a:bodyPr vert="horz" wrap="square" lIns="94426" tIns="47213" rIns="94426" bIns="47213" numCol="1" anchor="b"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ln>
          <a:effectLst/>
        </p:spPr>
        <p:txBody>
          <a:bodyPr vert="horz" wrap="square" lIns="94426" tIns="47213" rIns="94426" bIns="47213" numCol="1" anchor="b" anchorCtr="0" compatLnSpc="1"/>
          <a:lstStyle>
            <a:lvl1pPr algn="r" defTabSz="944880" eaLnBrk="1" hangingPunct="1">
              <a:defRPr sz="1200">
                <a:latin typeface="Times New Roman" panose="02020603050405020304" pitchFamily="18" charset="0"/>
              </a:defRPr>
            </a:lvl1pPr>
          </a:lstStyle>
          <a:p>
            <a:pPr>
              <a:defRPr/>
            </a:pPr>
            <a:fld id="{ECB452CC-48C9-4997-9257-C682E2A70ECE}" type="slidenum">
              <a:rPr lang="en-GB" altLang="en-US"/>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29" name="幻灯片图像占位符 1"/>
          <p:cNvSpPr>
            <a:spLocks noGrp="1" noRot="1" noChangeAspect="1"/>
          </p:cNvSpPr>
          <p:nvPr>
            <p:ph type="sldImg" idx="2"/>
          </p:nvPr>
        </p:nvSpPr>
        <p:spPr/>
      </p:sp>
      <p:sp>
        <p:nvSpPr>
          <p:cNvPr id="1048630" name="文本占位符 2"/>
          <p:cNvSpPr>
            <a:spLocks noGrp="1"/>
          </p:cNvSpPr>
          <p:nvPr>
            <p:ph type="body" idx="3"/>
          </p:nvPr>
        </p:nvSpPr>
        <p:spPr/>
        <p:txBody>
          <a:bodyPr/>
          <a:lstStyle/>
          <a:p>
            <a:r>
              <a:rPr lang="en-US" altLang="zh-CN"/>
              <a:t>SA4 </a:t>
            </a:r>
            <a:r>
              <a:rPr lang="zh-CN" altLang="en-US"/>
              <a:t>的关系；</a:t>
            </a:r>
          </a:p>
          <a:p>
            <a:r>
              <a:rPr lang="zh-CN" altLang="en-US"/>
              <a:t>对比</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pPr marL="0" lvl="1"/>
            <a:r>
              <a:rPr lang="en-US" altLang="zh-CN" dirty="0">
                <a:latin typeface="+mn-lt"/>
                <a:ea typeface="宋体" panose="02010600030101010101" pitchFamily="2" charset="-122"/>
                <a:sym typeface="+mn-ea"/>
              </a:rPr>
              <a:t>Customer Premise Equipment/UE</a:t>
            </a:r>
          </a:p>
          <a:p>
            <a:pPr marL="0" lvl="1"/>
            <a:endParaRPr lang="en-US" altLang="zh-CN" dirty="0">
              <a:latin typeface="+mn-lt"/>
              <a:ea typeface="宋体" panose="02010600030101010101" pitchFamily="2" charset="-122"/>
              <a:sym typeface="+mn-ea"/>
            </a:endParaRPr>
          </a:p>
          <a:p>
            <a:pPr marL="0" lvl="1"/>
            <a:r>
              <a:rPr lang="en-US" altLang="zh-CN" dirty="0">
                <a:latin typeface="+mn-lt"/>
                <a:ea typeface="宋体" panose="02010600030101010101" pitchFamily="2" charset="-122"/>
                <a:sym typeface="+mn-ea"/>
              </a:rPr>
              <a:t>extract the PDU Set related information in the RTP header)</a:t>
            </a:r>
          </a:p>
          <a:p>
            <a:pPr marL="0" lvl="1"/>
            <a:r>
              <a:rPr lang="en-US" altLang="zh-CN" dirty="0">
                <a:latin typeface="+mn-lt"/>
                <a:ea typeface="宋体" panose="02010600030101010101" pitchFamily="2" charset="-122"/>
                <a:sym typeface="+mn-ea"/>
              </a:rPr>
              <a:t>Provisioning of associated XR Services information in the 5GC with the help of an enabler, such as Multi-modal Service ID provisioning;</a:t>
            </a:r>
          </a:p>
          <a:p>
            <a:pPr marL="0" lvl="1"/>
            <a:r>
              <a:rPr lang="en-US" altLang="zh-CN" dirty="0">
                <a:latin typeface="+mn-lt"/>
                <a:ea typeface="宋体" panose="02010600030101010101" pitchFamily="2" charset="-122"/>
                <a:sym typeface="+mn-ea"/>
              </a:rPr>
              <a:t>Utilization of 3rd party provided policy(ies) for control of flows associated with an application (e.g., PDU/flows coordination, delay difference handling) (可以基于SEALDD已有的服务，比如是redundant transmission， bandwidth control， data transmission quality guarantee，或者SA2的 redundant transmission,  PDU set identifier based, ECN/congestion information based solutions 或者自己的QoS scheduler. Based on the, something more could be done.</a:t>
            </a:r>
          </a:p>
          <a:p>
            <a:pPr marL="0" lvl="1"/>
            <a:endParaRPr lang="en-US" altLang="zh-CN" dirty="0">
              <a:latin typeface="+mn-lt"/>
              <a:ea typeface="宋体" panose="02010600030101010101" pitchFamily="2" charset="-122"/>
              <a:sym typeface="+mn-ea"/>
            </a:endParaRPr>
          </a:p>
          <a:p>
            <a:pPr marL="0" lvl="1"/>
            <a:endParaRPr lang="en-US" altLang="zh-CN" dirty="0">
              <a:latin typeface="+mn-lt"/>
              <a:ea typeface="宋体" panose="02010600030101010101" pitchFamily="2" charset="-122"/>
              <a:sym typeface="+mn-ea"/>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84" name="幻灯片图像占位符 1"/>
          <p:cNvSpPr>
            <a:spLocks noGrp="1" noRot="1" noChangeAspect="1" noTextEdit="1"/>
          </p:cNvSpPr>
          <p:nvPr>
            <p:ph type="sldImg"/>
          </p:nvPr>
        </p:nvSpPr>
        <p:spPr/>
      </p:sp>
      <p:sp>
        <p:nvSpPr>
          <p:cNvPr id="1048685" name="备注占位符 2"/>
          <p:cNvSpPr>
            <a:spLocks noGrp="1"/>
          </p:cNvSpPr>
          <p:nvPr>
            <p:ph type="body" idx="1"/>
          </p:nvPr>
        </p:nvSpPr>
        <p:spPr>
          <a:xfrm>
            <a:off x="906463" y="4716463"/>
            <a:ext cx="4984750" cy="4468812"/>
          </a:xfrm>
        </p:spPr>
        <p:txBody>
          <a:bodyPr wrap="square" lIns="92859" tIns="46430" rIns="92859" bIns="46430" anchor="t" anchorCtr="0"/>
          <a:lstStyle/>
          <a:p>
            <a:pPr lvl="0"/>
            <a:r>
              <a:rPr lang="zh-CN" altLang="zh-CN" dirty="0">
                <a:ea typeface="宋体" panose="02010600030101010101" pitchFamily="2" charset="-122"/>
              </a:rPr>
              <a:t>丢包</a:t>
            </a:r>
          </a:p>
          <a:p>
            <a:pPr lvl="0"/>
            <a:r>
              <a:rPr lang="zh-CN" altLang="zh-CN" dirty="0">
                <a:ea typeface="宋体" panose="02010600030101010101" pitchFamily="2" charset="-122"/>
              </a:rPr>
              <a:t>资源预留</a:t>
            </a:r>
          </a:p>
          <a:p>
            <a:pPr lvl="0"/>
            <a:r>
              <a:rPr lang="zh-CN" altLang="zh-CN" dirty="0">
                <a:ea typeface="宋体" panose="02010600030101010101" pitchFamily="2" charset="-122"/>
              </a:rPr>
              <a:t>整形；</a:t>
            </a:r>
          </a:p>
          <a:p>
            <a:pPr lvl="0"/>
            <a:r>
              <a:rPr lang="zh-CN" altLang="zh-CN" dirty="0">
                <a:ea typeface="宋体" panose="02010600030101010101" pitchFamily="2" charset="-122"/>
              </a:rPr>
              <a:t>这种情况需要考虑，EAS bundle以后，有不同的requirement怎么办，</a:t>
            </a:r>
          </a:p>
          <a:p>
            <a:pPr lvl="0"/>
            <a:r>
              <a:rPr lang="zh-CN" altLang="zh-CN" dirty="0">
                <a:ea typeface="宋体" panose="02010600030101010101" pitchFamily="2" charset="-122"/>
              </a:rPr>
              <a:t>比如说，可能一个EAS还能被原来的EAS服务，但是两个EAS要求严格的时延，类似XR业务，所以要综合考虑如何进行bundle EAS relocation</a:t>
            </a:r>
          </a:p>
          <a:p>
            <a:pPr lvl="0"/>
            <a:r>
              <a:rPr lang="zh-CN" altLang="zh-CN" dirty="0">
                <a:ea typeface="宋体" panose="02010600030101010101" pitchFamily="2" charset="-122"/>
              </a:rPr>
              <a:t>有没有一种情况是，同一个</a:t>
            </a:r>
            <a:r>
              <a:rPr lang="en-US" altLang="zh-CN" dirty="0">
                <a:ea typeface="宋体" panose="02010600030101010101" pitchFamily="2" charset="-122"/>
              </a:rPr>
              <a:t>XR</a:t>
            </a:r>
            <a:r>
              <a:rPr lang="zh-CN" altLang="en-US" dirty="0">
                <a:ea typeface="宋体" panose="02010600030101010101" pitchFamily="2" charset="-122"/>
              </a:rPr>
              <a:t>业务，但是不同的</a:t>
            </a:r>
            <a:r>
              <a:rPr lang="en-US" altLang="zh-CN" dirty="0">
                <a:ea typeface="宋体" panose="02010600030101010101" pitchFamily="2" charset="-122"/>
              </a:rPr>
              <a:t>EAS</a:t>
            </a:r>
            <a:r>
              <a:rPr lang="zh-CN" altLang="en-US" dirty="0">
                <a:ea typeface="宋体" panose="02010600030101010101" pitchFamily="2" charset="-122"/>
              </a:rPr>
              <a:t>服务，然后</a:t>
            </a:r>
            <a:r>
              <a:rPr lang="en-US" altLang="zh-CN" dirty="0">
                <a:ea typeface="宋体" panose="02010600030101010101" pitchFamily="2" charset="-122"/>
              </a:rPr>
              <a:t>split computing??</a:t>
            </a:r>
            <a:endParaRPr lang="zh-CN" altLang="zh-CN" dirty="0">
              <a:ea typeface="宋体" panose="02010600030101010101" pitchFamily="2" charset="-122"/>
            </a:endParaRPr>
          </a:p>
          <a:p>
            <a:pPr lvl="0"/>
            <a:endParaRPr lang="zh-CN" altLang="zh-CN" dirty="0">
              <a:ea typeface="宋体" panose="02010600030101010101" pitchFamily="2" charset="-122"/>
            </a:endParaRPr>
          </a:p>
          <a:p>
            <a:pPr lvl="0"/>
            <a:endParaRPr lang="zh-CN" altLang="zh-CN" dirty="0">
              <a:ea typeface="宋体" panose="02010600030101010101" pitchFamily="2" charset="-122"/>
            </a:endParaRPr>
          </a:p>
        </p:txBody>
      </p:sp>
      <p:sp>
        <p:nvSpPr>
          <p:cNvPr id="1048686" name="灯片编号占位符 3"/>
          <p:cNvSpPr txBox="1">
            <a:spLocks noGrp="1"/>
          </p:cNvSpPr>
          <p:nvPr>
            <p:ph type="sldNum" sz="quarter"/>
          </p:nvPr>
        </p:nvSpPr>
        <p:spPr>
          <a:xfrm>
            <a:off x="3851275" y="9431338"/>
            <a:ext cx="2946400" cy="496887"/>
          </a:xfrm>
          <a:prstGeom prst="rect">
            <a:avLst/>
          </a:prstGeom>
          <a:noFill/>
          <a:ln w="9525">
            <a:noFill/>
          </a:ln>
        </p:spPr>
        <p:txBody>
          <a:bodyPr lIns="92859" tIns="46430" rIns="92859" bIns="46430" anchor="b" anchorCtr="0"/>
          <a:lstStyle/>
          <a:p>
            <a:pPr lvl="0" algn="r" defTabSz="930275" eaLnBrk="1" hangingPunct="1">
              <a:buNone/>
            </a:pPr>
            <a:fld id="{9A0DB2DC-4C9A-4742-B13C-FB6460FD3503}" type="slidenum">
              <a:rPr lang="en-GB" altLang="en-US" sz="1200" dirty="0">
                <a:latin typeface="Times New Roman" panose="02020603050405020304" pitchFamily="18" charset="0"/>
              </a:rPr>
              <a:t>5</a:t>
            </a:fld>
            <a:endParaRPr lang="en-GB" altLang="en-US" sz="1200" dirty="0">
              <a:latin typeface="Times New Roman" panose="02020603050405020304" pitchFamily="18"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15" name="幻灯片图像占位符 1"/>
          <p:cNvSpPr>
            <a:spLocks noGrp="1" noRot="1" noChangeAspect="1"/>
          </p:cNvSpPr>
          <p:nvPr>
            <p:ph type="sldImg" idx="2"/>
          </p:nvPr>
        </p:nvSpPr>
        <p:spPr/>
      </p:sp>
      <p:sp>
        <p:nvSpPr>
          <p:cNvPr id="1048716" name="文本占位符 2"/>
          <p:cNvSpPr>
            <a:spLocks noGrp="1"/>
          </p:cNvSpPr>
          <p:nvPr>
            <p:ph type="body" idx="3"/>
          </p:nvPr>
        </p:nvSpPr>
        <p:spPr/>
        <p:txBody>
          <a:bodyPr/>
          <a:lstStyle/>
          <a:p>
            <a:r>
              <a:rPr lang="en-US" altLang="zh-CN"/>
              <a:t>XR service </a:t>
            </a:r>
            <a:r>
              <a:rPr lang="zh-CN" altLang="en-US"/>
              <a:t>打卡看看</a:t>
            </a:r>
          </a:p>
          <a:p>
            <a:endParaRPr lang="zh-CN" altLang="en-US"/>
          </a:p>
          <a:p>
            <a:r>
              <a:rPr lang="zh-CN" altLang="en-US"/>
              <a:t>分一分哪些是</a:t>
            </a:r>
            <a:r>
              <a:rPr lang="en-US" altLang="zh-CN"/>
              <a:t>XR specific</a:t>
            </a:r>
          </a:p>
          <a:p>
            <a:endParaRPr lang="zh-CN" altLang="en-US"/>
          </a:p>
          <a:p>
            <a:r>
              <a:rPr lang="zh-CN" altLang="en-US"/>
              <a:t>动态的分离渲染可行性；实现上</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18" name="幻灯片图像占位符 1"/>
          <p:cNvSpPr>
            <a:spLocks noGrp="1" noRot="1" noChangeAspect="1"/>
          </p:cNvSpPr>
          <p:nvPr>
            <p:ph type="sldImg" idx="2"/>
          </p:nvPr>
        </p:nvSpPr>
        <p:spPr/>
      </p:sp>
      <p:sp>
        <p:nvSpPr>
          <p:cNvPr id="1048719"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cSld>
  <p:clrMapOvr>
    <a:masterClrMapping/>
  </p:clrMapOvr>
  <p:transition>
    <p:wipe dir="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t>‹#›</a:t>
            </a:fld>
            <a:endParaRPr lang="en-GB" altLang="en-US" sz="1400">
              <a:latin typeface="Calibri" panose="020F0502020204030204" pitchFamily="34" charset="0"/>
            </a:endParaRPr>
          </a:p>
        </p:txBody>
      </p:sp>
      <p:sp>
        <p:nvSpPr>
          <p:cNvPr id="14" name="Text Box 14"/>
          <p:cNvSpPr txBox="1">
            <a:spLocks noChangeArrowheads="1"/>
          </p:cNvSpPr>
          <p:nvPr userDrawn="1"/>
        </p:nvSpPr>
        <p:spPr bwMode="auto">
          <a:xfrm>
            <a:off x="323850" y="73025"/>
            <a:ext cx="3553558" cy="46037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panose="020B0604020202020204"/>
              </a:rPr>
              <a:t>3GPP TSG-SA WG6 Meeting #57</a:t>
            </a:r>
          </a:p>
          <a:p>
            <a:pPr eaLnBrk="1" hangingPunct="1">
              <a:defRPr/>
            </a:pPr>
            <a:r>
              <a:rPr lang="sv-SE" altLang="en-US" sz="1200" b="1" dirty="0">
                <a:latin typeface="Arial" panose="020B0604020202020204"/>
              </a:rPr>
              <a:t>Xiamen, P. R. China, October 9 – 13, 2023</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1.xml"/><Relationship Id="rId5" Type="http://schemas.openxmlformats.org/officeDocument/2006/relationships/image" Target="../media/image3.jpe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2147888" y="1709738"/>
            <a:ext cx="7886700" cy="2852737"/>
          </a:xfrm>
        </p:spPr>
        <p:txBody>
          <a:bodyPr/>
          <a:lstStyle/>
          <a:p>
            <a:pPr eaLnBrk="1" hangingPunct="1"/>
            <a:r>
              <a:rPr lang="en-GB" altLang="en-US" dirty="0"/>
              <a:t>SA6 Rel-19:</a:t>
            </a:r>
            <a:br>
              <a:rPr lang="en-GB" altLang="en-US" dirty="0"/>
            </a:br>
            <a:r>
              <a:rPr lang="en-US" altLang="zh-CN" sz="4800" kern="0" noProof="0" dirty="0">
                <a:ln>
                  <a:noFill/>
                </a:ln>
                <a:solidFill>
                  <a:schemeClr val="tx1"/>
                </a:solidFill>
                <a:uLnTx/>
                <a:uFillTx/>
                <a:sym typeface="+mn-ea"/>
              </a:rPr>
              <a:t>Discussion on Network enabler for XR services </a:t>
            </a:r>
          </a:p>
        </p:txBody>
      </p:sp>
      <p:sp>
        <p:nvSpPr>
          <p:cNvPr id="5123" name="Text Placeholder 2"/>
          <p:cNvSpPr>
            <a:spLocks noGrp="1"/>
          </p:cNvSpPr>
          <p:nvPr>
            <p:ph type="body" idx="4294967295"/>
          </p:nvPr>
        </p:nvSpPr>
        <p:spPr>
          <a:xfrm>
            <a:off x="2147888" y="4589463"/>
            <a:ext cx="7886700" cy="1500187"/>
          </a:xfrm>
        </p:spPr>
        <p:txBody>
          <a:bodyPr/>
          <a:lstStyle/>
          <a:p>
            <a:pPr marL="0" indent="0" eaLnBrk="1" hangingPunct="1">
              <a:buFontTx/>
              <a:buNone/>
            </a:pPr>
            <a:r>
              <a:rPr lang="en-US" altLang="zh-CN" dirty="0"/>
              <a:t>Oct</a:t>
            </a:r>
            <a:r>
              <a:rPr lang="en-GB" altLang="en-US" dirty="0"/>
              <a:t>, 2023</a:t>
            </a:r>
          </a:p>
          <a:p>
            <a:pPr marL="0" indent="0" eaLnBrk="1" hangingPunct="1">
              <a:buNone/>
            </a:pPr>
            <a:r>
              <a:rPr lang="en-US" altLang="en-GB" sz="2000" dirty="0"/>
              <a:t>Shaowen Zheng</a:t>
            </a:r>
            <a:r>
              <a:rPr lang="en-GB" altLang="en-US" sz="2000" dirty="0"/>
              <a:t> (</a:t>
            </a:r>
            <a:r>
              <a:rPr lang="en-US" altLang="en-GB" sz="2000" dirty="0"/>
              <a:t>CMCC</a:t>
            </a:r>
            <a:r>
              <a:rPr lang="en-GB" altLang="en-US" sz="2000" dirty="0"/>
              <a:t>)</a:t>
            </a:r>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GB" altLang="en-US"/>
              <a:t>Outline</a:t>
            </a:r>
          </a:p>
        </p:txBody>
      </p:sp>
      <p:sp>
        <p:nvSpPr>
          <p:cNvPr id="6147" name="Content Placeholder 2"/>
          <p:cNvSpPr>
            <a:spLocks noGrp="1"/>
          </p:cNvSpPr>
          <p:nvPr>
            <p:ph idx="1"/>
          </p:nvPr>
        </p:nvSpPr>
        <p:spPr/>
        <p:txBody>
          <a:bodyPr/>
          <a:lstStyle/>
          <a:p>
            <a:r>
              <a:rPr lang="en-US" altLang="zh-CN" dirty="0">
                <a:ea typeface="宋体" panose="02010600030101010101" pitchFamily="2" charset="-122"/>
                <a:sym typeface="+mn-ea"/>
              </a:rPr>
              <a:t>Background and motivation </a:t>
            </a:r>
            <a:endParaRPr lang="zh-CN" altLang="en-US"/>
          </a:p>
          <a:p>
            <a:r>
              <a:rPr lang="en-US" altLang="zh-CN" dirty="0">
                <a:ea typeface="宋体" panose="02010600030101010101" pitchFamily="2" charset="-122"/>
                <a:sym typeface="+mn-ea"/>
              </a:rPr>
              <a:t>Potential u</a:t>
            </a:r>
            <a:r>
              <a:rPr lang="en-US" altLang="en-US" dirty="0"/>
              <a:t>se case</a:t>
            </a:r>
          </a:p>
          <a:p>
            <a:r>
              <a:rPr lang="en-US" altLang="zh-CN" dirty="0">
                <a:ea typeface="宋体" panose="02010600030101010101" pitchFamily="2" charset="-122"/>
                <a:sym typeface="+mn-ea"/>
              </a:rPr>
              <a:t>Potential </a:t>
            </a:r>
            <a:r>
              <a:rPr lang="en-US" altLang="en-US" dirty="0"/>
              <a:t>Objective</a:t>
            </a:r>
          </a:p>
          <a:p>
            <a:endParaRPr lang="en-US" altLang="en-US"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02" name="标题 1"/>
          <p:cNvSpPr>
            <a:spLocks noGrp="1"/>
          </p:cNvSpPr>
          <p:nvPr>
            <p:ph type="title"/>
          </p:nvPr>
        </p:nvSpPr>
        <p:spPr/>
        <p:txBody>
          <a:bodyPr/>
          <a:lstStyle/>
          <a:p>
            <a:r>
              <a:rPr lang="en-US" altLang="zh-CN" dirty="0">
                <a:ea typeface="宋体" panose="02010600030101010101" pitchFamily="2" charset="-122"/>
                <a:sym typeface="+mn-ea"/>
              </a:rPr>
              <a:t>Background and motivation </a:t>
            </a:r>
            <a:endParaRPr lang="zh-CN" altLang="en-US"/>
          </a:p>
        </p:txBody>
      </p:sp>
      <p:sp>
        <p:nvSpPr>
          <p:cNvPr id="1048603" name="矩形 3"/>
          <p:cNvSpPr/>
          <p:nvPr/>
        </p:nvSpPr>
        <p:spPr>
          <a:xfrm>
            <a:off x="1136650" y="1769110"/>
            <a:ext cx="2199640" cy="313690"/>
          </a:xfrm>
          <a:prstGeom prst="rect">
            <a:avLst/>
          </a:prstGeom>
          <a:solidFill>
            <a:schemeClr val="bg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en-GB" altLang="en-US" sz="800" b="0" i="0" u="none" strike="noStrike" cap="none" normalizeH="0" baseline="0">
              <a:ln>
                <a:noFill/>
              </a:ln>
              <a:solidFill>
                <a:schemeClr val="tx1"/>
              </a:solidFill>
              <a:effectLst/>
              <a:latin typeface="Arial" panose="020B0604020202020204" pitchFamily="34" charset="0"/>
            </a:endParaRPr>
          </a:p>
        </p:txBody>
      </p:sp>
      <p:sp>
        <p:nvSpPr>
          <p:cNvPr id="1048604" name="文本框 4"/>
          <p:cNvSpPr txBox="1"/>
          <p:nvPr/>
        </p:nvSpPr>
        <p:spPr>
          <a:xfrm>
            <a:off x="1532255" y="1769110"/>
            <a:ext cx="1407795" cy="275590"/>
          </a:xfrm>
          <a:prstGeom prst="rect">
            <a:avLst/>
          </a:prstGeom>
          <a:noFill/>
        </p:spPr>
        <p:txBody>
          <a:bodyPr wrap="square" rtlCol="0">
            <a:spAutoFit/>
          </a:bodyPr>
          <a:lstStyle/>
          <a:p>
            <a:pPr algn="ctr"/>
            <a:r>
              <a:rPr lang="en-US" altLang="zh-CN" sz="1200" b="1">
                <a:solidFill>
                  <a:srgbClr val="FF0000"/>
                </a:solidFill>
              </a:rPr>
              <a:t>SA1</a:t>
            </a:r>
          </a:p>
        </p:txBody>
      </p:sp>
      <p:sp>
        <p:nvSpPr>
          <p:cNvPr id="1048609" name="文本框 11"/>
          <p:cNvSpPr txBox="1"/>
          <p:nvPr/>
        </p:nvSpPr>
        <p:spPr>
          <a:xfrm>
            <a:off x="1136650" y="2441575"/>
            <a:ext cx="2590800" cy="521970"/>
          </a:xfrm>
          <a:prstGeom prst="rect">
            <a:avLst/>
          </a:prstGeom>
          <a:noFill/>
        </p:spPr>
        <p:txBody>
          <a:bodyPr wrap="square" rtlCol="0" anchor="t">
            <a:spAutoFit/>
          </a:bodyPr>
          <a:lstStyle/>
          <a:p>
            <a:pPr>
              <a:buClrTx/>
              <a:buSzTx/>
              <a:buFontTx/>
            </a:pPr>
            <a:r>
              <a:rPr lang="en-US" sz="1400" b="1">
                <a:latin typeface="Times New Roman" panose="02020603050405020304" pitchFamily="18" charset="0"/>
                <a:sym typeface="+mn-ea"/>
              </a:rPr>
              <a:t> R17: tactile and multi-modal communication service </a:t>
            </a:r>
          </a:p>
        </p:txBody>
      </p:sp>
      <p:sp>
        <p:nvSpPr>
          <p:cNvPr id="1048610" name="文本框 12"/>
          <p:cNvSpPr txBox="1"/>
          <p:nvPr/>
        </p:nvSpPr>
        <p:spPr>
          <a:xfrm>
            <a:off x="1136650" y="3857625"/>
            <a:ext cx="1725930" cy="306705"/>
          </a:xfrm>
          <a:prstGeom prst="rect">
            <a:avLst/>
          </a:prstGeom>
          <a:noFill/>
        </p:spPr>
        <p:txBody>
          <a:bodyPr wrap="square" rtlCol="0" anchor="t">
            <a:spAutoFit/>
          </a:bodyPr>
          <a:lstStyle/>
          <a:p>
            <a:r>
              <a:rPr lang="en-US" sz="1400" b="1">
                <a:latin typeface="Times New Roman" panose="02020603050405020304" pitchFamily="18" charset="0"/>
                <a:sym typeface="+mn-ea"/>
              </a:rPr>
              <a:t> R18: FS_Metaverse</a:t>
            </a:r>
            <a:r>
              <a:rPr lang="en-US" sz="1400">
                <a:latin typeface="Times New Roman" panose="02020603050405020304" pitchFamily="18" charset="0"/>
                <a:sym typeface="+mn-ea"/>
              </a:rPr>
              <a:t> </a:t>
            </a:r>
            <a:endParaRPr lang="en-US" altLang="en-US" sz="1400">
              <a:latin typeface="Times New Roman" panose="02020603050405020304" pitchFamily="18" charset="0"/>
              <a:sym typeface="+mn-ea"/>
            </a:endParaRPr>
          </a:p>
        </p:txBody>
      </p:sp>
      <p:cxnSp>
        <p:nvCxnSpPr>
          <p:cNvPr id="3145728" name="AutoShape 17"/>
          <p:cNvCxnSpPr>
            <a:cxnSpLocks noChangeShapeType="1"/>
          </p:cNvCxnSpPr>
          <p:nvPr/>
        </p:nvCxnSpPr>
        <p:spPr bwMode="auto">
          <a:xfrm rot="5400000">
            <a:off x="1302385" y="1927225"/>
            <a:ext cx="680720" cy="869950"/>
          </a:xfrm>
          <a:prstGeom prst="bentConnector4">
            <a:avLst>
              <a:gd name="adj1" fmla="val 36482"/>
              <a:gd name="adj2" fmla="val 135920"/>
            </a:avLst>
          </a:prstGeom>
          <a:noFill/>
          <a:ln w="6350">
            <a:solidFill>
              <a:srgbClr val="BBBCBC"/>
            </a:solidFill>
            <a:miter lim="800000"/>
            <a:headEnd type="none" w="sm" len="sm"/>
            <a:tailEnd type="none" w="med" len="lg"/>
          </a:ln>
        </p:spPr>
      </p:cxnSp>
      <p:cxnSp>
        <p:nvCxnSpPr>
          <p:cNvPr id="3145729" name="AutoShape 17"/>
          <p:cNvCxnSpPr>
            <a:cxnSpLocks noChangeShapeType="1"/>
            <a:stCxn id="1048609" idx="1"/>
            <a:endCxn id="1048610" idx="1"/>
          </p:cNvCxnSpPr>
          <p:nvPr/>
        </p:nvCxnSpPr>
        <p:spPr bwMode="auto">
          <a:xfrm rot="10800000" flipH="1" flipV="1">
            <a:off x="1136650" y="2702560"/>
            <a:ext cx="3175" cy="1308735"/>
          </a:xfrm>
          <a:prstGeom prst="bentConnector3">
            <a:avLst>
              <a:gd name="adj1" fmla="val -7500000"/>
            </a:avLst>
          </a:prstGeom>
          <a:noFill/>
          <a:ln w="6350">
            <a:solidFill>
              <a:srgbClr val="BBBCBC"/>
            </a:solidFill>
            <a:miter lim="800000"/>
            <a:headEnd type="none" w="sm" len="sm"/>
            <a:tailEnd type="none" w="med" len="lg"/>
          </a:ln>
        </p:spPr>
      </p:cxnSp>
      <p:cxnSp>
        <p:nvCxnSpPr>
          <p:cNvPr id="3145731" name="AutoShape 9"/>
          <p:cNvCxnSpPr>
            <a:cxnSpLocks noChangeShapeType="1"/>
          </p:cNvCxnSpPr>
          <p:nvPr/>
        </p:nvCxnSpPr>
        <p:spPr bwMode="auto">
          <a:xfrm flipV="1">
            <a:off x="2006600" y="1562735"/>
            <a:ext cx="3685540" cy="207010"/>
          </a:xfrm>
          <a:prstGeom prst="bentConnector3">
            <a:avLst>
              <a:gd name="adj1" fmla="val 610"/>
            </a:avLst>
          </a:prstGeom>
          <a:noFill/>
          <a:ln w="6350">
            <a:solidFill>
              <a:srgbClr val="BBBCBC"/>
            </a:solidFill>
            <a:miter lim="800000"/>
          </a:ln>
        </p:spPr>
      </p:cxnSp>
      <p:cxnSp>
        <p:nvCxnSpPr>
          <p:cNvPr id="3145732" name="AutoShape 10"/>
          <p:cNvCxnSpPr>
            <a:cxnSpLocks noChangeShapeType="1"/>
          </p:cNvCxnSpPr>
          <p:nvPr/>
        </p:nvCxnSpPr>
        <p:spPr bwMode="auto">
          <a:xfrm>
            <a:off x="5689600" y="1563370"/>
            <a:ext cx="3580765" cy="206375"/>
          </a:xfrm>
          <a:prstGeom prst="bentConnector3">
            <a:avLst>
              <a:gd name="adj1" fmla="val 99348"/>
            </a:avLst>
          </a:prstGeom>
          <a:noFill/>
          <a:ln w="6350">
            <a:solidFill>
              <a:srgbClr val="BBBCBC"/>
            </a:solidFill>
            <a:miter lim="800000"/>
          </a:ln>
        </p:spPr>
      </p:cxnSp>
      <p:cxnSp>
        <p:nvCxnSpPr>
          <p:cNvPr id="3145733" name="AutoShape 17"/>
          <p:cNvCxnSpPr>
            <a:cxnSpLocks noChangeShapeType="1"/>
          </p:cNvCxnSpPr>
          <p:nvPr/>
        </p:nvCxnSpPr>
        <p:spPr bwMode="gray">
          <a:xfrm flipV="1">
            <a:off x="6009640" y="1563370"/>
            <a:ext cx="4445" cy="206375"/>
          </a:xfrm>
          <a:prstGeom prst="straightConnector1">
            <a:avLst/>
          </a:prstGeom>
          <a:noFill/>
          <a:ln w="6350">
            <a:solidFill>
              <a:srgbClr val="BBBCBC"/>
            </a:solidFill>
            <a:round/>
          </a:ln>
        </p:spPr>
      </p:cxnSp>
      <p:cxnSp>
        <p:nvCxnSpPr>
          <p:cNvPr id="3145734" name="AutoShape 17"/>
          <p:cNvCxnSpPr>
            <a:cxnSpLocks noChangeShapeType="1"/>
          </p:cNvCxnSpPr>
          <p:nvPr/>
        </p:nvCxnSpPr>
        <p:spPr bwMode="auto">
          <a:xfrm rot="5400000">
            <a:off x="4862195" y="1790700"/>
            <a:ext cx="680720" cy="869950"/>
          </a:xfrm>
          <a:prstGeom prst="bentConnector4">
            <a:avLst>
              <a:gd name="adj1" fmla="val 59794"/>
              <a:gd name="adj2" fmla="val 135920"/>
            </a:avLst>
          </a:prstGeom>
          <a:noFill/>
          <a:ln w="6350">
            <a:solidFill>
              <a:srgbClr val="BBBCBC"/>
            </a:solidFill>
            <a:miter lim="800000"/>
            <a:headEnd type="none" w="sm" len="sm"/>
            <a:tailEnd type="none" w="med" len="lg"/>
          </a:ln>
        </p:spPr>
      </p:cxnSp>
      <p:cxnSp>
        <p:nvCxnSpPr>
          <p:cNvPr id="3145735" name="AutoShape 17"/>
          <p:cNvCxnSpPr>
            <a:cxnSpLocks noChangeShapeType="1"/>
          </p:cNvCxnSpPr>
          <p:nvPr/>
        </p:nvCxnSpPr>
        <p:spPr bwMode="auto">
          <a:xfrm rot="5400000">
            <a:off x="8528685" y="1790700"/>
            <a:ext cx="680720" cy="869950"/>
          </a:xfrm>
          <a:prstGeom prst="bentConnector4">
            <a:avLst>
              <a:gd name="adj1" fmla="val 62873"/>
              <a:gd name="adj2" fmla="val 135920"/>
            </a:avLst>
          </a:prstGeom>
          <a:noFill/>
          <a:ln w="6350">
            <a:solidFill>
              <a:srgbClr val="BBBCBC"/>
            </a:solidFill>
            <a:miter lim="800000"/>
            <a:headEnd type="none" w="sm" len="sm"/>
            <a:tailEnd type="none" w="med" len="lg"/>
          </a:ln>
        </p:spPr>
      </p:cxnSp>
      <p:cxnSp>
        <p:nvCxnSpPr>
          <p:cNvPr id="3145736" name="AutoShape 17"/>
          <p:cNvCxnSpPr>
            <a:cxnSpLocks noChangeShapeType="1"/>
          </p:cNvCxnSpPr>
          <p:nvPr/>
        </p:nvCxnSpPr>
        <p:spPr bwMode="auto">
          <a:xfrm rot="10800000" flipH="1" flipV="1">
            <a:off x="8467090" y="3060490"/>
            <a:ext cx="4445" cy="1368000"/>
          </a:xfrm>
          <a:prstGeom prst="bentConnector3">
            <a:avLst>
              <a:gd name="adj1" fmla="val -7500000"/>
            </a:avLst>
          </a:prstGeom>
          <a:noFill/>
          <a:ln w="6350">
            <a:solidFill>
              <a:srgbClr val="BBBCBC"/>
            </a:solidFill>
            <a:miter lim="800000"/>
            <a:headEnd type="none" w="sm" len="sm"/>
            <a:tailEnd type="none" w="med" len="lg"/>
          </a:ln>
        </p:spPr>
      </p:cxnSp>
      <p:sp>
        <p:nvSpPr>
          <p:cNvPr id="1048612" name="文本框 27"/>
          <p:cNvSpPr txBox="1"/>
          <p:nvPr/>
        </p:nvSpPr>
        <p:spPr>
          <a:xfrm>
            <a:off x="4767580" y="2441575"/>
            <a:ext cx="2203450" cy="306705"/>
          </a:xfrm>
          <a:prstGeom prst="rect">
            <a:avLst/>
          </a:prstGeom>
          <a:noFill/>
        </p:spPr>
        <p:txBody>
          <a:bodyPr wrap="square" rtlCol="0" anchor="t">
            <a:spAutoFit/>
          </a:bodyPr>
          <a:lstStyle/>
          <a:p>
            <a:pPr>
              <a:buClrTx/>
              <a:buSzTx/>
              <a:buFontTx/>
            </a:pPr>
            <a:r>
              <a:rPr lang="en-US" sz="1400" b="1">
                <a:latin typeface="Times New Roman" panose="02020603050405020304" pitchFamily="18" charset="0"/>
                <a:sym typeface="+mn-ea"/>
              </a:rPr>
              <a:t> R18: XRM</a:t>
            </a:r>
          </a:p>
        </p:txBody>
      </p:sp>
      <p:sp>
        <p:nvSpPr>
          <p:cNvPr id="1048613" name="文本框 28"/>
          <p:cNvSpPr txBox="1"/>
          <p:nvPr/>
        </p:nvSpPr>
        <p:spPr>
          <a:xfrm>
            <a:off x="8655685" y="3352165"/>
            <a:ext cx="1948180" cy="306705"/>
          </a:xfrm>
          <a:prstGeom prst="rect">
            <a:avLst/>
          </a:prstGeom>
          <a:noFill/>
        </p:spPr>
        <p:txBody>
          <a:bodyPr wrap="square" rtlCol="0" anchor="t">
            <a:spAutoFit/>
          </a:bodyPr>
          <a:lstStyle/>
          <a:p>
            <a:r>
              <a:rPr lang="en-US" sz="1400" b="1">
                <a:latin typeface="Times New Roman" panose="02020603050405020304" pitchFamily="18" charset="0"/>
                <a:sym typeface="+mn-ea"/>
              </a:rPr>
              <a:t> R18: </a:t>
            </a:r>
            <a:r>
              <a:rPr lang="en-US" sz="1400">
                <a:latin typeface="Times New Roman" panose="02020603050405020304" pitchFamily="18" charset="0"/>
                <a:sym typeface="+mn-ea"/>
              </a:rPr>
              <a:t>FS_SmarTAR </a:t>
            </a:r>
            <a:endParaRPr lang="en-US" altLang="en-US" sz="1400">
              <a:latin typeface="Times New Roman" panose="02020603050405020304" pitchFamily="18" charset="0"/>
              <a:sym typeface="+mn-ea"/>
            </a:endParaRPr>
          </a:p>
        </p:txBody>
      </p:sp>
      <p:sp>
        <p:nvSpPr>
          <p:cNvPr id="1048614" name="文本框 29"/>
          <p:cNvSpPr txBox="1"/>
          <p:nvPr/>
        </p:nvSpPr>
        <p:spPr>
          <a:xfrm>
            <a:off x="8655685" y="4262755"/>
            <a:ext cx="1605280" cy="306705"/>
          </a:xfrm>
          <a:prstGeom prst="rect">
            <a:avLst/>
          </a:prstGeom>
          <a:noFill/>
        </p:spPr>
        <p:txBody>
          <a:bodyPr wrap="square" rtlCol="0" anchor="t">
            <a:spAutoFit/>
          </a:bodyPr>
          <a:lstStyle/>
          <a:p>
            <a:r>
              <a:rPr lang="en-US" sz="1400" b="1">
                <a:latin typeface="Times New Roman" panose="02020603050405020304" pitchFamily="18" charset="0"/>
                <a:sym typeface="+mn-ea"/>
              </a:rPr>
              <a:t> R18: </a:t>
            </a:r>
            <a:r>
              <a:rPr lang="en-US" sz="1400">
                <a:latin typeface="Times New Roman" panose="02020603050405020304" pitchFamily="18" charset="0"/>
                <a:sym typeface="+mn-ea"/>
              </a:rPr>
              <a:t>MeCAR</a:t>
            </a:r>
            <a:endParaRPr lang="en-US" altLang="en-US" sz="1400">
              <a:latin typeface="Times New Roman" panose="02020603050405020304" pitchFamily="18" charset="0"/>
              <a:sym typeface="+mn-ea"/>
            </a:endParaRPr>
          </a:p>
        </p:txBody>
      </p:sp>
      <p:sp>
        <p:nvSpPr>
          <p:cNvPr id="1048617" name="文本框 32"/>
          <p:cNvSpPr txBox="1"/>
          <p:nvPr/>
        </p:nvSpPr>
        <p:spPr>
          <a:xfrm>
            <a:off x="8655685" y="3807460"/>
            <a:ext cx="2304415" cy="306705"/>
          </a:xfrm>
          <a:prstGeom prst="rect">
            <a:avLst/>
          </a:prstGeom>
          <a:noFill/>
        </p:spPr>
        <p:txBody>
          <a:bodyPr wrap="square" rtlCol="0" anchor="t">
            <a:spAutoFit/>
          </a:bodyPr>
          <a:lstStyle/>
          <a:p>
            <a:r>
              <a:rPr lang="en-US" sz="1400" b="1">
                <a:latin typeface="Times New Roman" panose="02020603050405020304" pitchFamily="18" charset="0"/>
                <a:sym typeface="+mn-ea"/>
              </a:rPr>
              <a:t> R18: </a:t>
            </a:r>
            <a:r>
              <a:rPr lang="en-US" sz="1400">
                <a:latin typeface="Times New Roman" panose="02020603050405020304" pitchFamily="18" charset="0"/>
                <a:sym typeface="+mn-ea"/>
              </a:rPr>
              <a:t>SR_MSE</a:t>
            </a:r>
            <a:endParaRPr lang="en-US" altLang="en-US" sz="1400">
              <a:latin typeface="Times New Roman" panose="02020603050405020304" pitchFamily="18" charset="0"/>
              <a:sym typeface="+mn-ea"/>
            </a:endParaRPr>
          </a:p>
        </p:txBody>
      </p:sp>
      <p:sp>
        <p:nvSpPr>
          <p:cNvPr id="1048622" name="文本框 37"/>
          <p:cNvSpPr txBox="1"/>
          <p:nvPr/>
        </p:nvSpPr>
        <p:spPr>
          <a:xfrm>
            <a:off x="8655685" y="2441575"/>
            <a:ext cx="1409700" cy="306705"/>
          </a:xfrm>
          <a:prstGeom prst="rect">
            <a:avLst/>
          </a:prstGeom>
          <a:noFill/>
        </p:spPr>
        <p:txBody>
          <a:bodyPr wrap="square" rtlCol="0" anchor="t">
            <a:spAutoFit/>
          </a:bodyPr>
          <a:lstStyle/>
          <a:p>
            <a:r>
              <a:rPr lang="en-US" sz="1400" b="1">
                <a:latin typeface="Times New Roman" panose="02020603050405020304" pitchFamily="18" charset="0"/>
                <a:sym typeface="+mn-ea"/>
              </a:rPr>
              <a:t> R16: </a:t>
            </a:r>
            <a:r>
              <a:rPr lang="en-US" sz="1400">
                <a:latin typeface="Times New Roman" panose="02020603050405020304" pitchFamily="18" charset="0"/>
                <a:sym typeface="+mn-ea"/>
              </a:rPr>
              <a:t>FS_5GXR </a:t>
            </a:r>
            <a:endParaRPr lang="en-US" altLang="en-US" sz="1400">
              <a:latin typeface="Times New Roman" panose="02020603050405020304" pitchFamily="18" charset="0"/>
              <a:sym typeface="+mn-ea"/>
            </a:endParaRPr>
          </a:p>
        </p:txBody>
      </p:sp>
      <p:sp>
        <p:nvSpPr>
          <p:cNvPr id="1048623" name="文本框 38"/>
          <p:cNvSpPr txBox="1"/>
          <p:nvPr/>
        </p:nvSpPr>
        <p:spPr>
          <a:xfrm>
            <a:off x="8655685" y="2896870"/>
            <a:ext cx="2797810" cy="306705"/>
          </a:xfrm>
          <a:prstGeom prst="rect">
            <a:avLst/>
          </a:prstGeom>
          <a:noFill/>
        </p:spPr>
        <p:txBody>
          <a:bodyPr wrap="square" rtlCol="0" anchor="t">
            <a:spAutoFit/>
          </a:bodyPr>
          <a:lstStyle/>
          <a:p>
            <a:r>
              <a:rPr lang="en-US" sz="1400" b="1">
                <a:latin typeface="Times New Roman" panose="02020603050405020304" pitchFamily="18" charset="0"/>
                <a:sym typeface="+mn-ea"/>
              </a:rPr>
              <a:t> R17: </a:t>
            </a:r>
            <a:r>
              <a:rPr lang="en-US" sz="1400">
                <a:latin typeface="Times New Roman" panose="02020603050405020304" pitchFamily="18" charset="0"/>
                <a:sym typeface="+mn-ea"/>
              </a:rPr>
              <a:t>FS_ 5GSTAR</a:t>
            </a:r>
            <a:endParaRPr lang="en-US" altLang="en-US" sz="1400">
              <a:latin typeface="Times New Roman" panose="02020603050405020304" pitchFamily="18" charset="0"/>
              <a:sym typeface="+mn-ea"/>
            </a:endParaRPr>
          </a:p>
        </p:txBody>
      </p:sp>
      <p:cxnSp>
        <p:nvCxnSpPr>
          <p:cNvPr id="3145738" name="AutoShape 17"/>
          <p:cNvCxnSpPr>
            <a:cxnSpLocks noChangeShapeType="1"/>
          </p:cNvCxnSpPr>
          <p:nvPr/>
        </p:nvCxnSpPr>
        <p:spPr bwMode="auto">
          <a:xfrm rot="10800000" flipH="1" flipV="1">
            <a:off x="8455025" y="2567930"/>
            <a:ext cx="4445" cy="936000"/>
          </a:xfrm>
          <a:prstGeom prst="bentConnector3">
            <a:avLst>
              <a:gd name="adj1" fmla="val -7500000"/>
            </a:avLst>
          </a:prstGeom>
          <a:noFill/>
          <a:ln w="6350">
            <a:solidFill>
              <a:srgbClr val="BBBCBC"/>
            </a:solidFill>
            <a:miter lim="800000"/>
            <a:headEnd type="none" w="sm" len="sm"/>
            <a:tailEnd type="none" w="med" len="lg"/>
          </a:ln>
        </p:spPr>
      </p:cxnSp>
      <p:cxnSp>
        <p:nvCxnSpPr>
          <p:cNvPr id="3145739" name="AutoShape 17"/>
          <p:cNvCxnSpPr>
            <a:cxnSpLocks noChangeShapeType="1"/>
          </p:cNvCxnSpPr>
          <p:nvPr/>
        </p:nvCxnSpPr>
        <p:spPr bwMode="auto">
          <a:xfrm rot="10800000" flipH="1" flipV="1">
            <a:off x="8462645" y="3077640"/>
            <a:ext cx="4445" cy="900000"/>
          </a:xfrm>
          <a:prstGeom prst="bentConnector3">
            <a:avLst>
              <a:gd name="adj1" fmla="val -7500000"/>
            </a:avLst>
          </a:prstGeom>
          <a:noFill/>
          <a:ln w="6350">
            <a:solidFill>
              <a:srgbClr val="BBBCBC"/>
            </a:solidFill>
            <a:miter lim="800000"/>
            <a:headEnd type="none" w="sm" len="sm"/>
            <a:tailEnd type="none" w="med" len="lg"/>
          </a:ln>
        </p:spPr>
      </p:cxnSp>
      <p:sp>
        <p:nvSpPr>
          <p:cNvPr id="1048624" name="文本框 41"/>
          <p:cNvSpPr txBox="1"/>
          <p:nvPr/>
        </p:nvSpPr>
        <p:spPr>
          <a:xfrm>
            <a:off x="1141095" y="2848610"/>
            <a:ext cx="2585720" cy="953135"/>
          </a:xfrm>
          <a:prstGeom prst="rect">
            <a:avLst/>
          </a:prstGeom>
          <a:noFill/>
        </p:spPr>
        <p:txBody>
          <a:bodyPr wrap="square" rtlCol="0" anchor="t">
            <a:spAutoFit/>
          </a:bodyPr>
          <a:lstStyle/>
          <a:p>
            <a:pPr marL="171450" indent="-171450">
              <a:buFont typeface="Arial" panose="020B0604020202020204" pitchFamily="34" charset="0"/>
              <a:buChar char="•"/>
            </a:pPr>
            <a:r>
              <a:rPr lang="en-US" sz="1400">
                <a:latin typeface="Times New Roman" panose="02020603050405020304" pitchFamily="18" charset="0"/>
                <a:sym typeface="+mn-ea"/>
              </a:rPr>
              <a:t>provide policy(ies) for flows associated with an application</a:t>
            </a:r>
          </a:p>
          <a:p>
            <a:pPr marL="171450" indent="-171450">
              <a:buFont typeface="Arial" panose="020B0604020202020204" pitchFamily="34" charset="0"/>
              <a:buChar char="•"/>
            </a:pPr>
            <a:r>
              <a:rPr lang="en-US" sz="1400">
                <a:latin typeface="Times New Roman" panose="02020603050405020304" pitchFamily="18" charset="0"/>
                <a:sym typeface="+mn-ea"/>
              </a:rPr>
              <a:t>apply 3rd party provided policy(ies). </a:t>
            </a:r>
            <a:endParaRPr lang="en-US" altLang="en-US" sz="1400">
              <a:latin typeface="Times New Roman" panose="02020603050405020304" pitchFamily="18" charset="0"/>
              <a:sym typeface="+mn-ea"/>
            </a:endParaRPr>
          </a:p>
        </p:txBody>
      </p:sp>
      <p:sp>
        <p:nvSpPr>
          <p:cNvPr id="1048625" name="文本框 42"/>
          <p:cNvSpPr txBox="1"/>
          <p:nvPr/>
        </p:nvSpPr>
        <p:spPr>
          <a:xfrm>
            <a:off x="1141095" y="4077335"/>
            <a:ext cx="2844165" cy="1168400"/>
          </a:xfrm>
          <a:prstGeom prst="rect">
            <a:avLst/>
          </a:prstGeom>
          <a:noFill/>
        </p:spPr>
        <p:txBody>
          <a:bodyPr wrap="square" rtlCol="0" anchor="t">
            <a:spAutoFit/>
          </a:bodyPr>
          <a:lstStyle/>
          <a:p>
            <a:pPr marL="171450" indent="-171450">
              <a:buFont typeface="Arial" panose="020B0604020202020204" pitchFamily="34" charset="0"/>
              <a:buChar char="•"/>
            </a:pPr>
            <a:r>
              <a:rPr lang="en-US" sz="1400">
                <a:latin typeface="Times New Roman" panose="02020603050405020304" pitchFamily="18" charset="0"/>
                <a:sym typeface="+mn-ea"/>
              </a:rPr>
              <a:t>precise location triggered information provisioning,</a:t>
            </a:r>
          </a:p>
          <a:p>
            <a:pPr marL="171450" indent="-171450">
              <a:buFont typeface="Arial" panose="020B0604020202020204" pitchFamily="34" charset="0"/>
              <a:buChar char="•"/>
            </a:pPr>
            <a:r>
              <a:rPr lang="en-US" sz="1400">
                <a:latin typeface="Times New Roman" panose="02020603050405020304" pitchFamily="18" charset="0"/>
                <a:sym typeface="+mn-ea"/>
              </a:rPr>
              <a:t>management of the spatial anchor  </a:t>
            </a:r>
          </a:p>
          <a:p>
            <a:pPr marL="171450" indent="-171450">
              <a:buFont typeface="Arial" panose="020B0604020202020204" pitchFamily="34" charset="0"/>
              <a:buChar char="•"/>
            </a:pPr>
            <a:r>
              <a:rPr lang="en-US" sz="1400">
                <a:latin typeface="Times New Roman" panose="02020603050405020304" pitchFamily="18" charset="0"/>
                <a:sym typeface="+mn-ea"/>
              </a:rPr>
              <a:t>management of the digital assets </a:t>
            </a:r>
          </a:p>
          <a:p>
            <a:pPr marL="171450" indent="-171450">
              <a:buFont typeface="Arial" panose="020B0604020202020204" pitchFamily="34" charset="0"/>
              <a:buChar char="•"/>
            </a:pPr>
            <a:r>
              <a:rPr lang="en-US" altLang="zh-CN" sz="1400"/>
              <a:t>...</a:t>
            </a:r>
          </a:p>
        </p:txBody>
      </p:sp>
      <p:sp>
        <p:nvSpPr>
          <p:cNvPr id="1048627" name="文本框 44"/>
          <p:cNvSpPr txBox="1"/>
          <p:nvPr/>
        </p:nvSpPr>
        <p:spPr>
          <a:xfrm>
            <a:off x="4446905" y="2835275"/>
            <a:ext cx="2850515" cy="2461260"/>
          </a:xfrm>
          <a:prstGeom prst="rect">
            <a:avLst/>
          </a:prstGeom>
          <a:noFill/>
        </p:spPr>
        <p:txBody>
          <a:bodyPr wrap="square" rtlCol="0" anchor="t">
            <a:spAutoFit/>
          </a:bodyPr>
          <a:lstStyle/>
          <a:p>
            <a:pPr marL="171450" indent="-171450">
              <a:buFont typeface="Arial" panose="020B0604020202020204" pitchFamily="34" charset="0"/>
              <a:buChar char="•"/>
            </a:pPr>
            <a:r>
              <a:rPr lang="en-US" sz="1400">
                <a:latin typeface="Times New Roman" panose="02020603050405020304" pitchFamily="18" charset="0"/>
                <a:sym typeface="+mn-ea"/>
              </a:rPr>
              <a:t>AF information provisioning: common ID, PDU Set related assistance information including PDU Set QoS parameters, Burst periodicity, Description of Service Protocol.</a:t>
            </a:r>
          </a:p>
          <a:p>
            <a:pPr marL="171450" indent="-171450">
              <a:buFont typeface="Arial" panose="020B0604020202020204" pitchFamily="34" charset="0"/>
              <a:buChar char="•"/>
            </a:pPr>
            <a:r>
              <a:rPr lang="en-US" sz="1400">
                <a:latin typeface="Times New Roman" panose="02020603050405020304" pitchFamily="18" charset="0"/>
                <a:sym typeface="+mn-ea"/>
              </a:rPr>
              <a:t>Network information exposure: congestion level information, Data rate, delay difference and round trip delay of QoS flow, Estimated bandwidth.</a:t>
            </a:r>
            <a:endParaRPr lang="en-US" altLang="en-US" sz="1400">
              <a:latin typeface="Times New Roman" panose="02020603050405020304" pitchFamily="18" charset="0"/>
              <a:sym typeface="+mn-ea"/>
            </a:endParaRPr>
          </a:p>
        </p:txBody>
      </p:sp>
      <p:sp>
        <p:nvSpPr>
          <p:cNvPr id="1048628" name="文本框 47"/>
          <p:cNvSpPr txBox="1"/>
          <p:nvPr/>
        </p:nvSpPr>
        <p:spPr>
          <a:xfrm>
            <a:off x="362585" y="5489575"/>
            <a:ext cx="11269345" cy="737235"/>
          </a:xfrm>
          <a:prstGeom prst="rect">
            <a:avLst/>
          </a:prstGeom>
          <a:solidFill>
            <a:schemeClr val="bg1">
              <a:lumMod val="85000"/>
            </a:schemeClr>
          </a:solidFill>
          <a:ln w="9525">
            <a:noFill/>
          </a:ln>
        </p:spPr>
        <p:txBody>
          <a:bodyPr wrap="square">
            <a:spAutoFit/>
          </a:bodyPr>
          <a:lstStyle/>
          <a:p>
            <a:pPr marL="0" lvl="1" indent="-342900" algn="l">
              <a:spcBef>
                <a:spcPct val="20000"/>
              </a:spcBef>
              <a:buClrTx/>
              <a:buSzTx/>
              <a:buFontTx/>
              <a:buBlip>
                <a:blip r:embed="rId3"/>
              </a:buBlip>
            </a:pPr>
            <a:r>
              <a:rPr lang="en-US" altLang="zh-CN" sz="1400" dirty="0">
                <a:latin typeface="+mn-lt"/>
                <a:ea typeface="宋体" panose="02010600030101010101" pitchFamily="2" charset="-122"/>
                <a:sym typeface="+mn-ea"/>
              </a:rPr>
              <a:t>XRM in SA2 studies the key issues, solutions on how to support XR and advanced media services from 3gpp architecture perspective. SA4 focus more on the application layer interaction between the UE and video/audio media service. However, to enable a variety of XR services not limited to video/audio communications , specific support by network enabler layer based on the 3GPP system may be required. </a:t>
            </a:r>
          </a:p>
        </p:txBody>
      </p:sp>
      <p:sp>
        <p:nvSpPr>
          <p:cNvPr id="1048607" name="矩形 9"/>
          <p:cNvSpPr/>
          <p:nvPr/>
        </p:nvSpPr>
        <p:spPr>
          <a:xfrm>
            <a:off x="8047990" y="1769110"/>
            <a:ext cx="2199640" cy="313690"/>
          </a:xfrm>
          <a:prstGeom prst="rect">
            <a:avLst/>
          </a:prstGeom>
          <a:solidFill>
            <a:schemeClr val="bg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en-GB" altLang="en-US" sz="800" b="0" i="0" u="none" strike="noStrike" cap="none" normalizeH="0" baseline="0">
              <a:ln>
                <a:noFill/>
              </a:ln>
              <a:solidFill>
                <a:schemeClr val="tx1"/>
              </a:solidFill>
              <a:effectLst/>
              <a:latin typeface="Arial" panose="020B0604020202020204" pitchFamily="34" charset="0"/>
            </a:endParaRPr>
          </a:p>
        </p:txBody>
      </p:sp>
      <p:sp>
        <p:nvSpPr>
          <p:cNvPr id="1048608" name="文本框 10"/>
          <p:cNvSpPr txBox="1"/>
          <p:nvPr/>
        </p:nvSpPr>
        <p:spPr>
          <a:xfrm>
            <a:off x="8443595" y="1769110"/>
            <a:ext cx="1407795" cy="275590"/>
          </a:xfrm>
          <a:prstGeom prst="rect">
            <a:avLst/>
          </a:prstGeom>
          <a:noFill/>
        </p:spPr>
        <p:txBody>
          <a:bodyPr wrap="square" rtlCol="0">
            <a:spAutoFit/>
          </a:bodyPr>
          <a:lstStyle/>
          <a:p>
            <a:pPr algn="ctr"/>
            <a:r>
              <a:rPr lang="en-US" altLang="zh-CN" sz="1200" b="1">
                <a:solidFill>
                  <a:srgbClr val="FF0000"/>
                </a:solidFill>
              </a:rPr>
              <a:t>SA4</a:t>
            </a:r>
          </a:p>
        </p:txBody>
      </p:sp>
      <p:sp>
        <p:nvSpPr>
          <p:cNvPr id="1048605" name="矩形 5"/>
          <p:cNvSpPr/>
          <p:nvPr/>
        </p:nvSpPr>
        <p:spPr>
          <a:xfrm>
            <a:off x="4446905" y="1769745"/>
            <a:ext cx="2199640" cy="313690"/>
          </a:xfrm>
          <a:prstGeom prst="rect">
            <a:avLst/>
          </a:prstGeom>
          <a:solidFill>
            <a:schemeClr val="bg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en-GB" altLang="en-US" sz="800" b="0" i="0" u="none" strike="noStrike" cap="none" normalizeH="0" baseline="0">
              <a:ln>
                <a:noFill/>
              </a:ln>
              <a:solidFill>
                <a:schemeClr val="tx1"/>
              </a:solidFill>
              <a:effectLst/>
              <a:latin typeface="Arial" panose="020B0604020202020204" pitchFamily="34" charset="0"/>
            </a:endParaRPr>
          </a:p>
        </p:txBody>
      </p:sp>
      <p:sp>
        <p:nvSpPr>
          <p:cNvPr id="1048606" name="文本框 6"/>
          <p:cNvSpPr txBox="1"/>
          <p:nvPr/>
        </p:nvSpPr>
        <p:spPr>
          <a:xfrm>
            <a:off x="4842510" y="1769745"/>
            <a:ext cx="1407795" cy="275590"/>
          </a:xfrm>
          <a:prstGeom prst="rect">
            <a:avLst/>
          </a:prstGeom>
          <a:noFill/>
        </p:spPr>
        <p:txBody>
          <a:bodyPr wrap="square" rtlCol="0">
            <a:spAutoFit/>
          </a:bodyPr>
          <a:lstStyle/>
          <a:p>
            <a:pPr algn="ctr"/>
            <a:r>
              <a:rPr lang="en-US" altLang="zh-CN" sz="1200" b="1">
                <a:solidFill>
                  <a:srgbClr val="FF0000"/>
                </a:solidFill>
              </a:rPr>
              <a:t>SA2</a:t>
            </a:r>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56" name="矩形 15"/>
          <p:cNvSpPr/>
          <p:nvPr/>
        </p:nvSpPr>
        <p:spPr>
          <a:xfrm>
            <a:off x="469900" y="1920875"/>
            <a:ext cx="10961370" cy="2450465"/>
          </a:xfrm>
          <a:prstGeom prst="rect">
            <a:avLst/>
          </a:prstGeom>
          <a:solidFill>
            <a:schemeClr val="bg1">
              <a:lumMod val="85000"/>
            </a:schemeClr>
          </a:solidFill>
          <a:ln w="9525" cap="flat" cmpd="sng" algn="ctr">
            <a:no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en-GB" altLang="en-US" sz="1000" b="0" i="0" u="none" strike="noStrike" cap="none" normalizeH="0" baseline="0">
              <a:ln>
                <a:noFill/>
              </a:ln>
              <a:solidFill>
                <a:schemeClr val="tx1"/>
              </a:solidFill>
              <a:effectLst/>
              <a:latin typeface="Arial" panose="020B0604020202020204" pitchFamily="34" charset="0"/>
            </a:endParaRPr>
          </a:p>
        </p:txBody>
      </p:sp>
      <p:sp>
        <p:nvSpPr>
          <p:cNvPr id="1048657" name="标题 1"/>
          <p:cNvSpPr>
            <a:spLocks noGrp="1"/>
          </p:cNvSpPr>
          <p:nvPr>
            <p:ph type="title"/>
          </p:nvPr>
        </p:nvSpPr>
        <p:spPr>
          <a:xfrm>
            <a:off x="838200" y="585470"/>
            <a:ext cx="8976360" cy="1104900"/>
          </a:xfrm>
        </p:spPr>
        <p:txBody>
          <a:bodyPr/>
          <a:lstStyle/>
          <a:p>
            <a:r>
              <a:rPr lang="en-US" altLang="zh-CN" dirty="0">
                <a:ea typeface="宋体" panose="02010600030101010101" pitchFamily="2" charset="-122"/>
                <a:sym typeface="+mn-ea"/>
              </a:rPr>
              <a:t>The tactile and multi-modal communication service</a:t>
            </a:r>
          </a:p>
        </p:txBody>
      </p:sp>
      <p:pic>
        <p:nvPicPr>
          <p:cNvPr id="2097163" name="内容占位符 -2147482613"/>
          <p:cNvPicPr>
            <a:picLocks noGrp="1" noChangeAspect="1"/>
          </p:cNvPicPr>
          <p:nvPr>
            <p:ph idx="1"/>
          </p:nvPr>
        </p:nvPicPr>
        <p:blipFill>
          <a:blip r:embed="rId3"/>
          <a:stretch>
            <a:fillRect/>
          </a:stretch>
        </p:blipFill>
        <p:spPr>
          <a:xfrm>
            <a:off x="8043545" y="2183130"/>
            <a:ext cx="3387725" cy="1706880"/>
          </a:xfrm>
          <a:prstGeom prst="rect">
            <a:avLst/>
          </a:prstGeom>
          <a:noFill/>
          <a:ln w="9525">
            <a:noFill/>
          </a:ln>
        </p:spPr>
      </p:pic>
      <p:sp>
        <p:nvSpPr>
          <p:cNvPr id="1048658" name="文本框 3"/>
          <p:cNvSpPr txBox="1"/>
          <p:nvPr/>
        </p:nvSpPr>
        <p:spPr>
          <a:xfrm>
            <a:off x="469265" y="1929765"/>
            <a:ext cx="7541260" cy="521970"/>
          </a:xfrm>
          <a:prstGeom prst="rect">
            <a:avLst/>
          </a:prstGeom>
          <a:noFill/>
        </p:spPr>
        <p:txBody>
          <a:bodyPr wrap="square" rtlCol="0" anchor="t">
            <a:spAutoFit/>
          </a:bodyPr>
          <a:lstStyle/>
          <a:p>
            <a:pPr>
              <a:spcBef>
                <a:spcPct val="20000"/>
              </a:spcBef>
              <a:buClrTx/>
              <a:buSzTx/>
              <a:buFontTx/>
            </a:pPr>
            <a:r>
              <a:rPr lang="en-US" altLang="zh-CN" sz="1400" dirty="0">
                <a:latin typeface="+mn-lt"/>
                <a:ea typeface="宋体" panose="02010600030101010101" pitchFamily="2" charset="-122"/>
                <a:sym typeface="+mn-ea"/>
              </a:rPr>
              <a:t>The tactile and multi-modal communication service  may include multiple types of flows from multiple type of dervices, e.g. video/audio stream, and haptic or sensor data for more immersive experience </a:t>
            </a:r>
          </a:p>
        </p:txBody>
      </p:sp>
      <p:sp>
        <p:nvSpPr>
          <p:cNvPr id="1048659" name="文本框 4"/>
          <p:cNvSpPr txBox="1"/>
          <p:nvPr/>
        </p:nvSpPr>
        <p:spPr>
          <a:xfrm>
            <a:off x="469900" y="2529205"/>
            <a:ext cx="7541260" cy="1685290"/>
          </a:xfrm>
          <a:prstGeom prst="rect">
            <a:avLst/>
          </a:prstGeom>
          <a:noFill/>
          <a:ln w="9525">
            <a:noFill/>
          </a:ln>
        </p:spPr>
        <p:txBody>
          <a:bodyPr wrap="square">
            <a:spAutoFit/>
          </a:bodyPr>
          <a:lstStyle/>
          <a:p>
            <a:pPr marL="342900" indent="-342900" algn="l">
              <a:spcBef>
                <a:spcPct val="20000"/>
              </a:spcBef>
              <a:buClrTx/>
              <a:buSzTx/>
              <a:buFontTx/>
              <a:buBlip>
                <a:blip r:embed="rId4"/>
              </a:buBlip>
            </a:pPr>
            <a:r>
              <a:rPr lang="en-US" altLang="zh-CN" sz="1400" dirty="0">
                <a:latin typeface="+mn-lt"/>
                <a:ea typeface="宋体" panose="02010600030101010101" pitchFamily="2" charset="-122"/>
              </a:rPr>
              <a:t>Requirement from 22.261 for </a:t>
            </a:r>
            <a:r>
              <a:rPr lang="en-US" altLang="zh-CN" sz="1400" dirty="0">
                <a:latin typeface="+mn-lt"/>
                <a:ea typeface="宋体" panose="02010600030101010101" pitchFamily="2" charset="-122"/>
                <a:sym typeface="+mn-ea"/>
              </a:rPr>
              <a:t>tactile and multi-modal communication service</a:t>
            </a:r>
            <a:r>
              <a:rPr lang="en-US" altLang="zh-CN" sz="1400" dirty="0">
                <a:latin typeface="+mn-lt"/>
                <a:ea typeface="宋体" panose="02010600030101010101" pitchFamily="2" charset="-122"/>
              </a:rPr>
              <a:t>:</a:t>
            </a:r>
          </a:p>
          <a:p>
            <a:pPr marL="800100" lvl="1" indent="-342900" algn="l">
              <a:spcBef>
                <a:spcPct val="20000"/>
              </a:spcBef>
              <a:buClrTx/>
              <a:buSzTx/>
              <a:buFontTx/>
              <a:buBlip>
                <a:blip r:embed="rId4"/>
              </a:buBlip>
            </a:pPr>
            <a:r>
              <a:rPr lang="en-US" altLang="zh-CN" sz="1400" dirty="0">
                <a:latin typeface="+mn-lt"/>
                <a:ea typeface="宋体" panose="02010600030101010101" pitchFamily="2" charset="-122"/>
              </a:rPr>
              <a:t>The 5G system shall enable an authorized 3rd party to provide policy(ies) for flows associated with an application. The policy may contain e.g. the set of UEs and data flows, the expected QoS handling and associated triggering events, other coordination information.</a:t>
            </a:r>
          </a:p>
          <a:p>
            <a:pPr marL="800100" lvl="1" indent="-342900" algn="l">
              <a:spcBef>
                <a:spcPct val="20000"/>
              </a:spcBef>
              <a:buClrTx/>
              <a:buSzTx/>
              <a:buFontTx/>
              <a:buBlip>
                <a:blip r:embed="rId4"/>
              </a:buBlip>
            </a:pPr>
            <a:r>
              <a:rPr lang="en-US" altLang="zh-CN" sz="1400" dirty="0">
                <a:latin typeface="+mn-lt"/>
                <a:ea typeface="宋体" panose="02010600030101010101" pitchFamily="2" charset="-122"/>
              </a:rPr>
              <a:t>The 5G system shall support a means to apply 3rd party provided policy(ies) for flows associated with an application. </a:t>
            </a:r>
            <a:endParaRPr lang="en-US" altLang="zh-CN" sz="1400" dirty="0">
              <a:highlight>
                <a:srgbClr val="FFFF00"/>
              </a:highlight>
              <a:latin typeface="+mn-lt"/>
              <a:ea typeface="宋体" panose="02010600030101010101" pitchFamily="2" charset="-122"/>
            </a:endParaRPr>
          </a:p>
        </p:txBody>
      </p:sp>
      <p:sp>
        <p:nvSpPr>
          <p:cNvPr id="1048661" name="文本框 12"/>
          <p:cNvSpPr txBox="1"/>
          <p:nvPr/>
        </p:nvSpPr>
        <p:spPr>
          <a:xfrm>
            <a:off x="439420" y="4496435"/>
            <a:ext cx="11313160" cy="1728470"/>
          </a:xfrm>
          <a:prstGeom prst="rect">
            <a:avLst/>
          </a:prstGeom>
          <a:noFill/>
          <a:ln w="9525">
            <a:noFill/>
          </a:ln>
        </p:spPr>
        <p:txBody>
          <a:bodyPr wrap="square">
            <a:spAutoFit/>
          </a:bodyPr>
          <a:lstStyle/>
          <a:p>
            <a:pPr marL="342900" indent="-342900">
              <a:spcBef>
                <a:spcPct val="20000"/>
              </a:spcBef>
              <a:buClrTx/>
              <a:buSzTx/>
              <a:buFontTx/>
              <a:buBlip>
                <a:blip r:embed="rId4"/>
              </a:buBlip>
            </a:pPr>
            <a:r>
              <a:rPr lang="en-US" altLang="zh-CN" sz="1400" dirty="0">
                <a:latin typeface="+mn-lt"/>
                <a:ea typeface="宋体" panose="02010600030101010101" pitchFamily="2" charset="-122"/>
                <a:sym typeface="+mn-ea"/>
              </a:rPr>
              <a:t>Possible objective:</a:t>
            </a:r>
            <a:endParaRPr lang="en-US" altLang="zh-CN" sz="1400" dirty="0">
              <a:latin typeface="+mn-lt"/>
              <a:ea typeface="宋体" panose="02010600030101010101" pitchFamily="2" charset="-122"/>
            </a:endParaRPr>
          </a:p>
          <a:p>
            <a:pPr marL="800100" lvl="2" indent="-342900" algn="l">
              <a:spcBef>
                <a:spcPct val="20000"/>
              </a:spcBef>
              <a:buClrTx/>
              <a:buSzTx/>
              <a:buFontTx/>
              <a:buBlip>
                <a:blip r:embed="rId4"/>
              </a:buBlip>
            </a:pPr>
            <a:r>
              <a:rPr lang="en-US" altLang="zh-CN" sz="1400" dirty="0">
                <a:latin typeface="+mn-lt"/>
                <a:ea typeface="宋体" panose="02010600030101010101" pitchFamily="2" charset="-122"/>
                <a:sym typeface="+mn-ea"/>
              </a:rPr>
              <a:t>Support for 3rd party policy provisioning and management to provide policy(ies) to the 5GC for flows associated with the XR services for information extraction and provisioning to the 5GC. (such as Multi-modal Service ID</a:t>
            </a:r>
            <a:r>
              <a:rPr lang="zh-CN" altLang="en-US" sz="1400" dirty="0">
                <a:latin typeface="+mn-lt"/>
                <a:ea typeface="宋体" panose="02010600030101010101" pitchFamily="2" charset="-122"/>
                <a:sym typeface="+mn-ea"/>
              </a:rPr>
              <a:t>，</a:t>
            </a:r>
            <a:r>
              <a:rPr lang="en-US" altLang="zh-CN" sz="1400" dirty="0">
                <a:latin typeface="+mn-lt"/>
                <a:ea typeface="宋体" panose="02010600030101010101" pitchFamily="2" charset="-122"/>
                <a:sym typeface="+mn-ea"/>
              </a:rPr>
              <a:t> PDU set related information provisioning)</a:t>
            </a:r>
          </a:p>
          <a:p>
            <a:pPr marL="800100" lvl="2" indent="-342900" algn="l">
              <a:spcBef>
                <a:spcPct val="20000"/>
              </a:spcBef>
              <a:buClrTx/>
              <a:buSzTx/>
              <a:buFontTx/>
              <a:buBlip>
                <a:blip r:embed="rId4"/>
              </a:buBlip>
            </a:pPr>
            <a:r>
              <a:rPr lang="en-US" altLang="zh-CN" sz="1400" dirty="0">
                <a:latin typeface="+mn-lt"/>
                <a:ea typeface="宋体" panose="02010600030101010101" pitchFamily="2" charset="-122"/>
                <a:sym typeface="+mn-ea"/>
              </a:rPr>
              <a:t>Apply 3rd party provided policy(ies) for control of flows associated with an application (e.g., PDU/flows coordination, delay difference handling, QoS scheduling, buffering, transmission quality guarantee  etc..)</a:t>
            </a:r>
          </a:p>
          <a:p>
            <a:pPr marL="800100" lvl="2" indent="-342900" algn="l">
              <a:spcBef>
                <a:spcPct val="20000"/>
              </a:spcBef>
              <a:buClrTx/>
              <a:buSzTx/>
              <a:buFontTx/>
              <a:buBlip>
                <a:blip r:embed="rId4"/>
              </a:buBlip>
            </a:pPr>
            <a:r>
              <a:rPr lang="en-US" altLang="zh-CN" sz="1400" dirty="0">
                <a:latin typeface="+mn-lt"/>
                <a:ea typeface="宋体" panose="02010600030101010101" pitchFamily="2" charset="-122"/>
                <a:sym typeface="+mn-ea"/>
              </a:rPr>
              <a:t>Guarantee seamless XR streaming over 3GPP or non-3GPP access(e.g., device connecting to the 5G network directly and undirectly), and including aspects of data pre-processing, or triggering user plane management like MA-PDU and/or Multi path utilization etc;</a:t>
            </a:r>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77" name="矩形 15"/>
          <p:cNvSpPr/>
          <p:nvPr/>
        </p:nvSpPr>
        <p:spPr>
          <a:xfrm>
            <a:off x="429895" y="1812290"/>
            <a:ext cx="11063605" cy="2707640"/>
          </a:xfrm>
          <a:prstGeom prst="rect">
            <a:avLst/>
          </a:prstGeom>
          <a:solidFill>
            <a:schemeClr val="bg1">
              <a:lumMod val="85000"/>
            </a:schemeClr>
          </a:solidFill>
          <a:ln w="9525" cap="flat" cmpd="sng" algn="ctr">
            <a:no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en-GB" altLang="en-US" sz="1000" b="0" i="0" u="none" strike="noStrike" cap="none" normalizeH="0" baseline="0">
              <a:ln>
                <a:noFill/>
              </a:ln>
              <a:solidFill>
                <a:schemeClr val="tx1"/>
              </a:solidFill>
              <a:effectLst/>
              <a:latin typeface="Arial" panose="020B0604020202020204" pitchFamily="34" charset="0"/>
            </a:endParaRPr>
          </a:p>
        </p:txBody>
      </p:sp>
      <p:sp>
        <p:nvSpPr>
          <p:cNvPr id="1048679" name="文本框 99"/>
          <p:cNvSpPr txBox="1"/>
          <p:nvPr/>
        </p:nvSpPr>
        <p:spPr>
          <a:xfrm>
            <a:off x="429895" y="1742440"/>
            <a:ext cx="8997950" cy="1383665"/>
          </a:xfrm>
          <a:prstGeom prst="rect">
            <a:avLst/>
          </a:prstGeom>
          <a:noFill/>
          <a:ln w="9525">
            <a:noFill/>
          </a:ln>
        </p:spPr>
        <p:txBody>
          <a:bodyPr wrap="square">
            <a:spAutoFit/>
          </a:bodyPr>
          <a:lstStyle/>
          <a:p>
            <a:r>
              <a:rPr lang="en-US" sz="1400">
                <a:latin typeface="Times New Roman" panose="02020603050405020304" pitchFamily="18" charset="0"/>
                <a:ea typeface="宋体" panose="02010600030101010101" pitchFamily="2" charset="-122"/>
              </a:rPr>
              <a:t>Large amount of computing resouces is needed to perform real-time processing for audio, video, and interactive data, etc. Considering different customers will use terminals e.g. </a:t>
            </a:r>
            <a:r>
              <a:rPr lang="en-US" sz="1400" b="1">
                <a:latin typeface="Times New Roman" panose="02020603050405020304" pitchFamily="18" charset="0"/>
                <a:ea typeface="宋体" panose="02010600030101010101" pitchFamily="2" charset="-122"/>
              </a:rPr>
              <a:t>XR glasess with different brands and different processing capabilities</a:t>
            </a:r>
            <a:r>
              <a:rPr lang="en-US" sz="1400">
                <a:latin typeface="Times New Roman" panose="02020603050405020304" pitchFamily="18" charset="0"/>
                <a:ea typeface="宋体" panose="02010600030101010101" pitchFamily="2" charset="-122"/>
              </a:rPr>
              <a:t>, some of the glasses will not have enough computing resources to perform the real-time rendering. Through split rendering, most of the computing work task can offload to the network, the high speed and low latency transmission provided by 5G system can cooperate with the edge cloud side for real-time rendering, and combine with the local optimized rendering of the XR terminal side </a:t>
            </a:r>
            <a:r>
              <a:rPr lang="en-US" sz="1400" b="1">
                <a:latin typeface="Times New Roman" panose="02020603050405020304" pitchFamily="18" charset="0"/>
                <a:ea typeface="宋体" panose="02010600030101010101" pitchFamily="2" charset="-122"/>
              </a:rPr>
              <a:t>to provide the immersive and unbounded XR experience</a:t>
            </a:r>
            <a:r>
              <a:rPr lang="en-US" sz="1400">
                <a:latin typeface="Times New Roman" panose="02020603050405020304" pitchFamily="18" charset="0"/>
                <a:ea typeface="宋体" panose="02010600030101010101" pitchFamily="2" charset="-122"/>
              </a:rPr>
              <a:t>. </a:t>
            </a:r>
            <a:endParaRPr lang="en-US" altLang="en-US" sz="1400">
              <a:latin typeface="Times New Roman" panose="02020603050405020304" pitchFamily="18" charset="0"/>
              <a:ea typeface="宋体" panose="02010600030101010101" pitchFamily="2" charset="-122"/>
            </a:endParaRPr>
          </a:p>
        </p:txBody>
      </p:sp>
      <p:pic>
        <p:nvPicPr>
          <p:cNvPr id="2097165" name="图片 3"/>
          <p:cNvPicPr>
            <a:picLocks noChangeAspect="1"/>
          </p:cNvPicPr>
          <p:nvPr/>
        </p:nvPicPr>
        <p:blipFill>
          <a:blip r:embed="rId4"/>
          <a:stretch>
            <a:fillRect/>
          </a:stretch>
        </p:blipFill>
        <p:spPr>
          <a:xfrm>
            <a:off x="9427845" y="1933575"/>
            <a:ext cx="1943735" cy="1341755"/>
          </a:xfrm>
          <a:prstGeom prst="rect">
            <a:avLst/>
          </a:prstGeom>
        </p:spPr>
      </p:pic>
      <p:sp>
        <p:nvSpPr>
          <p:cNvPr id="1048680" name="文本框 4"/>
          <p:cNvSpPr txBox="1"/>
          <p:nvPr/>
        </p:nvSpPr>
        <p:spPr>
          <a:xfrm>
            <a:off x="2551430" y="3200400"/>
            <a:ext cx="7225030" cy="306705"/>
          </a:xfrm>
          <a:prstGeom prst="rect">
            <a:avLst/>
          </a:prstGeom>
          <a:noFill/>
          <a:ln w="9525">
            <a:noFill/>
          </a:ln>
        </p:spPr>
        <p:txBody>
          <a:bodyPr wrap="square">
            <a:spAutoFit/>
          </a:bodyPr>
          <a:lstStyle/>
          <a:p>
            <a:pPr algn="ctr"/>
            <a:r>
              <a:rPr lang="en-US" sz="1400" b="1">
                <a:latin typeface="Arial" panose="020B0604020202020204" pitchFamily="34" charset="0"/>
                <a:ea typeface="宋体" panose="02010600030101010101" pitchFamily="2" charset="-122"/>
              </a:rPr>
              <a:t>Table 7.6.1-1 </a:t>
            </a:r>
            <a:r>
              <a:rPr lang="en-US" sz="1400" b="1">
                <a:latin typeface="Arial" panose="020B0604020202020204" pitchFamily="34" charset="0"/>
              </a:rPr>
              <a:t>KPI Table </a:t>
            </a:r>
            <a:r>
              <a:rPr lang="en-US" sz="1400" b="1">
                <a:latin typeface="Arial" panose="020B0604020202020204" pitchFamily="34" charset="0"/>
                <a:ea typeface="宋体" panose="02010600030101010101" pitchFamily="2" charset="-122"/>
              </a:rPr>
              <a:t>for additional </a:t>
            </a:r>
            <a:r>
              <a:rPr lang="en-US" sz="1400" b="1">
                <a:latin typeface="Arial" panose="020B0604020202020204" pitchFamily="34" charset="0"/>
              </a:rPr>
              <a:t>h</a:t>
            </a:r>
            <a:r>
              <a:rPr lang="en-US" sz="1400" b="1">
                <a:latin typeface="Arial" panose="020B0604020202020204" pitchFamily="34" charset="0"/>
                <a:ea typeface="宋体" panose="02010600030101010101" pitchFamily="2" charset="-122"/>
              </a:rPr>
              <a:t>igh data rate and low latency service</a:t>
            </a:r>
            <a:endParaRPr lang="en-US" altLang="en-US" sz="1400" b="1">
              <a:latin typeface="Arial" panose="020B0604020202020204" pitchFamily="34" charset="0"/>
              <a:ea typeface="宋体" panose="02010600030101010101" pitchFamily="2" charset="-122"/>
            </a:endParaRPr>
          </a:p>
        </p:txBody>
      </p:sp>
      <p:graphicFrame>
        <p:nvGraphicFramePr>
          <p:cNvPr id="4194304" name="表格 5"/>
          <p:cNvGraphicFramePr/>
          <p:nvPr>
            <p:custDataLst>
              <p:tags r:id="rId1"/>
            </p:custDataLst>
          </p:nvPr>
        </p:nvGraphicFramePr>
        <p:xfrm>
          <a:off x="2082800" y="3467735"/>
          <a:ext cx="8113395" cy="960120"/>
        </p:xfrm>
        <a:graphic>
          <a:graphicData uri="http://schemas.openxmlformats.org/drawingml/2006/table">
            <a:tbl>
              <a:tblPr firstRow="1" bandRow="1">
                <a:tableStyleId>{5940675A-B579-460E-94D1-54222C63F5DA}</a:tableStyleId>
              </a:tblPr>
              <a:tblGrid>
                <a:gridCol w="1441450">
                  <a:extLst>
                    <a:ext uri="{9D8B030D-6E8A-4147-A177-3AD203B41FA5}">
                      <a16:colId xmlns:a16="http://schemas.microsoft.com/office/drawing/2014/main" val="20000"/>
                    </a:ext>
                  </a:extLst>
                </a:gridCol>
                <a:gridCol w="1481455">
                  <a:extLst>
                    <a:ext uri="{9D8B030D-6E8A-4147-A177-3AD203B41FA5}">
                      <a16:colId xmlns:a16="http://schemas.microsoft.com/office/drawing/2014/main" val="20001"/>
                    </a:ext>
                  </a:extLst>
                </a:gridCol>
                <a:gridCol w="2300605">
                  <a:extLst>
                    <a:ext uri="{9D8B030D-6E8A-4147-A177-3AD203B41FA5}">
                      <a16:colId xmlns:a16="http://schemas.microsoft.com/office/drawing/2014/main" val="20002"/>
                    </a:ext>
                  </a:extLst>
                </a:gridCol>
                <a:gridCol w="1096010">
                  <a:extLst>
                    <a:ext uri="{9D8B030D-6E8A-4147-A177-3AD203B41FA5}">
                      <a16:colId xmlns:a16="http://schemas.microsoft.com/office/drawing/2014/main" val="20003"/>
                    </a:ext>
                  </a:extLst>
                </a:gridCol>
                <a:gridCol w="808990">
                  <a:extLst>
                    <a:ext uri="{9D8B030D-6E8A-4147-A177-3AD203B41FA5}">
                      <a16:colId xmlns:a16="http://schemas.microsoft.com/office/drawing/2014/main" val="20004"/>
                    </a:ext>
                  </a:extLst>
                </a:gridCol>
                <a:gridCol w="984885">
                  <a:extLst>
                    <a:ext uri="{9D8B030D-6E8A-4147-A177-3AD203B41FA5}">
                      <a16:colId xmlns:a16="http://schemas.microsoft.com/office/drawing/2014/main" val="20005"/>
                    </a:ext>
                  </a:extLst>
                </a:gridCol>
              </a:tblGrid>
              <a:tr h="137160">
                <a:tc rowSpan="2">
                  <a:txBody>
                    <a:bodyPr/>
                    <a:lstStyle/>
                    <a:p>
                      <a:pPr indent="0" algn="ctr">
                        <a:buNone/>
                      </a:pPr>
                      <a:r>
                        <a:rPr lang="en-US" sz="900" b="1">
                          <a:latin typeface="Calibri" panose="020F0502020204030204" pitchFamily="34" charset="0"/>
                          <a:cs typeface="Calibri" panose="020F0502020204030204" pitchFamily="34" charset="0"/>
                        </a:rPr>
                        <a:t>Use Cases</a:t>
                      </a:r>
                      <a:endParaRPr lang="en-US" altLang="en-US" sz="900" b="1">
                        <a:latin typeface="Calibri" panose="020F0502020204030204" pitchFamily="34" charset="0"/>
                        <a:ea typeface="Calibri" panose="020F0502020204030204" pitchFamily="34" charset="0"/>
                        <a:cs typeface="Calibri" panose="020F050202020403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headEnd type="none" w="med" len="med"/>
                      <a:tailEnd type="none" w="med" len="med"/>
                    </a:lnTlToBr>
                    <a:lnBlToTr>
                      <a:noFill/>
                      <a:headEnd type="none" w="med" len="med"/>
                      <a:tailEnd type="none" w="med" len="med"/>
                    </a:lnBlToTr>
                    <a:noFill/>
                  </a:tcPr>
                </a:tc>
                <a:tc gridSpan="3">
                  <a:txBody>
                    <a:bodyPr/>
                    <a:lstStyle/>
                    <a:p>
                      <a:pPr indent="0" algn="ctr">
                        <a:buNone/>
                      </a:pPr>
                      <a:r>
                        <a:rPr lang="en-US" sz="900" b="1">
                          <a:latin typeface="Arial" panose="020B0604020202020204" pitchFamily="34" charset="0"/>
                          <a:cs typeface="Arial" panose="020B0604020202020204" pitchFamily="34" charset="0"/>
                        </a:rPr>
                        <a:t>Characteristic parameter (KPI)</a:t>
                      </a:r>
                      <a:endParaRPr lang="en-US" altLang="en-US" sz="900" b="1">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headEnd type="none" w="med" len="med"/>
                      <a:tailEnd type="none" w="med" len="med"/>
                    </a:lnTlToBr>
                    <a:lnBlToTr>
                      <a:noFill/>
                      <a:headEnd type="none" w="med" len="med"/>
                      <a:tailEnd type="none" w="med" len="med"/>
                    </a:lnBlToTr>
                    <a:noFill/>
                  </a:tcPr>
                </a:tc>
                <a:tc hMerge="1">
                  <a:txBody>
                    <a:bodyPr/>
                    <a:lstStyle/>
                    <a:p>
                      <a:endParaRPr lang="zh-CN"/>
                    </a:p>
                  </a:txBody>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xBody>
                    <a:bodyPr/>
                    <a:lstStyle/>
                    <a:p>
                      <a:endParaRPr lang="zh-CN"/>
                    </a:p>
                  </a:txBody>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gridSpan="2">
                  <a:txBody>
                    <a:bodyPr/>
                    <a:lstStyle/>
                    <a:p>
                      <a:pPr indent="0" algn="ctr">
                        <a:buNone/>
                      </a:pPr>
                      <a:r>
                        <a:rPr lang="en-US" sz="900" b="1">
                          <a:latin typeface="Arial" panose="020B0604020202020204" pitchFamily="34" charset="0"/>
                          <a:cs typeface="Arial" panose="020B0604020202020204" pitchFamily="34" charset="0"/>
                        </a:rPr>
                        <a:t>Influence quantity</a:t>
                      </a:r>
                      <a:endParaRPr lang="en-US" altLang="en-US" sz="900" b="1">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lgn="ctr">
                      <a:solidFill>
                        <a:srgbClr val="080000"/>
                      </a:solidFill>
                      <a:prstDash val="solid"/>
                      <a:round/>
                      <a:headEnd type="none" w="med" len="med"/>
                      <a:tailEnd type="none" w="med" len="med"/>
                    </a:lnL>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headEnd type="none" w="med" len="med"/>
                      <a:tailEnd type="none" w="med" len="med"/>
                    </a:lnTlToBr>
                    <a:lnBlToTr>
                      <a:noFill/>
                      <a:headEnd type="none" w="med" len="med"/>
                      <a:tailEnd type="none" w="med" len="med"/>
                    </a:lnBlToTr>
                    <a:noFill/>
                  </a:tcPr>
                </a:tc>
                <a:tc hMerge="1">
                  <a:txBody>
                    <a:bodyPr/>
                    <a:lstStyle/>
                    <a:p>
                      <a:endParaRPr lang="zh-CN"/>
                    </a:p>
                  </a:txBody>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extLst>
                  <a:ext uri="{0D108BD9-81ED-4DB2-BD59-A6C34878D82A}">
                    <a16:rowId xmlns:a16="http://schemas.microsoft.com/office/drawing/2014/main" val="10000"/>
                  </a:ext>
                </a:extLst>
              </a:tr>
              <a:tr h="274320">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indent="0" algn="ctr">
                        <a:buNone/>
                      </a:pPr>
                      <a:r>
                        <a:rPr lang="en-US" sz="900" b="1">
                          <a:latin typeface="Arial" panose="020B0604020202020204" pitchFamily="34" charset="0"/>
                          <a:cs typeface="Arial" panose="020B0604020202020204" pitchFamily="34" charset="0"/>
                        </a:rPr>
                        <a:t>Max allowed end-to-end latency</a:t>
                      </a:r>
                      <a:endParaRPr lang="en-US" altLang="en-US" sz="900" b="1">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headEnd type="none" w="med" len="med"/>
                      <a:tailEnd type="none" w="med" len="med"/>
                    </a:lnTlToBr>
                    <a:lnBlToTr>
                      <a:noFill/>
                      <a:headEnd type="none" w="med" len="med"/>
                      <a:tailEnd type="none" w="med" len="med"/>
                    </a:lnBlToTr>
                    <a:noFill/>
                  </a:tcPr>
                </a:tc>
                <a:tc>
                  <a:txBody>
                    <a:bodyPr/>
                    <a:lstStyle/>
                    <a:p>
                      <a:pPr indent="0" algn="ctr">
                        <a:buNone/>
                      </a:pPr>
                      <a:r>
                        <a:rPr lang="en-US" sz="900" b="1">
                          <a:latin typeface="Arial" panose="020B0604020202020204" pitchFamily="34" charset="0"/>
                          <a:cs typeface="Arial" panose="020B0604020202020204" pitchFamily="34" charset="0"/>
                        </a:rPr>
                        <a:t>Service bit rate: user-experienced data rate</a:t>
                      </a:r>
                      <a:endParaRPr lang="en-US" altLang="en-US" sz="900" b="1">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headEnd type="none" w="med" len="med"/>
                      <a:tailEnd type="none" w="med" len="med"/>
                    </a:lnTlToBr>
                    <a:lnBlToTr>
                      <a:noFill/>
                      <a:headEnd type="none" w="med" len="med"/>
                      <a:tailEnd type="none" w="med" len="med"/>
                    </a:lnBlToTr>
                    <a:noFill/>
                  </a:tcPr>
                </a:tc>
                <a:tc>
                  <a:txBody>
                    <a:bodyPr/>
                    <a:lstStyle/>
                    <a:p>
                      <a:pPr indent="0" algn="ctr">
                        <a:buNone/>
                      </a:pPr>
                      <a:r>
                        <a:rPr lang="en-US" sz="900" b="1">
                          <a:latin typeface="Arial" panose="020B0604020202020204" pitchFamily="34" charset="0"/>
                          <a:cs typeface="Arial" panose="020B0604020202020204" pitchFamily="34" charset="0"/>
                        </a:rPr>
                        <a:t>Reliability</a:t>
                      </a:r>
                      <a:endParaRPr lang="en-US" altLang="en-US" sz="900" b="1">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headEnd type="none" w="med" len="med"/>
                      <a:tailEnd type="none" w="med" len="med"/>
                    </a:lnTlToBr>
                    <a:lnBlToTr>
                      <a:noFill/>
                      <a:headEnd type="none" w="med" len="med"/>
                      <a:tailEnd type="none" w="med" len="med"/>
                    </a:lnBlToTr>
                    <a:noFill/>
                  </a:tcPr>
                </a:tc>
                <a:tc>
                  <a:txBody>
                    <a:bodyPr/>
                    <a:lstStyle/>
                    <a:p>
                      <a:pPr indent="0" algn="ctr">
                        <a:buNone/>
                      </a:pPr>
                      <a:r>
                        <a:rPr lang="en-US" sz="900" b="1">
                          <a:latin typeface="Calibri" panose="020F0502020204030204" pitchFamily="34" charset="0"/>
                          <a:cs typeface="Calibri" panose="020F0502020204030204" pitchFamily="34" charset="0"/>
                        </a:rPr>
                        <a:t>UE Speed</a:t>
                      </a:r>
                      <a:endParaRPr lang="en-US" altLang="en-US" sz="900" b="1">
                        <a:latin typeface="Calibri" panose="020F0502020204030204" pitchFamily="34" charset="0"/>
                        <a:ea typeface="Calibri" panose="020F0502020204030204" pitchFamily="34" charset="0"/>
                        <a:cs typeface="Calibri" panose="020F050202020403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headEnd type="none" w="med" len="med"/>
                      <a:tailEnd type="none" w="med" len="med"/>
                    </a:lnTlToBr>
                    <a:lnBlToTr>
                      <a:noFill/>
                      <a:headEnd type="none" w="med" len="med"/>
                      <a:tailEnd type="none" w="med" len="med"/>
                    </a:lnBlToTr>
                    <a:noFill/>
                  </a:tcPr>
                </a:tc>
                <a:tc>
                  <a:txBody>
                    <a:bodyPr/>
                    <a:lstStyle/>
                    <a:p>
                      <a:pPr indent="0" algn="ctr">
                        <a:buNone/>
                      </a:pPr>
                      <a:r>
                        <a:rPr lang="en-US" sz="900" b="1">
                          <a:latin typeface="Arial" panose="020B0604020202020204" pitchFamily="34" charset="0"/>
                          <a:cs typeface="Arial" panose="020B0604020202020204" pitchFamily="34" charset="0"/>
                        </a:rPr>
                        <a:t>Service Area</a:t>
                      </a:r>
                      <a:r>
                        <a:rPr lang="en-US" sz="900" b="0">
                          <a:latin typeface="Arial" panose="020B0604020202020204" pitchFamily="34" charset="0"/>
                          <a:cs typeface="Arial" panose="020B0604020202020204" pitchFamily="34" charset="0"/>
                        </a:rPr>
                        <a:t>(note2)</a:t>
                      </a:r>
                      <a:endParaRPr lang="en-US" altLang="en-US" sz="900" b="1">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headEnd type="none" w="med" len="med"/>
                      <a:tailEnd type="none" w="med" len="med"/>
                    </a:lnTlToBr>
                    <a:lnBlToTr>
                      <a:noFill/>
                      <a:headEnd type="none" w="med" len="med"/>
                      <a:tailEnd type="none" w="med" len="med"/>
                    </a:lnBlToTr>
                    <a:noFill/>
                  </a:tcPr>
                </a:tc>
                <a:extLst>
                  <a:ext uri="{0D108BD9-81ED-4DB2-BD59-A6C34878D82A}">
                    <a16:rowId xmlns:a16="http://schemas.microsoft.com/office/drawing/2014/main" val="10001"/>
                  </a:ext>
                </a:extLst>
              </a:tr>
              <a:tr h="548640">
                <a:tc>
                  <a:txBody>
                    <a:bodyPr/>
                    <a:lstStyle/>
                    <a:p>
                      <a:pPr indent="0">
                        <a:buNone/>
                      </a:pPr>
                      <a:r>
                        <a:rPr lang="en-US" sz="900" b="0">
                          <a:latin typeface="Arial" panose="020B0604020202020204" pitchFamily="34" charset="0"/>
                          <a:cs typeface="Arial" panose="020B0604020202020204" pitchFamily="34" charset="0"/>
                        </a:rPr>
                        <a:t>Cloud/Edge/Split Rendering(note 1)</a:t>
                      </a:r>
                      <a:endParaRPr lang="en-US" altLang="en-US" sz="900" b="0">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headEnd type="none" w="med" len="med"/>
                      <a:tailEnd type="none" w="med" len="med"/>
                    </a:lnTlToBr>
                    <a:lnBlToTr>
                      <a:noFill/>
                      <a:headEnd type="none" w="med" len="med"/>
                      <a:tailEnd type="none" w="med" len="med"/>
                    </a:lnBlToTr>
                    <a:noFill/>
                  </a:tcPr>
                </a:tc>
                <a:tc>
                  <a:txBody>
                    <a:bodyPr/>
                    <a:lstStyle/>
                    <a:p>
                      <a:pPr indent="0">
                        <a:buNone/>
                      </a:pPr>
                      <a:r>
                        <a:rPr lang="en-US" sz="900" b="0">
                          <a:latin typeface="Arial" panose="020B0604020202020204" pitchFamily="34" charset="0"/>
                          <a:cs typeface="Arial" panose="020B0604020202020204" pitchFamily="34" charset="0"/>
                        </a:rPr>
                        <a:t>5ms(i.e. UL+DLbetween UE and the interface to data network) (note 4) </a:t>
                      </a:r>
                      <a:endParaRPr lang="en-US" altLang="en-US" sz="900" b="0">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headEnd type="none" w="med" len="med"/>
                      <a:tailEnd type="none" w="med" len="med"/>
                    </a:lnTlToBr>
                    <a:lnBlToTr>
                      <a:noFill/>
                      <a:headEnd type="none" w="med" len="med"/>
                      <a:tailEnd type="none" w="med" len="med"/>
                    </a:lnBlToTr>
                    <a:noFill/>
                  </a:tcPr>
                </a:tc>
                <a:tc>
                  <a:txBody>
                    <a:bodyPr/>
                    <a:lstStyle/>
                    <a:p>
                      <a:pPr indent="0">
                        <a:buNone/>
                      </a:pPr>
                      <a:r>
                        <a:rPr lang="en-US" sz="900" b="0">
                          <a:latin typeface="Arial" panose="020B0604020202020204" pitchFamily="34" charset="0"/>
                          <a:cs typeface="Arial" panose="020B0604020202020204" pitchFamily="34" charset="0"/>
                        </a:rPr>
                        <a:t>0,1 to [1] Gbit/s supportingvisualcontent(e.g. VR based or high definition video)with 4K, 8K resolution and up to120 frames per second content.</a:t>
                      </a:r>
                      <a:endParaRPr lang="en-US" altLang="en-US" sz="900" b="0">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headEnd type="none" w="med" len="med"/>
                      <a:tailEnd type="none" w="med" len="med"/>
                    </a:lnTlToBr>
                    <a:lnBlToTr>
                      <a:noFill/>
                      <a:headEnd type="none" w="med" len="med"/>
                      <a:tailEnd type="none" w="med" len="med"/>
                    </a:lnBlToTr>
                    <a:noFill/>
                  </a:tcPr>
                </a:tc>
                <a:tc>
                  <a:txBody>
                    <a:bodyPr/>
                    <a:lstStyle/>
                    <a:p>
                      <a:pPr indent="0">
                        <a:buNone/>
                      </a:pPr>
                      <a:r>
                        <a:rPr lang="en-US" sz="900" b="0">
                          <a:latin typeface="Arial" panose="020B0604020202020204" pitchFamily="34" charset="0"/>
                          <a:cs typeface="Arial" panose="020B0604020202020204" pitchFamily="34" charset="0"/>
                        </a:rPr>
                        <a:t>99,99 % in uplink and 99,9 % in downlink (note 4)</a:t>
                      </a:r>
                      <a:endParaRPr lang="en-US" altLang="en-US" sz="900" b="0">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headEnd type="none" w="med" len="med"/>
                      <a:tailEnd type="none" w="med" len="med"/>
                    </a:lnTlToBr>
                    <a:lnBlToTr>
                      <a:noFill/>
                      <a:headEnd type="none" w="med" len="med"/>
                      <a:tailEnd type="none" w="med" len="med"/>
                    </a:lnBlToTr>
                    <a:noFill/>
                  </a:tcPr>
                </a:tc>
                <a:tc>
                  <a:txBody>
                    <a:bodyPr/>
                    <a:lstStyle/>
                    <a:p>
                      <a:pPr indent="0">
                        <a:buNone/>
                      </a:pPr>
                      <a:r>
                        <a:rPr lang="en-US" sz="900" b="0">
                          <a:latin typeface="Calibri" panose="020F0502020204030204" pitchFamily="34" charset="0"/>
                          <a:cs typeface="Calibri" panose="020F0502020204030204" pitchFamily="34" charset="0"/>
                        </a:rPr>
                        <a:t>Stationary or </a:t>
                      </a:r>
                      <a:r>
                        <a:rPr lang="en-US" sz="900" b="0">
                          <a:latin typeface="Arial" panose="020B0604020202020204" pitchFamily="34" charset="0"/>
                          <a:cs typeface="Arial" panose="020B0604020202020204" pitchFamily="34" charset="0"/>
                        </a:rPr>
                        <a:t>Pedestrian</a:t>
                      </a:r>
                      <a:endParaRPr lang="en-US" altLang="en-US" sz="900" b="0">
                        <a:latin typeface="Calibri" panose="020F0502020204030204" pitchFamily="34" charset="0"/>
                        <a:ea typeface="Calibri" panose="020F0502020204030204" pitchFamily="34" charset="0"/>
                        <a:cs typeface="Calibri" panose="020F050202020403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headEnd type="none" w="med" len="med"/>
                      <a:tailEnd type="none" w="med" len="med"/>
                    </a:lnTlToBr>
                    <a:lnBlToTr>
                      <a:noFill/>
                      <a:headEnd type="none" w="med" len="med"/>
                      <a:tailEnd type="none" w="med" len="med"/>
                    </a:lnBlToTr>
                    <a:noFill/>
                  </a:tcPr>
                </a:tc>
                <a:tc>
                  <a:txBody>
                    <a:bodyPr/>
                    <a:lstStyle/>
                    <a:p>
                      <a:pPr indent="0">
                        <a:buNone/>
                      </a:pPr>
                      <a:r>
                        <a:rPr lang="en-US" sz="900" b="0">
                          <a:latin typeface="Arial" panose="020B0604020202020204" pitchFamily="34" charset="0"/>
                          <a:cs typeface="Arial" panose="020B0604020202020204" pitchFamily="34" charset="0"/>
                        </a:rPr>
                        <a:t>Countrywide</a:t>
                      </a:r>
                      <a:endParaRPr lang="en-US" altLang="en-US" sz="900" b="0">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headEnd type="none" w="med" len="med"/>
                      <a:tailEnd type="none" w="med" len="med"/>
                    </a:lnTlToBr>
                    <a:lnBlToTr>
                      <a:noFill/>
                      <a:headEnd type="none" w="med" len="med"/>
                      <a:tailEnd type="none" w="med" len="med"/>
                    </a:lnBlToTr>
                    <a:noFill/>
                  </a:tcPr>
                </a:tc>
                <a:extLst>
                  <a:ext uri="{0D108BD9-81ED-4DB2-BD59-A6C34878D82A}">
                    <a16:rowId xmlns:a16="http://schemas.microsoft.com/office/drawing/2014/main" val="10002"/>
                  </a:ext>
                </a:extLst>
              </a:tr>
            </a:tbl>
          </a:graphicData>
        </a:graphic>
      </p:graphicFrame>
      <p:sp>
        <p:nvSpPr>
          <p:cNvPr id="1048681" name="文本框 9"/>
          <p:cNvSpPr txBox="1"/>
          <p:nvPr/>
        </p:nvSpPr>
        <p:spPr>
          <a:xfrm>
            <a:off x="579755" y="3154680"/>
            <a:ext cx="2515870" cy="306705"/>
          </a:xfrm>
          <a:prstGeom prst="rect">
            <a:avLst/>
          </a:prstGeom>
          <a:noFill/>
        </p:spPr>
        <p:txBody>
          <a:bodyPr wrap="square" rtlCol="0" anchor="t">
            <a:spAutoFit/>
          </a:bodyPr>
          <a:lstStyle/>
          <a:p>
            <a:pPr marL="342900" indent="-342900" algn="l">
              <a:spcBef>
                <a:spcPct val="20000"/>
              </a:spcBef>
              <a:buClrTx/>
              <a:buSzTx/>
              <a:buFontTx/>
              <a:buBlip>
                <a:blip r:embed="rId5"/>
              </a:buBlip>
            </a:pPr>
            <a:r>
              <a:rPr lang="en-US" altLang="zh-CN" sz="1400" dirty="0">
                <a:latin typeface="+mn-lt"/>
                <a:ea typeface="宋体" panose="02010600030101010101" pitchFamily="2" charset="-122"/>
                <a:sym typeface="+mn-ea"/>
              </a:rPr>
              <a:t>Requirement from SA1:</a:t>
            </a:r>
          </a:p>
        </p:txBody>
      </p:sp>
      <p:sp>
        <p:nvSpPr>
          <p:cNvPr id="1048682" name="文本框 11"/>
          <p:cNvSpPr txBox="1"/>
          <p:nvPr/>
        </p:nvSpPr>
        <p:spPr>
          <a:xfrm>
            <a:off x="465455" y="4542790"/>
            <a:ext cx="11028045" cy="780415"/>
          </a:xfrm>
          <a:prstGeom prst="rect">
            <a:avLst/>
          </a:prstGeom>
          <a:noFill/>
          <a:ln w="9525">
            <a:noFill/>
          </a:ln>
        </p:spPr>
        <p:txBody>
          <a:bodyPr wrap="square" rtlCol="0" anchor="t">
            <a:spAutoFit/>
          </a:bodyPr>
          <a:lstStyle/>
          <a:p>
            <a:pPr marL="342900" lvl="0" indent="-342900" algn="l">
              <a:spcBef>
                <a:spcPct val="20000"/>
              </a:spcBef>
              <a:buClrTx/>
              <a:buSzTx/>
              <a:buFontTx/>
              <a:buBlip>
                <a:blip r:embed="rId5"/>
              </a:buBlip>
            </a:pPr>
            <a:r>
              <a:rPr lang="en-US" altLang="zh-CN" sz="1400" dirty="0">
                <a:latin typeface="+mn-lt"/>
                <a:ea typeface="宋体" panose="02010600030101010101" pitchFamily="2" charset="-122"/>
                <a:sym typeface="+mn-ea"/>
              </a:rPr>
              <a:t>Requirement for SA6:</a:t>
            </a:r>
          </a:p>
          <a:p>
            <a:pPr marL="800100" lvl="1" indent="-342900" algn="l">
              <a:spcBef>
                <a:spcPct val="20000"/>
              </a:spcBef>
              <a:buClrTx/>
              <a:buSzTx/>
              <a:buFontTx/>
              <a:buBlip>
                <a:blip r:embed="rId5"/>
              </a:buBlip>
            </a:pPr>
            <a:r>
              <a:rPr lang="en-US" altLang="zh-CN" sz="1400" dirty="0">
                <a:latin typeface="+mn-lt"/>
                <a:ea typeface="宋体" panose="02010600030101010101" pitchFamily="2" charset="-122"/>
                <a:sym typeface="+mn-ea"/>
              </a:rPr>
              <a:t>Whether and how the enabler could help to meet the high data rate and low latency requirement of XR service via spliting the computing and/or rendering task based on the collected location and network status</a:t>
            </a:r>
            <a:endParaRPr lang="zh-CN" altLang="en-US" sz="1400" dirty="0">
              <a:latin typeface="+mn-lt"/>
              <a:ea typeface="宋体" panose="02010600030101010101" pitchFamily="2" charset="-122"/>
              <a:sym typeface="+mn-ea"/>
            </a:endParaRPr>
          </a:p>
        </p:txBody>
      </p:sp>
      <p:sp>
        <p:nvSpPr>
          <p:cNvPr id="1048683" name="文本框 12"/>
          <p:cNvSpPr txBox="1"/>
          <p:nvPr/>
        </p:nvSpPr>
        <p:spPr>
          <a:xfrm>
            <a:off x="465455" y="5346065"/>
            <a:ext cx="11138535" cy="1254125"/>
          </a:xfrm>
          <a:prstGeom prst="rect">
            <a:avLst/>
          </a:prstGeom>
          <a:noFill/>
          <a:ln w="9525">
            <a:noFill/>
          </a:ln>
        </p:spPr>
        <p:txBody>
          <a:bodyPr wrap="square">
            <a:spAutoFit/>
          </a:bodyPr>
          <a:lstStyle/>
          <a:p>
            <a:pPr marL="342900" indent="-342900">
              <a:spcBef>
                <a:spcPct val="20000"/>
              </a:spcBef>
              <a:buClrTx/>
              <a:buSzTx/>
              <a:buFontTx/>
              <a:buBlip>
                <a:blip r:embed="rId5"/>
              </a:buBlip>
            </a:pPr>
            <a:r>
              <a:rPr lang="en-US" altLang="zh-CN" sz="1400" dirty="0">
                <a:latin typeface="+mn-lt"/>
                <a:ea typeface="宋体" panose="02010600030101010101" pitchFamily="2" charset="-122"/>
                <a:sym typeface="+mn-ea"/>
              </a:rPr>
              <a:t>Possible objective:</a:t>
            </a:r>
            <a:endParaRPr lang="en-US" altLang="zh-CN" sz="1400" dirty="0">
              <a:latin typeface="+mn-lt"/>
              <a:ea typeface="宋体" panose="02010600030101010101" pitchFamily="2" charset="-122"/>
            </a:endParaRPr>
          </a:p>
          <a:p>
            <a:pPr marL="800100" lvl="1" indent="-342900" algn="l">
              <a:spcBef>
                <a:spcPct val="20000"/>
              </a:spcBef>
              <a:buClrTx/>
              <a:buSzTx/>
              <a:buFontTx/>
              <a:buBlip>
                <a:blip r:embed="rId5"/>
              </a:buBlip>
            </a:pPr>
            <a:r>
              <a:rPr lang="en-US" altLang="zh-CN" sz="1400" dirty="0">
                <a:latin typeface="+mn-lt"/>
                <a:ea typeface="宋体" panose="02010600030101010101" pitchFamily="2" charset="-122"/>
                <a:sym typeface="+mn-ea"/>
              </a:rPr>
              <a:t>Split computing, principle of computing task/content splitting, steering to enable split rendering, split modeling etc. (maybe based on the EDGEAPP architecture)</a:t>
            </a:r>
          </a:p>
          <a:p>
            <a:pPr marL="800100" lvl="1" indent="-342900" algn="l">
              <a:spcBef>
                <a:spcPct val="20000"/>
              </a:spcBef>
              <a:buClrTx/>
              <a:buSzTx/>
              <a:buFontTx/>
              <a:buBlip>
                <a:blip r:embed="rId5"/>
              </a:buBlip>
            </a:pPr>
            <a:r>
              <a:rPr lang="en-US" altLang="zh-CN" sz="1400" dirty="0">
                <a:latin typeface="+mn-lt"/>
                <a:ea typeface="宋体" panose="02010600030101010101" pitchFamily="2" charset="-122"/>
                <a:sym typeface="+mn-ea"/>
              </a:rPr>
              <a:t>KPI guarantee, and XR services related information measurement and exposure based on the enhancement of SEALDD (e.g. traffic periodicity, Packet Delay Variation among the associated flows etc.);</a:t>
            </a:r>
          </a:p>
        </p:txBody>
      </p:sp>
      <p:sp>
        <p:nvSpPr>
          <p:cNvPr id="1048640" name="标题 1"/>
          <p:cNvSpPr>
            <a:spLocks noGrp="1"/>
          </p:cNvSpPr>
          <p:nvPr>
            <p:ph type="title"/>
          </p:nvPr>
        </p:nvSpPr>
        <p:spPr>
          <a:xfrm>
            <a:off x="838200" y="585470"/>
            <a:ext cx="8906510" cy="1104900"/>
          </a:xfrm>
        </p:spPr>
        <p:txBody>
          <a:bodyPr/>
          <a:lstStyle/>
          <a:p>
            <a:r>
              <a:rPr lang="en-US" altLang="zh-CN" dirty="0">
                <a:ea typeface="宋体" panose="02010600030101010101" pitchFamily="2" charset="-122"/>
                <a:sym typeface="+mn-ea"/>
              </a:rPr>
              <a:t>Immersive Live concert</a:t>
            </a:r>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96" name="标题 1"/>
          <p:cNvSpPr>
            <a:spLocks noGrp="1"/>
          </p:cNvSpPr>
          <p:nvPr>
            <p:ph type="title"/>
          </p:nvPr>
        </p:nvSpPr>
        <p:spPr/>
        <p:txBody>
          <a:bodyPr/>
          <a:lstStyle/>
          <a:p>
            <a:r>
              <a:rPr lang="en-US" altLang="zh-CN" dirty="0">
                <a:ea typeface="宋体" panose="02010600030101010101" pitchFamily="2" charset="-122"/>
                <a:sym typeface="+mn-ea"/>
              </a:rPr>
              <a:t>Potential objectives</a:t>
            </a:r>
            <a:endParaRPr lang="zh-CN" altLang="en-US"/>
          </a:p>
        </p:txBody>
      </p:sp>
      <p:sp>
        <p:nvSpPr>
          <p:cNvPr id="1048698" name="文本框 16"/>
          <p:cNvSpPr txBox="1"/>
          <p:nvPr/>
        </p:nvSpPr>
        <p:spPr>
          <a:xfrm>
            <a:off x="411480" y="1912938"/>
            <a:ext cx="10649585" cy="2585323"/>
          </a:xfrm>
          <a:prstGeom prst="rect">
            <a:avLst/>
          </a:prstGeom>
          <a:noFill/>
        </p:spPr>
        <p:txBody>
          <a:bodyPr wrap="square" rtlCol="0" anchor="t">
            <a:spAutoFit/>
          </a:bodyPr>
          <a:lstStyle/>
          <a:p>
            <a:pPr marL="342900" lvl="0" indent="-342900">
              <a:buFont typeface="+mj-lt"/>
              <a:buAutoNum type="alphaLcPeriod"/>
            </a:pPr>
            <a:r>
              <a:rPr lang="en-US" altLang="zh-CN" sz="1800" dirty="0">
                <a:effectLst/>
                <a:latin typeface="Times New Roman" panose="02020603050405020304" pitchFamily="18" charset="0"/>
                <a:ea typeface="等线" panose="02010600030101010101" pitchFamily="2" charset="-122"/>
              </a:rPr>
              <a:t>Identify </a:t>
            </a:r>
            <a:r>
              <a:rPr lang="en-US" altLang="zh-CN" sz="1800" dirty="0">
                <a:effectLst/>
                <a:latin typeface="Times New Roman" panose="02020603050405020304" pitchFamily="18" charset="0"/>
                <a:ea typeface="Times New Roman" panose="02020603050405020304" pitchFamily="18" charset="0"/>
              </a:rPr>
              <a:t>architecture requirements</a:t>
            </a:r>
            <a:r>
              <a:rPr lang="en-US" altLang="zh-CN" sz="1800" dirty="0">
                <a:effectLst/>
                <a:latin typeface="Times New Roman" panose="02020603050405020304" pitchFamily="18" charset="0"/>
                <a:ea typeface="宋体" panose="02010600030101010101" pitchFamily="2" charset="-122"/>
              </a:rPr>
              <a:t> and solutions for</a:t>
            </a:r>
            <a:r>
              <a:rPr lang="en-US" altLang="zh-CN" sz="1800" dirty="0">
                <a:effectLst/>
                <a:latin typeface="Times New Roman" panose="02020603050405020304" pitchFamily="18" charset="0"/>
                <a:ea typeface="等线" panose="02010600030101010101" pitchFamily="2" charset="-122"/>
              </a:rPr>
              <a:t> architecture enhancement of SEAL/SEALDD to support the XR services;</a:t>
            </a:r>
            <a:endParaRPr lang="zh-CN" altLang="zh-CN" sz="1800" dirty="0">
              <a:effectLst/>
              <a:latin typeface="Times New Roman" panose="02020603050405020304" pitchFamily="18" charset="0"/>
              <a:ea typeface="Times New Roman" panose="02020603050405020304" pitchFamily="18" charset="0"/>
            </a:endParaRPr>
          </a:p>
          <a:p>
            <a:pPr marL="342900" lvl="0" indent="-342900">
              <a:buFont typeface="+mj-lt"/>
              <a:buAutoNum type="alphaLcPeriod"/>
            </a:pPr>
            <a:r>
              <a:rPr lang="en-US" altLang="zh-CN" sz="1800" dirty="0">
                <a:effectLst/>
                <a:latin typeface="Times New Roman" panose="02020603050405020304" pitchFamily="18" charset="0"/>
                <a:ea typeface="等线" panose="02010600030101010101" pitchFamily="2" charset="-122"/>
              </a:rPr>
              <a:t>Identify </a:t>
            </a:r>
            <a:r>
              <a:rPr lang="en-US" altLang="zh-CN" sz="1800" dirty="0">
                <a:effectLst/>
                <a:latin typeface="Times New Roman" panose="02020603050405020304" pitchFamily="18" charset="0"/>
                <a:ea typeface="Times New Roman" panose="02020603050405020304" pitchFamily="18" charset="0"/>
              </a:rPr>
              <a:t>key issues,</a:t>
            </a:r>
            <a:r>
              <a:rPr lang="en-US" altLang="zh-CN" sz="1800" dirty="0">
                <a:effectLst/>
                <a:latin typeface="Times New Roman" panose="02020603050405020304" pitchFamily="18" charset="0"/>
                <a:ea typeface="等线" panose="02010600030101010101" pitchFamily="2" charset="-122"/>
              </a:rPr>
              <a:t> </a:t>
            </a:r>
            <a:r>
              <a:rPr lang="en-US" altLang="zh-CN" sz="1800" dirty="0">
                <a:effectLst/>
                <a:latin typeface="Times New Roman" panose="02020603050405020304" pitchFamily="18" charset="0"/>
                <a:ea typeface="Times New Roman" panose="02020603050405020304" pitchFamily="18" charset="0"/>
              </a:rPr>
              <a:t>and solution recommendations to enable</a:t>
            </a:r>
            <a:r>
              <a:rPr lang="en-US" altLang="zh-CN" sz="1800" dirty="0">
                <a:effectLst/>
                <a:latin typeface="Times New Roman" panose="02020603050405020304" pitchFamily="18" charset="0"/>
                <a:ea typeface="等线" panose="02010600030101010101" pitchFamily="2" charset="-122"/>
              </a:rPr>
              <a:t> capabilities for </a:t>
            </a:r>
            <a:r>
              <a:rPr lang="en-US" altLang="zh-CN" sz="1800" dirty="0">
                <a:effectLst/>
                <a:latin typeface="Times New Roman" panose="02020603050405020304" pitchFamily="18" charset="0"/>
                <a:ea typeface="Times New Roman" panose="02020603050405020304" pitchFamily="18" charset="0"/>
              </a:rPr>
              <a:t>XR </a:t>
            </a:r>
            <a:r>
              <a:rPr lang="en-US" altLang="zh-CN" sz="1800" dirty="0">
                <a:effectLst/>
                <a:latin typeface="Times New Roman" panose="02020603050405020304" pitchFamily="18" charset="0"/>
                <a:ea typeface="等线" panose="02010600030101010101" pitchFamily="2" charset="-122"/>
              </a:rPr>
              <a:t>services including:</a:t>
            </a:r>
            <a:endParaRPr lang="zh-CN" altLang="zh-CN" sz="18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tabLst>
                <a:tab pos="266700" algn="l"/>
              </a:tabLst>
            </a:pPr>
            <a:r>
              <a:rPr lang="en-US" altLang="zh-CN" sz="1800" dirty="0">
                <a:effectLst/>
                <a:latin typeface="Times New Roman" panose="02020603050405020304" pitchFamily="18" charset="0"/>
                <a:ea typeface="Times New Roman" panose="02020603050405020304" pitchFamily="18" charset="0"/>
              </a:rPr>
              <a:t>Abstraction of provisioning processes to help 3rd party provide policy(</a:t>
            </a:r>
            <a:r>
              <a:rPr lang="en-US" altLang="zh-CN" sz="1800" dirty="0" err="1">
                <a:effectLst/>
                <a:latin typeface="Times New Roman" panose="02020603050405020304" pitchFamily="18" charset="0"/>
                <a:ea typeface="Times New Roman" panose="02020603050405020304" pitchFamily="18" charset="0"/>
              </a:rPr>
              <a:t>ies</a:t>
            </a:r>
            <a:r>
              <a:rPr lang="en-US" altLang="zh-CN" sz="1800" dirty="0">
                <a:effectLst/>
                <a:latin typeface="Times New Roman" panose="02020603050405020304" pitchFamily="18" charset="0"/>
                <a:ea typeface="Times New Roman" panose="02020603050405020304" pitchFamily="18" charset="0"/>
              </a:rPr>
              <a:t>) </a:t>
            </a:r>
            <a:r>
              <a:rPr lang="en-US" altLang="zh-CN" sz="1800" dirty="0">
                <a:effectLst/>
                <a:latin typeface="Times New Roman" panose="02020603050405020304" pitchFamily="18" charset="0"/>
                <a:ea typeface="等线" panose="02010600030101010101" pitchFamily="2" charset="-122"/>
              </a:rPr>
              <a:t>to the 5GC </a:t>
            </a:r>
            <a:r>
              <a:rPr lang="en-US" altLang="zh-CN" sz="1800" dirty="0">
                <a:effectLst/>
                <a:latin typeface="Times New Roman" panose="02020603050405020304" pitchFamily="18" charset="0"/>
                <a:ea typeface="Times New Roman" panose="02020603050405020304" pitchFamily="18" charset="0"/>
              </a:rPr>
              <a:t>for flows associated with</a:t>
            </a:r>
            <a:r>
              <a:rPr lang="en-US" altLang="zh-CN" sz="1800" dirty="0">
                <a:effectLst/>
                <a:latin typeface="Times New Roman" panose="02020603050405020304" pitchFamily="18" charset="0"/>
                <a:ea typeface="等线" panose="02010600030101010101" pitchFamily="2" charset="-122"/>
              </a:rPr>
              <a:t> one or more XR services, etc.</a:t>
            </a:r>
            <a:endParaRPr lang="zh-CN" altLang="zh-CN" sz="18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tabLst>
                <a:tab pos="266700" algn="l"/>
              </a:tabLst>
            </a:pPr>
            <a:r>
              <a:rPr lang="en-US" altLang="zh-CN" sz="1800" dirty="0">
                <a:effectLst/>
                <a:latin typeface="Times New Roman" panose="02020603050405020304" pitchFamily="18" charset="0"/>
                <a:ea typeface="Times New Roman" panose="02020603050405020304" pitchFamily="18" charset="0"/>
              </a:rPr>
              <a:t>Apply 3rd party provided policy(</a:t>
            </a:r>
            <a:r>
              <a:rPr lang="en-US" altLang="zh-CN" sz="1800" dirty="0" err="1">
                <a:effectLst/>
                <a:latin typeface="Times New Roman" panose="02020603050405020304" pitchFamily="18" charset="0"/>
                <a:ea typeface="Times New Roman" panose="02020603050405020304" pitchFamily="18" charset="0"/>
              </a:rPr>
              <a:t>ies</a:t>
            </a:r>
            <a:r>
              <a:rPr lang="en-US" altLang="zh-CN" sz="1800" dirty="0">
                <a:effectLst/>
                <a:latin typeface="Times New Roman" panose="02020603050405020304" pitchFamily="18" charset="0"/>
                <a:ea typeface="Times New Roman" panose="02020603050405020304" pitchFamily="18" charset="0"/>
              </a:rPr>
              <a:t>) at Application enabler layer for control of flows associated with an application</a:t>
            </a:r>
            <a:r>
              <a:rPr lang="en-US" altLang="zh-CN" sz="1800" dirty="0">
                <a:effectLst/>
                <a:latin typeface="Times New Roman" panose="02020603050405020304" pitchFamily="18" charset="0"/>
                <a:ea typeface="等线" panose="02010600030101010101" pitchFamily="2" charset="-122"/>
              </a:rPr>
              <a:t>, and/or among multiple </a:t>
            </a:r>
            <a:r>
              <a:rPr lang="en-US" altLang="zh-CN" sz="1800" dirty="0">
                <a:effectLst/>
                <a:latin typeface="Times New Roman" panose="02020603050405020304" pitchFamily="18" charset="0"/>
                <a:ea typeface="Times New Roman" panose="02020603050405020304" pitchFamily="18" charset="0"/>
              </a:rPr>
              <a:t>application</a:t>
            </a:r>
            <a:r>
              <a:rPr lang="en-US" altLang="zh-CN" sz="1800" dirty="0">
                <a:effectLst/>
                <a:latin typeface="Times New Roman" panose="02020603050405020304" pitchFamily="18" charset="0"/>
                <a:ea typeface="等线" panose="02010600030101010101" pitchFamily="2" charset="-122"/>
              </a:rPr>
              <a:t>s</a:t>
            </a:r>
            <a:r>
              <a:rPr lang="en-US" altLang="zh-CN" sz="1800" dirty="0">
                <a:effectLst/>
                <a:latin typeface="Times New Roman" panose="02020603050405020304" pitchFamily="18" charset="0"/>
                <a:ea typeface="Times New Roman" panose="02020603050405020304" pitchFamily="18" charset="0"/>
              </a:rPr>
              <a:t>;</a:t>
            </a:r>
            <a:endParaRPr lang="zh-CN" altLang="zh-CN" sz="18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tabLst>
                <a:tab pos="266700" algn="l"/>
              </a:tabLst>
            </a:pPr>
            <a:r>
              <a:rPr lang="en-US" altLang="zh-CN" sz="1800" dirty="0">
                <a:effectLst/>
                <a:latin typeface="Times New Roman" panose="02020603050405020304" pitchFamily="18" charset="0"/>
                <a:ea typeface="Times New Roman" panose="02020603050405020304" pitchFamily="18" charset="0"/>
              </a:rPr>
              <a:t>Information measurement, exposure and KPI guarantee for XR services based on the enhancement of SEALDD (e.g. traffic periodicity, Packet Delay Variation among the associated flows etc.);</a:t>
            </a:r>
            <a:endParaRPr lang="zh-CN" altLang="zh-CN" sz="1800" dirty="0">
              <a:effectLst/>
              <a:latin typeface="Times New Roman" panose="02020603050405020304" pitchFamily="18" charset="0"/>
              <a:ea typeface="Times New Roman" panose="02020603050405020304" pitchFamily="18" charset="0"/>
            </a:endParaRPr>
          </a:p>
        </p:txBody>
      </p: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D2BF9-AC47-22EA-B823-33FE545E8B5E}"/>
              </a:ext>
            </a:extLst>
          </p:cNvPr>
          <p:cNvSpPr>
            <a:spLocks noGrp="1"/>
          </p:cNvSpPr>
          <p:nvPr>
            <p:ph type="title"/>
          </p:nvPr>
        </p:nvSpPr>
        <p:spPr/>
        <p:txBody>
          <a:bodyPr/>
          <a:lstStyle/>
          <a:p>
            <a:r>
              <a:rPr lang="en-US" altLang="zh-CN" dirty="0"/>
              <a:t>Added Value from SA6</a:t>
            </a:r>
            <a:endParaRPr lang="zh-CN" altLang="en-US" dirty="0"/>
          </a:p>
        </p:txBody>
      </p:sp>
      <p:sp>
        <p:nvSpPr>
          <p:cNvPr id="3" name="Content Placeholder 2">
            <a:extLst>
              <a:ext uri="{FF2B5EF4-FFF2-40B4-BE49-F238E27FC236}">
                <a16:creationId xmlns:a16="http://schemas.microsoft.com/office/drawing/2014/main" id="{A7057B6B-53F9-4275-6F1D-B7DEE9492DD9}"/>
              </a:ext>
            </a:extLst>
          </p:cNvPr>
          <p:cNvSpPr>
            <a:spLocks noGrp="1"/>
          </p:cNvSpPr>
          <p:nvPr>
            <p:ph idx="1"/>
          </p:nvPr>
        </p:nvSpPr>
        <p:spPr>
          <a:xfrm>
            <a:off x="300037" y="1825625"/>
            <a:ext cx="6074353" cy="4351338"/>
          </a:xfrm>
        </p:spPr>
        <p:txBody>
          <a:bodyPr/>
          <a:lstStyle/>
          <a:p>
            <a:pPr marL="0" algn="just">
              <a:spcBef>
                <a:spcPts val="600"/>
              </a:spcBef>
              <a:spcAft>
                <a:spcPts val="600"/>
              </a:spcAft>
            </a:pPr>
            <a:r>
              <a:rPr lang="en-US" altLang="zh-CN" sz="1800" kern="100" dirty="0">
                <a:latin typeface="Times New Roman" panose="02020603050405020304" pitchFamily="18" charset="0"/>
                <a:ea typeface="等线" panose="02010600030101010101" pitchFamily="2" charset="-122"/>
                <a:cs typeface="Times New Roman" panose="02020603050405020304" pitchFamily="18" charset="0"/>
              </a:rPr>
              <a:t>SA4 focuses on the media processing aspect (i.e., the codec, rendering, etc.), and the application layer transport mechanism (i.e., the RTC etc.), and SA2 focuses on the transmission based on 5G connection with little knowledge of the service(s).</a:t>
            </a:r>
          </a:p>
          <a:p>
            <a:pPr marL="0" algn="just">
              <a:spcBef>
                <a:spcPts val="600"/>
              </a:spcBef>
              <a:spcAft>
                <a:spcPts val="600"/>
              </a:spcAft>
            </a:pPr>
            <a:r>
              <a:rPr lang="en-US" altLang="zh-CN" sz="1800" kern="100" dirty="0">
                <a:latin typeface="Times New Roman" panose="02020603050405020304" pitchFamily="18" charset="0"/>
                <a:ea typeface="等线" panose="02010600030101010101" pitchFamily="2" charset="-122"/>
                <a:cs typeface="Times New Roman" panose="02020603050405020304" pitchFamily="18" charset="0"/>
              </a:rPr>
              <a:t>What SA6 could provide as value-added services including but not limit to:</a:t>
            </a:r>
          </a:p>
          <a:p>
            <a:pPr marL="514350" lvl="1" indent="-285750" algn="just">
              <a:spcBef>
                <a:spcPts val="0"/>
              </a:spcBef>
              <a:spcAft>
                <a:spcPts val="0"/>
              </a:spcAft>
            </a:pP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Help with multi-service coordination, by coordinating the traffic flows that has dependency. For example, to coordinate the robotic control data and the camera output.</a:t>
            </a:r>
          </a:p>
          <a:p>
            <a:pPr marL="514350" lvl="1" indent="-285750" algn="just">
              <a:spcBef>
                <a:spcPts val="0"/>
              </a:spcBef>
              <a:spcAft>
                <a:spcPts val="0"/>
              </a:spcAft>
            </a:pP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Help to provide a consistent service experience on devices with varying capabilities by providing more transmission guarantee services in the SEAL/SEALDD, which could lighten the burden of the transmission path monitoring and adaptation of the application in the user device.</a:t>
            </a:r>
          </a:p>
        </p:txBody>
      </p:sp>
      <p:grpSp>
        <p:nvGrpSpPr>
          <p:cNvPr id="36" name="Group 35">
            <a:extLst>
              <a:ext uri="{FF2B5EF4-FFF2-40B4-BE49-F238E27FC236}">
                <a16:creationId xmlns:a16="http://schemas.microsoft.com/office/drawing/2014/main" id="{97C48112-657A-FD73-5469-CF7A79127539}"/>
              </a:ext>
            </a:extLst>
          </p:cNvPr>
          <p:cNvGrpSpPr/>
          <p:nvPr/>
        </p:nvGrpSpPr>
        <p:grpSpPr>
          <a:xfrm>
            <a:off x="6831988" y="2615875"/>
            <a:ext cx="4848337" cy="2169238"/>
            <a:chOff x="6531950" y="2544438"/>
            <a:chExt cx="4848337" cy="2169238"/>
          </a:xfrm>
        </p:grpSpPr>
        <p:sp>
          <p:nvSpPr>
            <p:cNvPr id="24" name="圆角矩形 10">
              <a:extLst>
                <a:ext uri="{FF2B5EF4-FFF2-40B4-BE49-F238E27FC236}">
                  <a16:creationId xmlns:a16="http://schemas.microsoft.com/office/drawing/2014/main" id="{78C78462-AB8F-B7A6-4B61-059013918C89}"/>
                </a:ext>
              </a:extLst>
            </p:cNvPr>
            <p:cNvSpPr/>
            <p:nvPr/>
          </p:nvSpPr>
          <p:spPr>
            <a:xfrm>
              <a:off x="6545902" y="2544438"/>
              <a:ext cx="4269870" cy="1008648"/>
            </a:xfrm>
            <a:prstGeom prst="roundRect">
              <a:avLst/>
            </a:prstGeom>
            <a:solidFill>
              <a:schemeClr val="bg2">
                <a:lumMod val="90000"/>
                <a:alpha val="4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b="1"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rPr>
                <a:t>SA4 scope</a:t>
              </a:r>
            </a:p>
            <a:p>
              <a:pPr algn="ctr"/>
              <a:endParaRPr lang="en-US" altLang="zh-CN" sz="1200" b="1"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endParaRPr>
            </a:p>
            <a:p>
              <a:pPr algn="ctr"/>
              <a:endParaRPr lang="en-US" altLang="zh-CN" sz="1200" b="1"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endParaRPr>
            </a:p>
            <a:p>
              <a:pPr algn="ctr"/>
              <a:endParaRPr lang="en-US" altLang="zh-CN" sz="1200" b="1"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endParaRPr>
            </a:p>
          </p:txBody>
        </p:sp>
        <p:sp>
          <p:nvSpPr>
            <p:cNvPr id="7" name="矩形 29">
              <a:extLst>
                <a:ext uri="{FF2B5EF4-FFF2-40B4-BE49-F238E27FC236}">
                  <a16:creationId xmlns:a16="http://schemas.microsoft.com/office/drawing/2014/main" id="{BD2E74C1-B3C0-E60C-6FB2-6316F22ED598}"/>
                </a:ext>
              </a:extLst>
            </p:cNvPr>
            <p:cNvSpPr/>
            <p:nvPr/>
          </p:nvSpPr>
          <p:spPr>
            <a:xfrm>
              <a:off x="9705065" y="3611788"/>
              <a:ext cx="749300" cy="1075954"/>
            </a:xfrm>
            <a:prstGeom prst="rect">
              <a:avLst/>
            </a:prstGeom>
            <a:solidFill>
              <a:srgbClr val="00B050">
                <a:alpha val="56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rPr>
                <a:t>enabler for XR </a:t>
              </a:r>
              <a:r>
                <a:rPr lang="en-US" altLang="zh-CN" sz="1400" noProof="0" dirty="0">
                  <a:ln>
                    <a:noFill/>
                  </a:ln>
                  <a:solidFill>
                    <a:schemeClr val="tx1"/>
                  </a:solidFill>
                  <a:effectLst/>
                  <a:uLnTx/>
                  <a:uFillTx/>
                  <a:latin typeface="Times New Roman" panose="02020603050405020304" pitchFamily="18" charset="0"/>
                  <a:cs typeface="Times New Roman" panose="02020603050405020304" pitchFamily="18" charset="0"/>
                  <a:sym typeface="+mn-ea"/>
                </a:rPr>
                <a:t>service</a:t>
              </a:r>
              <a:endParaRPr lang="en-US" altLang="en-US" sz="1400"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endParaRPr>
            </a:p>
          </p:txBody>
        </p:sp>
        <p:sp>
          <p:nvSpPr>
            <p:cNvPr id="8" name="圆角矩形 10">
              <a:extLst>
                <a:ext uri="{FF2B5EF4-FFF2-40B4-BE49-F238E27FC236}">
                  <a16:creationId xmlns:a16="http://schemas.microsoft.com/office/drawing/2014/main" id="{2354CC1A-4AC3-85F0-4C9D-8EAB0C1A0F4D}"/>
                </a:ext>
              </a:extLst>
            </p:cNvPr>
            <p:cNvSpPr/>
            <p:nvPr/>
          </p:nvSpPr>
          <p:spPr>
            <a:xfrm>
              <a:off x="6648219" y="2657475"/>
              <a:ext cx="1315676" cy="2031904"/>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200" b="1">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endParaRPr>
            </a:p>
          </p:txBody>
        </p:sp>
        <p:sp>
          <p:nvSpPr>
            <p:cNvPr id="9" name="圆角矩形 23">
              <a:extLst>
                <a:ext uri="{FF2B5EF4-FFF2-40B4-BE49-F238E27FC236}">
                  <a16:creationId xmlns:a16="http://schemas.microsoft.com/office/drawing/2014/main" id="{8E2DE87D-6867-047B-EC1D-9FB45DB16E5B}"/>
                </a:ext>
              </a:extLst>
            </p:cNvPr>
            <p:cNvSpPr/>
            <p:nvPr/>
          </p:nvSpPr>
          <p:spPr>
            <a:xfrm>
              <a:off x="8100420" y="4145400"/>
              <a:ext cx="1581150" cy="542342"/>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1000" b="1">
                  <a:solidFill>
                    <a:schemeClr val="tx1"/>
                  </a:solidFill>
                  <a:latin typeface="Times New Roman" panose="02020603050405020304" pitchFamily="18" charset="0"/>
                  <a:ea typeface="微软雅黑" panose="020B0503020204020204" charset="-122"/>
                  <a:cs typeface="Times New Roman" panose="02020603050405020304" pitchFamily="18" charset="0"/>
                </a:rPr>
                <a:t> 5GC</a:t>
              </a:r>
            </a:p>
          </p:txBody>
        </p:sp>
        <p:sp>
          <p:nvSpPr>
            <p:cNvPr id="10" name="矩形 26">
              <a:extLst>
                <a:ext uri="{FF2B5EF4-FFF2-40B4-BE49-F238E27FC236}">
                  <a16:creationId xmlns:a16="http://schemas.microsoft.com/office/drawing/2014/main" id="{D666D462-F580-C001-085E-908C462E2DD0}"/>
                </a:ext>
              </a:extLst>
            </p:cNvPr>
            <p:cNvSpPr/>
            <p:nvPr/>
          </p:nvSpPr>
          <p:spPr>
            <a:xfrm>
              <a:off x="8587465" y="4224514"/>
              <a:ext cx="694690" cy="18496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900">
                  <a:solidFill>
                    <a:schemeClr val="tx1"/>
                  </a:solidFill>
                  <a:latin typeface="Times New Roman" panose="02020603050405020304" pitchFamily="18" charset="0"/>
                  <a:ea typeface="微软雅黑" panose="020B0503020204020204" charset="-122"/>
                  <a:cs typeface="Times New Roman" panose="02020603050405020304" pitchFamily="18" charset="0"/>
                </a:rPr>
                <a:t>PCF/NEF</a:t>
              </a:r>
            </a:p>
          </p:txBody>
        </p:sp>
        <p:sp>
          <p:nvSpPr>
            <p:cNvPr id="11" name="文本框 28">
              <a:extLst>
                <a:ext uri="{FF2B5EF4-FFF2-40B4-BE49-F238E27FC236}">
                  <a16:creationId xmlns:a16="http://schemas.microsoft.com/office/drawing/2014/main" id="{EC148622-A0F8-5F17-CD36-E702F78E88B3}"/>
                </a:ext>
              </a:extLst>
            </p:cNvPr>
            <p:cNvSpPr txBox="1"/>
            <p:nvPr/>
          </p:nvSpPr>
          <p:spPr>
            <a:xfrm>
              <a:off x="6927258" y="4349187"/>
              <a:ext cx="639445" cy="244982"/>
            </a:xfrm>
            <a:prstGeom prst="rect">
              <a:avLst/>
            </a:prstGeom>
            <a:noFill/>
          </p:spPr>
          <p:txBody>
            <a:bodyPr wrap="square" rtlCol="0" anchor="t">
              <a:spAutoFit/>
            </a:bodyPr>
            <a:lstStyle/>
            <a:p>
              <a:pPr algn="ctr"/>
              <a:r>
                <a:rPr lang="en-US" altLang="zh-CN" sz="1000" b="1" dirty="0">
                  <a:latin typeface="Times New Roman" panose="02020603050405020304" pitchFamily="18" charset="0"/>
                  <a:ea typeface="微软雅黑" panose="020B0503020204020204" charset="-122"/>
                  <a:cs typeface="Times New Roman" panose="02020603050405020304" pitchFamily="18" charset="0"/>
                  <a:sym typeface="+mn-ea"/>
                </a:rPr>
                <a:t>UE 1</a:t>
              </a:r>
            </a:p>
          </p:txBody>
        </p:sp>
        <p:sp>
          <p:nvSpPr>
            <p:cNvPr id="12" name="圆角矩形 45">
              <a:extLst>
                <a:ext uri="{FF2B5EF4-FFF2-40B4-BE49-F238E27FC236}">
                  <a16:creationId xmlns:a16="http://schemas.microsoft.com/office/drawing/2014/main" id="{136E57BE-786A-D605-EB4F-13A90B683A2B}"/>
                </a:ext>
              </a:extLst>
            </p:cNvPr>
            <p:cNvSpPr/>
            <p:nvPr/>
          </p:nvSpPr>
          <p:spPr>
            <a:xfrm>
              <a:off x="10723605" y="3621063"/>
              <a:ext cx="564515" cy="1049219"/>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rgbClr val="FF0000"/>
                  </a:solidFill>
                  <a:latin typeface="Times New Roman" panose="02020603050405020304" pitchFamily="18" charset="0"/>
                  <a:ea typeface="微软雅黑" panose="020B0503020204020204" charset="-122"/>
                  <a:cs typeface="Times New Roman" panose="02020603050405020304" pitchFamily="18" charset="0"/>
                  <a:sym typeface="+mn-ea"/>
                </a:rPr>
                <a:t>VAL 2</a:t>
              </a:r>
            </a:p>
          </p:txBody>
        </p:sp>
        <p:sp>
          <p:nvSpPr>
            <p:cNvPr id="13" name="矩形 17">
              <a:extLst>
                <a:ext uri="{FF2B5EF4-FFF2-40B4-BE49-F238E27FC236}">
                  <a16:creationId xmlns:a16="http://schemas.microsoft.com/office/drawing/2014/main" id="{745E24AA-47F8-B290-235E-CC63BE706621}"/>
                </a:ext>
              </a:extLst>
            </p:cNvPr>
            <p:cNvSpPr/>
            <p:nvPr/>
          </p:nvSpPr>
          <p:spPr>
            <a:xfrm>
              <a:off x="9113880" y="4518601"/>
              <a:ext cx="568325" cy="15113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900">
                  <a:solidFill>
                    <a:schemeClr val="tx1"/>
                  </a:solidFill>
                  <a:latin typeface="Times New Roman" panose="02020603050405020304" pitchFamily="18" charset="0"/>
                  <a:ea typeface="微软雅黑" panose="020B0503020204020204" charset="-122"/>
                  <a:cs typeface="Times New Roman" panose="02020603050405020304" pitchFamily="18" charset="0"/>
                </a:rPr>
                <a:t>UPF</a:t>
              </a:r>
            </a:p>
          </p:txBody>
        </p:sp>
        <p:sp>
          <p:nvSpPr>
            <p:cNvPr id="14" name="圆角矩形 20">
              <a:extLst>
                <a:ext uri="{FF2B5EF4-FFF2-40B4-BE49-F238E27FC236}">
                  <a16:creationId xmlns:a16="http://schemas.microsoft.com/office/drawing/2014/main" id="{C27CC890-B83F-3538-3D8A-C6AB5B4CCD42}"/>
                </a:ext>
              </a:extLst>
            </p:cNvPr>
            <p:cNvSpPr/>
            <p:nvPr/>
          </p:nvSpPr>
          <p:spPr>
            <a:xfrm>
              <a:off x="8099785" y="3801358"/>
              <a:ext cx="640080" cy="21224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900">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rPr>
                <a:t>CAPIF</a:t>
              </a:r>
            </a:p>
          </p:txBody>
        </p:sp>
        <p:cxnSp>
          <p:nvCxnSpPr>
            <p:cNvPr id="15" name="直接连接符 21">
              <a:extLst>
                <a:ext uri="{FF2B5EF4-FFF2-40B4-BE49-F238E27FC236}">
                  <a16:creationId xmlns:a16="http://schemas.microsoft.com/office/drawing/2014/main" id="{AAFDEADF-329B-DDCF-0DC1-C58F3F651A38}"/>
                </a:ext>
              </a:extLst>
            </p:cNvPr>
            <p:cNvCxnSpPr/>
            <p:nvPr/>
          </p:nvCxnSpPr>
          <p:spPr>
            <a:xfrm flipV="1">
              <a:off x="7961990" y="3770562"/>
              <a:ext cx="1727835"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直接连接符 35">
              <a:extLst>
                <a:ext uri="{FF2B5EF4-FFF2-40B4-BE49-F238E27FC236}">
                  <a16:creationId xmlns:a16="http://schemas.microsoft.com/office/drawing/2014/main" id="{02241571-8F1D-F8CC-336C-D4AE5C6F5577}"/>
                </a:ext>
              </a:extLst>
            </p:cNvPr>
            <p:cNvCxnSpPr/>
            <p:nvPr/>
          </p:nvCxnSpPr>
          <p:spPr>
            <a:xfrm flipV="1">
              <a:off x="8757645" y="3923576"/>
              <a:ext cx="935990"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直接连接符 3">
              <a:extLst>
                <a:ext uri="{FF2B5EF4-FFF2-40B4-BE49-F238E27FC236}">
                  <a16:creationId xmlns:a16="http://schemas.microsoft.com/office/drawing/2014/main" id="{EC9860FB-F0E9-5B72-A85F-10F5BA14BC83}"/>
                </a:ext>
              </a:extLst>
            </p:cNvPr>
            <p:cNvCxnSpPr/>
            <p:nvPr/>
          </p:nvCxnSpPr>
          <p:spPr>
            <a:xfrm flipV="1">
              <a:off x="9307555" y="4310176"/>
              <a:ext cx="431800"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8" name="左右箭头 1">
              <a:extLst>
                <a:ext uri="{FF2B5EF4-FFF2-40B4-BE49-F238E27FC236}">
                  <a16:creationId xmlns:a16="http://schemas.microsoft.com/office/drawing/2014/main" id="{06804766-5AC0-9992-3521-796BA0FB67E0}"/>
                </a:ext>
              </a:extLst>
            </p:cNvPr>
            <p:cNvSpPr/>
            <p:nvPr/>
          </p:nvSpPr>
          <p:spPr>
            <a:xfrm>
              <a:off x="7726032" y="3650673"/>
              <a:ext cx="3023870" cy="74204"/>
            </a:xfrm>
            <a:prstGeom prst="leftRightArrow">
              <a:avLst/>
            </a:prstGeom>
            <a:noFill/>
            <a:ln w="9525" cap="flat" cmpd="sng" algn="ctr">
              <a:solidFill>
                <a:srgbClr val="00B050"/>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en-GB" altLang="en-US" sz="1000" b="0" i="0" u="none" strike="noStrike" cap="none" normalizeH="0" baseline="0">
                <a:ln>
                  <a:noFill/>
                </a:ln>
                <a:solidFill>
                  <a:schemeClr val="tx1"/>
                </a:solidFill>
                <a:effectLst/>
                <a:latin typeface="Arial" panose="020B0604020202020204" pitchFamily="34" charset="0"/>
              </a:endParaRPr>
            </a:p>
          </p:txBody>
        </p:sp>
        <p:cxnSp>
          <p:nvCxnSpPr>
            <p:cNvPr id="22" name="直接连接符 21">
              <a:extLst>
                <a:ext uri="{FF2B5EF4-FFF2-40B4-BE49-F238E27FC236}">
                  <a16:creationId xmlns:a16="http://schemas.microsoft.com/office/drawing/2014/main" id="{7F31CCD0-8A9F-4EAC-2369-245B001E6E5B}"/>
                </a:ext>
              </a:extLst>
            </p:cNvPr>
            <p:cNvCxnSpPr/>
            <p:nvPr/>
          </p:nvCxnSpPr>
          <p:spPr>
            <a:xfrm flipV="1">
              <a:off x="10443570" y="3975168"/>
              <a:ext cx="280035"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25" name="圆角矩形 10">
              <a:extLst>
                <a:ext uri="{FF2B5EF4-FFF2-40B4-BE49-F238E27FC236}">
                  <a16:creationId xmlns:a16="http://schemas.microsoft.com/office/drawing/2014/main" id="{EC0F7115-1AF0-396C-3DF8-D104AA3E7C08}"/>
                </a:ext>
              </a:extLst>
            </p:cNvPr>
            <p:cNvSpPr/>
            <p:nvPr/>
          </p:nvSpPr>
          <p:spPr>
            <a:xfrm>
              <a:off x="6831374" y="2921634"/>
              <a:ext cx="974962" cy="485772"/>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200" b="1">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endParaRPr>
            </a:p>
          </p:txBody>
        </p:sp>
        <p:sp>
          <p:nvSpPr>
            <p:cNvPr id="26" name="TextBox 25">
              <a:extLst>
                <a:ext uri="{FF2B5EF4-FFF2-40B4-BE49-F238E27FC236}">
                  <a16:creationId xmlns:a16="http://schemas.microsoft.com/office/drawing/2014/main" id="{8B75EFAD-17BE-3A29-52EB-A69E58A01EBA}"/>
                </a:ext>
              </a:extLst>
            </p:cNvPr>
            <p:cNvSpPr txBox="1"/>
            <p:nvPr/>
          </p:nvSpPr>
          <p:spPr>
            <a:xfrm>
              <a:off x="6903524" y="3010631"/>
              <a:ext cx="902811" cy="307777"/>
            </a:xfrm>
            <a:prstGeom prst="rect">
              <a:avLst/>
            </a:prstGeom>
            <a:noFill/>
          </p:spPr>
          <p:txBody>
            <a:bodyPr wrap="none" rtlCol="0">
              <a:spAutoFit/>
            </a:bodyPr>
            <a:lstStyle/>
            <a:p>
              <a:r>
                <a:rPr lang="en-US" altLang="zh-CN" sz="1400" dirty="0"/>
                <a:t>XR client</a:t>
              </a:r>
              <a:endParaRPr lang="zh-CN" altLang="en-US" sz="1400" dirty="0"/>
            </a:p>
          </p:txBody>
        </p:sp>
        <p:sp>
          <p:nvSpPr>
            <p:cNvPr id="27" name="圆角矩形 10">
              <a:extLst>
                <a:ext uri="{FF2B5EF4-FFF2-40B4-BE49-F238E27FC236}">
                  <a16:creationId xmlns:a16="http://schemas.microsoft.com/office/drawing/2014/main" id="{96733527-4849-9F90-0589-9AB728967EC7}"/>
                </a:ext>
              </a:extLst>
            </p:cNvPr>
            <p:cNvSpPr/>
            <p:nvPr/>
          </p:nvSpPr>
          <p:spPr>
            <a:xfrm>
              <a:off x="6831373" y="3579844"/>
              <a:ext cx="974962" cy="494558"/>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200" b="1">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endParaRPr>
            </a:p>
          </p:txBody>
        </p:sp>
        <p:sp>
          <p:nvSpPr>
            <p:cNvPr id="28" name="TextBox 27">
              <a:extLst>
                <a:ext uri="{FF2B5EF4-FFF2-40B4-BE49-F238E27FC236}">
                  <a16:creationId xmlns:a16="http://schemas.microsoft.com/office/drawing/2014/main" id="{6759FB11-815D-2EC4-0C63-FDEA27C999F1}"/>
                </a:ext>
              </a:extLst>
            </p:cNvPr>
            <p:cNvSpPr txBox="1"/>
            <p:nvPr/>
          </p:nvSpPr>
          <p:spPr>
            <a:xfrm>
              <a:off x="6903523" y="3558421"/>
              <a:ext cx="904415" cy="523220"/>
            </a:xfrm>
            <a:prstGeom prst="rect">
              <a:avLst/>
            </a:prstGeom>
            <a:noFill/>
          </p:spPr>
          <p:txBody>
            <a:bodyPr wrap="square" rtlCol="0">
              <a:spAutoFit/>
            </a:bodyPr>
            <a:lstStyle/>
            <a:p>
              <a:r>
                <a:rPr lang="en-US" altLang="zh-CN" sz="1400" dirty="0"/>
                <a:t>SEALDD</a:t>
              </a:r>
            </a:p>
            <a:p>
              <a:r>
                <a:rPr lang="en-US" altLang="zh-CN" sz="1400" dirty="0"/>
                <a:t> client</a:t>
              </a:r>
              <a:endParaRPr lang="zh-CN" altLang="en-US" sz="1400" dirty="0"/>
            </a:p>
          </p:txBody>
        </p:sp>
        <p:sp>
          <p:nvSpPr>
            <p:cNvPr id="29" name="圆角矩形 10">
              <a:extLst>
                <a:ext uri="{FF2B5EF4-FFF2-40B4-BE49-F238E27FC236}">
                  <a16:creationId xmlns:a16="http://schemas.microsoft.com/office/drawing/2014/main" id="{9BEF3DDD-8F21-1E84-0E84-B897EFA8EDAE}"/>
                </a:ext>
              </a:extLst>
            </p:cNvPr>
            <p:cNvSpPr/>
            <p:nvPr/>
          </p:nvSpPr>
          <p:spPr>
            <a:xfrm>
              <a:off x="8274849" y="2947627"/>
              <a:ext cx="974962" cy="485772"/>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200" b="1">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endParaRPr>
            </a:p>
          </p:txBody>
        </p:sp>
        <p:sp>
          <p:nvSpPr>
            <p:cNvPr id="30" name="TextBox 29">
              <a:extLst>
                <a:ext uri="{FF2B5EF4-FFF2-40B4-BE49-F238E27FC236}">
                  <a16:creationId xmlns:a16="http://schemas.microsoft.com/office/drawing/2014/main" id="{40B37781-A56C-519F-673F-4313DB83AA47}"/>
                </a:ext>
              </a:extLst>
            </p:cNvPr>
            <p:cNvSpPr txBox="1"/>
            <p:nvPr/>
          </p:nvSpPr>
          <p:spPr>
            <a:xfrm>
              <a:off x="8346999" y="3036624"/>
              <a:ext cx="811441" cy="307777"/>
            </a:xfrm>
            <a:prstGeom prst="rect">
              <a:avLst/>
            </a:prstGeom>
            <a:noFill/>
          </p:spPr>
          <p:txBody>
            <a:bodyPr wrap="none" rtlCol="0">
              <a:spAutoFit/>
            </a:bodyPr>
            <a:lstStyle/>
            <a:p>
              <a:r>
                <a:rPr lang="en-US" altLang="zh-CN" sz="1400" dirty="0"/>
                <a:t>5G </a:t>
              </a:r>
              <a:r>
                <a:rPr lang="en-US" altLang="zh-CN" sz="1400" dirty="0" err="1"/>
                <a:t>Msd</a:t>
              </a:r>
              <a:endParaRPr lang="zh-CN" altLang="en-US" sz="1400" dirty="0"/>
            </a:p>
          </p:txBody>
        </p:sp>
        <p:sp>
          <p:nvSpPr>
            <p:cNvPr id="31" name="圆角矩形 45">
              <a:extLst>
                <a:ext uri="{FF2B5EF4-FFF2-40B4-BE49-F238E27FC236}">
                  <a16:creationId xmlns:a16="http://schemas.microsoft.com/office/drawing/2014/main" id="{67131ADC-EE59-3D2E-4869-4F331129CE9E}"/>
                </a:ext>
              </a:extLst>
            </p:cNvPr>
            <p:cNvSpPr/>
            <p:nvPr/>
          </p:nvSpPr>
          <p:spPr>
            <a:xfrm>
              <a:off x="10815772" y="2882796"/>
              <a:ext cx="564515" cy="1049219"/>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rgbClr val="FF0000"/>
                  </a:solidFill>
                  <a:latin typeface="Times New Roman" panose="02020603050405020304" pitchFamily="18" charset="0"/>
                  <a:ea typeface="微软雅黑" panose="020B0503020204020204" charset="-122"/>
                  <a:cs typeface="Times New Roman" panose="02020603050405020304" pitchFamily="18" charset="0"/>
                  <a:sym typeface="+mn-ea"/>
                </a:rPr>
                <a:t>VAL 1</a:t>
              </a:r>
            </a:p>
          </p:txBody>
        </p:sp>
        <p:sp>
          <p:nvSpPr>
            <p:cNvPr id="35" name="圆角矩形 10">
              <a:extLst>
                <a:ext uri="{FF2B5EF4-FFF2-40B4-BE49-F238E27FC236}">
                  <a16:creationId xmlns:a16="http://schemas.microsoft.com/office/drawing/2014/main" id="{91FEB959-0402-5A7A-108D-98BD9C45C107}"/>
                </a:ext>
              </a:extLst>
            </p:cNvPr>
            <p:cNvSpPr/>
            <p:nvPr/>
          </p:nvSpPr>
          <p:spPr>
            <a:xfrm>
              <a:off x="6703065" y="2595836"/>
              <a:ext cx="1315676" cy="2031904"/>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200" b="1">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endParaRPr>
            </a:p>
          </p:txBody>
        </p:sp>
        <p:sp>
          <p:nvSpPr>
            <p:cNvPr id="32" name="圆角矩形 10">
              <a:extLst>
                <a:ext uri="{FF2B5EF4-FFF2-40B4-BE49-F238E27FC236}">
                  <a16:creationId xmlns:a16="http://schemas.microsoft.com/office/drawing/2014/main" id="{6CCCA784-BC86-E92C-1ADD-10F805CB9B5B}"/>
                </a:ext>
              </a:extLst>
            </p:cNvPr>
            <p:cNvSpPr/>
            <p:nvPr/>
          </p:nvSpPr>
          <p:spPr>
            <a:xfrm>
              <a:off x="6545901" y="4074401"/>
              <a:ext cx="4269871" cy="639275"/>
            </a:xfrm>
            <a:prstGeom prst="roundRect">
              <a:avLst/>
            </a:prstGeom>
            <a:solidFill>
              <a:schemeClr val="accent5">
                <a:lumMod val="20000"/>
                <a:lumOff val="80000"/>
                <a:alpha val="4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b="1" dirty="0">
                  <a:solidFill>
                    <a:schemeClr val="accent1">
                      <a:lumMod val="50000"/>
                    </a:schemeClr>
                  </a:solidFill>
                  <a:latin typeface="Times New Roman" panose="02020603050405020304" pitchFamily="18" charset="0"/>
                  <a:ea typeface="微软雅黑" panose="020B0503020204020204" charset="-122"/>
                  <a:cs typeface="Times New Roman" panose="02020603050405020304" pitchFamily="18" charset="0"/>
                  <a:sym typeface="+mn-ea"/>
                </a:rPr>
                <a:t>SA2 scope</a:t>
              </a:r>
            </a:p>
            <a:p>
              <a:pPr algn="ctr"/>
              <a:endParaRPr lang="en-US" altLang="zh-CN" sz="1200" b="1" dirty="0">
                <a:solidFill>
                  <a:schemeClr val="accent1">
                    <a:lumMod val="50000"/>
                  </a:schemeClr>
                </a:solidFill>
                <a:latin typeface="Times New Roman" panose="02020603050405020304" pitchFamily="18" charset="0"/>
                <a:ea typeface="微软雅黑" panose="020B0503020204020204" charset="-122"/>
                <a:cs typeface="Times New Roman" panose="02020603050405020304" pitchFamily="18" charset="0"/>
                <a:sym typeface="+mn-ea"/>
              </a:endParaRPr>
            </a:p>
            <a:p>
              <a:pPr algn="ctr"/>
              <a:endParaRPr lang="en-US" altLang="zh-CN" sz="1200" b="1" dirty="0">
                <a:solidFill>
                  <a:schemeClr val="accent1">
                    <a:lumMod val="50000"/>
                  </a:schemeClr>
                </a:solidFill>
                <a:latin typeface="Times New Roman" panose="02020603050405020304" pitchFamily="18" charset="0"/>
                <a:ea typeface="微软雅黑" panose="020B0503020204020204" charset="-122"/>
                <a:cs typeface="Times New Roman" panose="02020603050405020304" pitchFamily="18" charset="0"/>
                <a:sym typeface="+mn-ea"/>
              </a:endParaRPr>
            </a:p>
          </p:txBody>
        </p:sp>
        <p:sp>
          <p:nvSpPr>
            <p:cNvPr id="33" name="圆角矩形 10">
              <a:extLst>
                <a:ext uri="{FF2B5EF4-FFF2-40B4-BE49-F238E27FC236}">
                  <a16:creationId xmlns:a16="http://schemas.microsoft.com/office/drawing/2014/main" id="{731BED16-14B7-E77E-C94E-D1478E4F0749}"/>
                </a:ext>
              </a:extLst>
            </p:cNvPr>
            <p:cNvSpPr/>
            <p:nvPr/>
          </p:nvSpPr>
          <p:spPr>
            <a:xfrm>
              <a:off x="6531950" y="3526832"/>
              <a:ext cx="3207405" cy="554809"/>
            </a:xfrm>
            <a:prstGeom prst="roundRect">
              <a:avLst/>
            </a:prstGeom>
            <a:solidFill>
              <a:schemeClr val="accent6">
                <a:lumMod val="40000"/>
                <a:lumOff val="60000"/>
                <a:alpha val="4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b="1" dirty="0">
                  <a:solidFill>
                    <a:schemeClr val="accent6">
                      <a:lumMod val="50000"/>
                    </a:schemeClr>
                  </a:solidFill>
                  <a:latin typeface="Times New Roman" panose="02020603050405020304" pitchFamily="18" charset="0"/>
                  <a:ea typeface="微软雅黑" panose="020B0503020204020204" charset="-122"/>
                  <a:cs typeface="Times New Roman" panose="02020603050405020304" pitchFamily="18" charset="0"/>
                  <a:sym typeface="+mn-ea"/>
                </a:rPr>
                <a:t>SA6 scope</a:t>
              </a:r>
            </a:p>
            <a:p>
              <a:pPr algn="ctr"/>
              <a:endParaRPr lang="en-US" altLang="zh-CN" sz="1200" b="1" dirty="0">
                <a:solidFill>
                  <a:schemeClr val="accent6">
                    <a:lumMod val="50000"/>
                  </a:schemeClr>
                </a:solidFill>
                <a:latin typeface="Times New Roman" panose="02020603050405020304" pitchFamily="18" charset="0"/>
                <a:ea typeface="微软雅黑" panose="020B0503020204020204" charset="-122"/>
                <a:cs typeface="Times New Roman" panose="02020603050405020304" pitchFamily="18" charset="0"/>
                <a:sym typeface="+mn-ea"/>
              </a:endParaRPr>
            </a:p>
            <a:p>
              <a:pPr algn="ctr"/>
              <a:endParaRPr lang="en-US" altLang="zh-CN" sz="1200" b="1" dirty="0">
                <a:solidFill>
                  <a:schemeClr val="accent6">
                    <a:lumMod val="50000"/>
                  </a:schemeClr>
                </a:solidFill>
                <a:latin typeface="Times New Roman" panose="02020603050405020304" pitchFamily="18" charset="0"/>
                <a:ea typeface="微软雅黑" panose="020B0503020204020204" charset="-122"/>
                <a:cs typeface="Times New Roman" panose="02020603050405020304" pitchFamily="18" charset="0"/>
                <a:sym typeface="+mn-ea"/>
              </a:endParaRPr>
            </a:p>
          </p:txBody>
        </p:sp>
        <p:sp>
          <p:nvSpPr>
            <p:cNvPr id="34" name="圆角矩形 10">
              <a:extLst>
                <a:ext uri="{FF2B5EF4-FFF2-40B4-BE49-F238E27FC236}">
                  <a16:creationId xmlns:a16="http://schemas.microsoft.com/office/drawing/2014/main" id="{D4596523-3DF7-B172-16C1-A0BBFC379CEE}"/>
                </a:ext>
              </a:extLst>
            </p:cNvPr>
            <p:cNvSpPr/>
            <p:nvPr/>
          </p:nvSpPr>
          <p:spPr>
            <a:xfrm>
              <a:off x="9681570" y="3553086"/>
              <a:ext cx="1121728" cy="1160590"/>
            </a:xfrm>
            <a:prstGeom prst="roundRect">
              <a:avLst/>
            </a:prstGeom>
            <a:solidFill>
              <a:schemeClr val="accent6">
                <a:lumMod val="40000"/>
                <a:lumOff val="60000"/>
                <a:alpha val="4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200" b="1"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endParaRPr>
            </a:p>
            <a:p>
              <a:pPr algn="ctr"/>
              <a:endParaRPr lang="en-US" altLang="zh-CN" sz="1200" b="1" dirty="0">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endParaRPr>
            </a:p>
          </p:txBody>
        </p:sp>
      </p:grpSp>
    </p:spTree>
    <p:extLst>
      <p:ext uri="{BB962C8B-B14F-4D97-AF65-F5344CB8AC3E}">
        <p14:creationId xmlns:p14="http://schemas.microsoft.com/office/powerpoint/2010/main" val="964876834"/>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IN" dirty="0">
                <a:sym typeface="+mn-ea"/>
              </a:rPr>
              <a:t>Estimated TU Calculation</a:t>
            </a:r>
            <a:endParaRPr lang="zh-CN" altLang="en-US"/>
          </a:p>
        </p:txBody>
      </p:sp>
      <p:sp>
        <p:nvSpPr>
          <p:cNvPr id="3" name="内容占位符 2"/>
          <p:cNvSpPr>
            <a:spLocks noGrp="1"/>
          </p:cNvSpPr>
          <p:nvPr>
            <p:ph idx="1"/>
          </p:nvPr>
        </p:nvSpPr>
        <p:spPr/>
        <p:txBody>
          <a:bodyPr/>
          <a:lstStyle/>
          <a:p>
            <a:r>
              <a:rPr lang="en-US" altLang="zh-CN"/>
              <a:t>template</a:t>
            </a:r>
          </a:p>
        </p:txBody>
      </p:sp>
      <p:graphicFrame>
        <p:nvGraphicFramePr>
          <p:cNvPr id="7" name="Content Placeholder 6"/>
          <p:cNvGraphicFramePr>
            <a:graphicFrameLocks noGrp="1"/>
          </p:cNvGraphicFramePr>
          <p:nvPr>
            <p:custDataLst>
              <p:tags r:id="rId1"/>
            </p:custDataLst>
          </p:nvPr>
        </p:nvGraphicFramePr>
        <p:xfrm>
          <a:off x="838200" y="1623695"/>
          <a:ext cx="10515600" cy="4754880"/>
        </p:xfrm>
        <a:graphic>
          <a:graphicData uri="http://schemas.openxmlformats.org/drawingml/2006/table">
            <a:tbl>
              <a:tblPr firstRow="1" bandRow="1">
                <a:tableStyleId>{5C22544A-7EE6-4342-B048-85BDC9FD1C3A}</a:tableStyleId>
              </a:tblPr>
              <a:tblGrid>
                <a:gridCol w="2628900">
                  <a:extLst>
                    <a:ext uri="{9D8B030D-6E8A-4147-A177-3AD203B41FA5}">
                      <a16:colId xmlns:a16="http://schemas.microsoft.com/office/drawing/2014/main" val="20000"/>
                    </a:ext>
                  </a:extLst>
                </a:gridCol>
                <a:gridCol w="2628900">
                  <a:extLst>
                    <a:ext uri="{9D8B030D-6E8A-4147-A177-3AD203B41FA5}">
                      <a16:colId xmlns:a16="http://schemas.microsoft.com/office/drawing/2014/main" val="20001"/>
                    </a:ext>
                  </a:extLst>
                </a:gridCol>
                <a:gridCol w="2775585">
                  <a:extLst>
                    <a:ext uri="{9D8B030D-6E8A-4147-A177-3AD203B41FA5}">
                      <a16:colId xmlns:a16="http://schemas.microsoft.com/office/drawing/2014/main" val="20002"/>
                    </a:ext>
                  </a:extLst>
                </a:gridCol>
                <a:gridCol w="2482215">
                  <a:extLst>
                    <a:ext uri="{9D8B030D-6E8A-4147-A177-3AD203B41FA5}">
                      <a16:colId xmlns:a16="http://schemas.microsoft.com/office/drawing/2014/main" val="20003"/>
                    </a:ext>
                  </a:extLst>
                </a:gridCol>
              </a:tblGrid>
              <a:tr h="365760">
                <a:tc>
                  <a:txBody>
                    <a:bodyPr/>
                    <a:lstStyle/>
                    <a:p>
                      <a:r>
                        <a:rPr lang="en-IN" dirty="0"/>
                        <a:t>Meeting</a:t>
                      </a:r>
                    </a:p>
                  </a:txBody>
                  <a:tcPr/>
                </a:tc>
                <a:tc>
                  <a:txBody>
                    <a:bodyPr/>
                    <a:lstStyle/>
                    <a:p>
                      <a:r>
                        <a:rPr lang="en-IN" dirty="0" err="1"/>
                        <a:t>FS_</a:t>
                      </a:r>
                      <a:r>
                        <a:rPr lang="en-US" altLang="en-IN" dirty="0" err="1"/>
                        <a:t>AEXRS</a:t>
                      </a:r>
                      <a:r>
                        <a:rPr lang="en-IN" dirty="0"/>
                        <a:t> (SID)</a:t>
                      </a:r>
                    </a:p>
                  </a:txBody>
                  <a:tcPr/>
                </a:tc>
                <a:tc>
                  <a:txBody>
                    <a:bodyPr/>
                    <a:lstStyle/>
                    <a:p>
                      <a:r>
                        <a:rPr lang="en-US" altLang="en-IN" sz="1800" dirty="0" err="1">
                          <a:sym typeface="+mn-ea"/>
                        </a:rPr>
                        <a:t>AEXRS</a:t>
                      </a:r>
                      <a:r>
                        <a:rPr lang="en-IN" dirty="0"/>
                        <a:t>(WID)</a:t>
                      </a:r>
                    </a:p>
                  </a:txBody>
                  <a:tcPr/>
                </a:tc>
                <a:tc>
                  <a:txBody>
                    <a:bodyPr/>
                    <a:lstStyle/>
                    <a:p>
                      <a:r>
                        <a:rPr lang="en-US" altLang="en-IN" dirty="0"/>
                        <a:t>Note</a:t>
                      </a:r>
                    </a:p>
                  </a:txBody>
                  <a:tcPr/>
                </a:tc>
                <a:extLst>
                  <a:ext uri="{0D108BD9-81ED-4DB2-BD59-A6C34878D82A}">
                    <a16:rowId xmlns:a16="http://schemas.microsoft.com/office/drawing/2014/main" val="10000"/>
                  </a:ext>
                </a:extLst>
              </a:tr>
              <a:tr h="365760">
                <a:tc>
                  <a:txBody>
                    <a:bodyPr/>
                    <a:lstStyle/>
                    <a:p>
                      <a:r>
                        <a:rPr lang="en-IN" dirty="0"/>
                        <a:t>SA6#55 (May)</a:t>
                      </a:r>
                    </a:p>
                  </a:txBody>
                  <a:tcPr/>
                </a:tc>
                <a:tc>
                  <a:txBody>
                    <a:bodyPr/>
                    <a:lstStyle/>
                    <a:p>
                      <a:r>
                        <a:rPr lang="en-IN" dirty="0"/>
                        <a:t>SID Proposal</a:t>
                      </a:r>
                    </a:p>
                  </a:txBody>
                  <a:tcPr/>
                </a:tc>
                <a:tc>
                  <a:txBody>
                    <a:bodyPr/>
                    <a:lstStyle/>
                    <a:p>
                      <a:endParaRPr lang="en-IN"/>
                    </a:p>
                  </a:txBody>
                  <a:tcPr/>
                </a:tc>
                <a:tc>
                  <a:txBody>
                    <a:bodyPr/>
                    <a:lstStyle/>
                    <a:p>
                      <a:endParaRPr lang="en-IN"/>
                    </a:p>
                  </a:txBody>
                  <a:tcPr/>
                </a:tc>
                <a:extLst>
                  <a:ext uri="{0D108BD9-81ED-4DB2-BD59-A6C34878D82A}">
                    <a16:rowId xmlns:a16="http://schemas.microsoft.com/office/drawing/2014/main" val="10001"/>
                  </a:ext>
                </a:extLst>
              </a:tr>
              <a:tr h="365760">
                <a:tc>
                  <a:txBody>
                    <a:bodyPr/>
                    <a:lstStyle/>
                    <a:p>
                      <a:r>
                        <a:rPr lang="en-IN" dirty="0"/>
                        <a:t>SA6#56 (Aug)</a:t>
                      </a:r>
                    </a:p>
                  </a:txBody>
                  <a:tcPr/>
                </a:tc>
                <a:tc>
                  <a:txBody>
                    <a:bodyPr/>
                    <a:lstStyle/>
                    <a:p>
                      <a:r>
                        <a:rPr lang="en-IN" dirty="0"/>
                        <a:t>SID Proposal</a:t>
                      </a:r>
                    </a:p>
                  </a:txBody>
                  <a:tcPr/>
                </a:tc>
                <a:tc>
                  <a:txBody>
                    <a:bodyPr/>
                    <a:lstStyle/>
                    <a:p>
                      <a:endParaRPr lang="en-IN"/>
                    </a:p>
                  </a:txBody>
                  <a:tcPr/>
                </a:tc>
                <a:tc>
                  <a:txBody>
                    <a:bodyPr/>
                    <a:lstStyle/>
                    <a:p>
                      <a:endParaRPr lang="en-IN"/>
                    </a:p>
                  </a:txBody>
                  <a:tcPr/>
                </a:tc>
                <a:extLst>
                  <a:ext uri="{0D108BD9-81ED-4DB2-BD59-A6C34878D82A}">
                    <a16:rowId xmlns:a16="http://schemas.microsoft.com/office/drawing/2014/main" val="10002"/>
                  </a:ext>
                </a:extLst>
              </a:tr>
              <a:tr h="365760">
                <a:tc>
                  <a:txBody>
                    <a:bodyPr/>
                    <a:lstStyle/>
                    <a:p>
                      <a:r>
                        <a:rPr lang="en-IN" dirty="0"/>
                        <a:t>SA6#57 (Oct)</a:t>
                      </a:r>
                    </a:p>
                  </a:txBody>
                  <a:tcPr/>
                </a:tc>
                <a:tc>
                  <a:txBody>
                    <a:bodyPr/>
                    <a:lstStyle/>
                    <a:p>
                      <a:r>
                        <a:rPr lang="en-US" altLang="en-IN" dirty="0"/>
                        <a:t>1</a:t>
                      </a:r>
                      <a:r>
                        <a:rPr lang="en-IN" dirty="0"/>
                        <a:t>TU</a:t>
                      </a:r>
                    </a:p>
                  </a:txBody>
                  <a:tcPr/>
                </a:tc>
                <a:tc>
                  <a:txBody>
                    <a:bodyPr/>
                    <a:lstStyle/>
                    <a:p>
                      <a:endParaRPr lang="en-IN" dirty="0"/>
                    </a:p>
                  </a:txBody>
                  <a:tcPr/>
                </a:tc>
                <a:tc>
                  <a:txBody>
                    <a:bodyPr/>
                    <a:lstStyle/>
                    <a:p>
                      <a:endParaRPr lang="en-IN"/>
                    </a:p>
                  </a:txBody>
                  <a:tcPr/>
                </a:tc>
                <a:extLst>
                  <a:ext uri="{0D108BD9-81ED-4DB2-BD59-A6C34878D82A}">
                    <a16:rowId xmlns:a16="http://schemas.microsoft.com/office/drawing/2014/main" val="10003"/>
                  </a:ext>
                </a:extLst>
              </a:tr>
              <a:tr h="365760">
                <a:tc>
                  <a:txBody>
                    <a:bodyPr/>
                    <a:lstStyle/>
                    <a:p>
                      <a:r>
                        <a:rPr lang="en-IN" dirty="0"/>
                        <a:t>SA6#58 (Nov)</a:t>
                      </a:r>
                    </a:p>
                  </a:txBody>
                  <a:tcPr/>
                </a:tc>
                <a:tc>
                  <a:txBody>
                    <a:bodyPr/>
                    <a:lstStyle/>
                    <a:p>
                      <a:r>
                        <a:rPr lang="en-US" altLang="en-IN" dirty="0"/>
                        <a:t>1</a:t>
                      </a:r>
                      <a:r>
                        <a:rPr lang="en-IN" dirty="0"/>
                        <a:t>TU</a:t>
                      </a:r>
                    </a:p>
                  </a:txBody>
                  <a:tcPr/>
                </a:tc>
                <a:tc>
                  <a:txBody>
                    <a:bodyPr/>
                    <a:lstStyle/>
                    <a:p>
                      <a:endParaRPr lang="en-IN" dirty="0"/>
                    </a:p>
                  </a:txBody>
                  <a:tcPr/>
                </a:tc>
                <a:tc>
                  <a:txBody>
                    <a:bodyPr/>
                    <a:lstStyle/>
                    <a:p>
                      <a:endParaRPr lang="en-IN" dirty="0"/>
                    </a:p>
                  </a:txBody>
                  <a:tcPr/>
                </a:tc>
                <a:extLst>
                  <a:ext uri="{0D108BD9-81ED-4DB2-BD59-A6C34878D82A}">
                    <a16:rowId xmlns:a16="http://schemas.microsoft.com/office/drawing/2014/main" val="10004"/>
                  </a:ext>
                </a:extLst>
              </a:tr>
              <a:tr h="365760">
                <a:tc>
                  <a:txBody>
                    <a:bodyPr/>
                    <a:lstStyle/>
                    <a:p>
                      <a:pPr>
                        <a:buNone/>
                      </a:pPr>
                      <a:r>
                        <a:rPr lang="en-IN" sz="1800" dirty="0">
                          <a:sym typeface="+mn-ea"/>
                        </a:rPr>
                        <a:t>SA6#59 </a:t>
                      </a:r>
                      <a:r>
                        <a:rPr lang="en-US" altLang="en-IN" sz="1800" dirty="0">
                          <a:sym typeface="+mn-ea"/>
                        </a:rPr>
                        <a:t>-Adhoc</a:t>
                      </a:r>
                      <a:r>
                        <a:rPr lang="en-IN" sz="1800" dirty="0">
                          <a:sym typeface="+mn-ea"/>
                        </a:rPr>
                        <a:t>(</a:t>
                      </a:r>
                      <a:r>
                        <a:rPr lang="en-US" altLang="en-IN" sz="1800" dirty="0">
                          <a:sym typeface="+mn-ea"/>
                        </a:rPr>
                        <a:t>Jan</a:t>
                      </a:r>
                      <a:r>
                        <a:rPr lang="en-IN" sz="1800" dirty="0">
                          <a:sym typeface="+mn-ea"/>
                        </a:rPr>
                        <a:t>)</a:t>
                      </a:r>
                      <a:endParaRPr lang="en-IN" altLang="en-US" dirty="0"/>
                    </a:p>
                  </a:txBody>
                  <a:tcPr/>
                </a:tc>
                <a:tc>
                  <a:txBody>
                    <a:bodyPr/>
                    <a:lstStyle/>
                    <a:p>
                      <a:pPr>
                        <a:buNone/>
                      </a:pPr>
                      <a:r>
                        <a:rPr lang="en-US" altLang="en-IN" sz="1800" dirty="0">
                          <a:sym typeface="+mn-ea"/>
                        </a:rPr>
                        <a:t>1</a:t>
                      </a:r>
                      <a:r>
                        <a:rPr lang="en-IN" sz="1800" dirty="0">
                          <a:sym typeface="+mn-ea"/>
                        </a:rPr>
                        <a:t>TU</a:t>
                      </a:r>
                      <a:endParaRPr lang="en-IN" alt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lang="en-IN" altLang="en-US" dirty="0"/>
                    </a:p>
                  </a:txBody>
                  <a:tcPr/>
                </a:tc>
                <a:tc>
                  <a:txBody>
                    <a:bodyPr/>
                    <a:lstStyle/>
                    <a:p>
                      <a:pPr>
                        <a:buNone/>
                      </a:pPr>
                      <a:endParaRPr lang="en-IN" altLang="en-US" dirty="0"/>
                    </a:p>
                  </a:txBody>
                  <a:tcPr/>
                </a:tc>
                <a:extLst>
                  <a:ext uri="{0D108BD9-81ED-4DB2-BD59-A6C34878D82A}">
                    <a16:rowId xmlns:a16="http://schemas.microsoft.com/office/drawing/2014/main" val="10005"/>
                  </a:ext>
                </a:extLst>
              </a:tr>
              <a:tr h="365760">
                <a:tc>
                  <a:txBody>
                    <a:bodyPr/>
                    <a:lstStyle/>
                    <a:p>
                      <a:r>
                        <a:rPr lang="en-IN" dirty="0"/>
                        <a:t>SA6#59 (Feb)</a:t>
                      </a:r>
                    </a:p>
                  </a:txBody>
                  <a:tcPr/>
                </a:tc>
                <a:tc>
                  <a:txBody>
                    <a:bodyPr/>
                    <a:lstStyle/>
                    <a:p>
                      <a:r>
                        <a:rPr lang="en-US" altLang="en-IN" dirty="0"/>
                        <a:t>1.5</a:t>
                      </a:r>
                      <a:r>
                        <a:rPr lang="en-IN" dirty="0"/>
                        <a:t>TU</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en-IN" dirty="0"/>
                        <a:t>WID proposal</a:t>
                      </a:r>
                    </a:p>
                  </a:txBody>
                  <a:tcPr/>
                </a:tc>
                <a:tc>
                  <a:txBody>
                    <a:bodyPr/>
                    <a:lstStyle/>
                    <a:p>
                      <a:endParaRPr lang="en-IN" dirty="0"/>
                    </a:p>
                  </a:txBody>
                  <a:tcPr/>
                </a:tc>
                <a:extLst>
                  <a:ext uri="{0D108BD9-81ED-4DB2-BD59-A6C34878D82A}">
                    <a16:rowId xmlns:a16="http://schemas.microsoft.com/office/drawing/2014/main" val="10006"/>
                  </a:ext>
                </a:extLst>
              </a:tr>
              <a:tr h="365760">
                <a:tc>
                  <a:txBody>
                    <a:bodyPr/>
                    <a:lstStyle/>
                    <a:p>
                      <a:r>
                        <a:rPr lang="en-IN" dirty="0"/>
                        <a:t>SA6#60 (Apr)</a:t>
                      </a:r>
                    </a:p>
                  </a:txBody>
                  <a:tcPr/>
                </a:tc>
                <a:tc>
                  <a:txBody>
                    <a:bodyPr/>
                    <a:lstStyle/>
                    <a:p>
                      <a:r>
                        <a:rPr lang="en-US" altLang="en-IN" dirty="0"/>
                        <a:t>1.5</a:t>
                      </a:r>
                      <a:r>
                        <a:rPr lang="en-IN" dirty="0"/>
                        <a:t>TU</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IN" sz="1800" dirty="0">
                          <a:sym typeface="+mn-ea"/>
                        </a:rPr>
                        <a:t>1 TU</a:t>
                      </a:r>
                      <a:endParaRPr lang="en-IN" dirty="0"/>
                    </a:p>
                  </a:txBody>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IN" dirty="0"/>
                        <a:t>Overlap with Study and work item</a:t>
                      </a:r>
                    </a:p>
                  </a:txBody>
                  <a:tcPr/>
                </a:tc>
                <a:extLst>
                  <a:ext uri="{0D108BD9-81ED-4DB2-BD59-A6C34878D82A}">
                    <a16:rowId xmlns:a16="http://schemas.microsoft.com/office/drawing/2014/main" val="10007"/>
                  </a:ext>
                </a:extLst>
              </a:tr>
              <a:tr h="365760">
                <a:tc>
                  <a:txBody>
                    <a:bodyPr/>
                    <a:lstStyle/>
                    <a:p>
                      <a:r>
                        <a:rPr lang="en-IN" dirty="0"/>
                        <a:t>SA6#61 (May)</a:t>
                      </a:r>
                    </a:p>
                  </a:txBody>
                  <a:tcPr/>
                </a:tc>
                <a:tc>
                  <a:txBody>
                    <a:bodyPr/>
                    <a:lstStyle/>
                    <a:p>
                      <a:r>
                        <a:rPr lang="en-US" altLang="en-IN" dirty="0"/>
                        <a:t>1</a:t>
                      </a:r>
                      <a:r>
                        <a:rPr lang="en-IN" dirty="0"/>
                        <a:t>TU (Study completes) </a:t>
                      </a:r>
                    </a:p>
                  </a:txBody>
                  <a:tcPr/>
                </a:tc>
                <a:tc>
                  <a:txBody>
                    <a:bodyPr/>
                    <a:lstStyle/>
                    <a:p>
                      <a:r>
                        <a:rPr lang="en-IN" dirty="0"/>
                        <a:t>1 TU</a:t>
                      </a:r>
                    </a:p>
                  </a:txBody>
                  <a:tcPr/>
                </a:tc>
                <a:tc vMerge="1">
                  <a:txBody>
                    <a:bodyPr/>
                    <a:lstStyle/>
                    <a:p>
                      <a:endParaRPr lang="zh-CN"/>
                    </a:p>
                  </a:txBody>
                  <a:tcPr/>
                </a:tc>
                <a:extLst>
                  <a:ext uri="{0D108BD9-81ED-4DB2-BD59-A6C34878D82A}">
                    <a16:rowId xmlns:a16="http://schemas.microsoft.com/office/drawing/2014/main" val="10008"/>
                  </a:ext>
                </a:extLst>
              </a:tr>
              <a:tr h="365760">
                <a:tc>
                  <a:txBody>
                    <a:bodyPr/>
                    <a:lstStyle/>
                    <a:p>
                      <a:r>
                        <a:rPr lang="en-IN" dirty="0"/>
                        <a:t>SA6#62 (Aug)</a:t>
                      </a:r>
                    </a:p>
                  </a:txBody>
                  <a:tcPr/>
                </a:tc>
                <a:tc>
                  <a:txBody>
                    <a:bodyPr/>
                    <a:lstStyle/>
                    <a:p>
                      <a:endParaRPr lang="en-IN"/>
                    </a:p>
                  </a:txBody>
                  <a:tcPr/>
                </a:tc>
                <a:tc>
                  <a:txBody>
                    <a:bodyPr/>
                    <a:lstStyle/>
                    <a:p>
                      <a:r>
                        <a:rPr lang="en-US" altLang="en-IN" dirty="0"/>
                        <a:t>1</a:t>
                      </a:r>
                      <a:r>
                        <a:rPr lang="en-IN" dirty="0"/>
                        <a:t> TU</a:t>
                      </a:r>
                    </a:p>
                  </a:txBody>
                  <a:tcPr/>
                </a:tc>
                <a:tc>
                  <a:txBody>
                    <a:bodyPr/>
                    <a:lstStyle/>
                    <a:p>
                      <a:endParaRPr lang="en-IN"/>
                    </a:p>
                  </a:txBody>
                  <a:tcPr/>
                </a:tc>
                <a:extLst>
                  <a:ext uri="{0D108BD9-81ED-4DB2-BD59-A6C34878D82A}">
                    <a16:rowId xmlns:a16="http://schemas.microsoft.com/office/drawing/2014/main" val="10009"/>
                  </a:ext>
                </a:extLst>
              </a:tr>
              <a:tr h="365760">
                <a:tc>
                  <a:txBody>
                    <a:bodyPr/>
                    <a:lstStyle/>
                    <a:p>
                      <a:r>
                        <a:rPr lang="en-IN" dirty="0"/>
                        <a:t>SA6#63 (Oct)</a:t>
                      </a:r>
                    </a:p>
                  </a:txBody>
                  <a:tcPr/>
                </a:tc>
                <a:tc>
                  <a:txBody>
                    <a:bodyPr/>
                    <a:lstStyle/>
                    <a:p>
                      <a:endParaRPr lang="en-IN"/>
                    </a:p>
                  </a:txBody>
                  <a:tcPr/>
                </a:tc>
                <a:tc>
                  <a:txBody>
                    <a:bodyPr/>
                    <a:lstStyle/>
                    <a:p>
                      <a:r>
                        <a:rPr lang="en-US" altLang="en-IN" dirty="0"/>
                        <a:t>1</a:t>
                      </a:r>
                      <a:r>
                        <a:rPr lang="en-IN" dirty="0"/>
                        <a:t> TU</a:t>
                      </a:r>
                    </a:p>
                  </a:txBody>
                  <a:tcPr/>
                </a:tc>
                <a:tc>
                  <a:txBody>
                    <a:bodyPr/>
                    <a:lstStyle/>
                    <a:p>
                      <a:endParaRPr lang="en-IN"/>
                    </a:p>
                  </a:txBody>
                  <a:tcPr/>
                </a:tc>
                <a:extLst>
                  <a:ext uri="{0D108BD9-81ED-4DB2-BD59-A6C34878D82A}">
                    <a16:rowId xmlns:a16="http://schemas.microsoft.com/office/drawing/2014/main" val="10010"/>
                  </a:ext>
                </a:extLst>
              </a:tr>
              <a:tr h="365760">
                <a:tc>
                  <a:txBody>
                    <a:bodyPr/>
                    <a:lstStyle/>
                    <a:p>
                      <a:r>
                        <a:rPr lang="en-IN" dirty="0"/>
                        <a:t>SA6#64 (Nov)</a:t>
                      </a:r>
                    </a:p>
                  </a:txBody>
                  <a:tcPr/>
                </a:tc>
                <a:tc>
                  <a:txBody>
                    <a:bodyPr/>
                    <a:lstStyle/>
                    <a:p>
                      <a:endParaRPr lang="en-IN"/>
                    </a:p>
                  </a:txBody>
                  <a:tcPr/>
                </a:tc>
                <a:tc>
                  <a:txBody>
                    <a:bodyPr/>
                    <a:lstStyle/>
                    <a:p>
                      <a:r>
                        <a:rPr lang="en-US" altLang="en-IN" dirty="0"/>
                        <a:t>1</a:t>
                      </a:r>
                      <a:r>
                        <a:rPr lang="en-IN" dirty="0"/>
                        <a:t> TU</a:t>
                      </a:r>
                    </a:p>
                  </a:txBody>
                  <a:tcPr/>
                </a:tc>
                <a:tc>
                  <a:txBody>
                    <a:bodyPr/>
                    <a:lstStyle/>
                    <a:p>
                      <a:endParaRPr lang="en-IN" dirty="0"/>
                    </a:p>
                  </a:txBody>
                  <a:tcPr/>
                </a:tc>
                <a:extLst>
                  <a:ext uri="{0D108BD9-81ED-4DB2-BD59-A6C34878D82A}">
                    <a16:rowId xmlns:a16="http://schemas.microsoft.com/office/drawing/2014/main" val="10011"/>
                  </a:ext>
                </a:extLst>
              </a:tr>
              <a:tr h="365760">
                <a:tc>
                  <a:txBody>
                    <a:bodyPr/>
                    <a:lstStyle/>
                    <a:p>
                      <a:r>
                        <a:rPr lang="en-IN" dirty="0"/>
                        <a:t>Total</a:t>
                      </a:r>
                    </a:p>
                  </a:txBody>
                  <a:tcPr/>
                </a:tc>
                <a:tc>
                  <a:txBody>
                    <a:bodyPr/>
                    <a:lstStyle/>
                    <a:p>
                      <a:r>
                        <a:rPr lang="en-US" altLang="en-IN" dirty="0"/>
                        <a:t>7</a:t>
                      </a:r>
                      <a:r>
                        <a:rPr lang="en-IN" dirty="0"/>
                        <a:t> TUs</a:t>
                      </a:r>
                    </a:p>
                  </a:txBody>
                  <a:tcPr/>
                </a:tc>
                <a:tc>
                  <a:txBody>
                    <a:bodyPr/>
                    <a:lstStyle/>
                    <a:p>
                      <a:r>
                        <a:rPr lang="en-US" altLang="en-IN" dirty="0"/>
                        <a:t>5</a:t>
                      </a:r>
                      <a:r>
                        <a:rPr lang="en-IN" dirty="0"/>
                        <a:t> TUs</a:t>
                      </a:r>
                    </a:p>
                  </a:txBody>
                  <a:tcPr/>
                </a:tc>
                <a:tc>
                  <a:txBody>
                    <a:bodyPr/>
                    <a:lstStyle/>
                    <a:p>
                      <a:r>
                        <a:rPr lang="en-US" altLang="en-IN" dirty="0"/>
                        <a:t>12TUs</a:t>
                      </a:r>
                    </a:p>
                  </a:txBody>
                  <a:tcPr/>
                </a:tc>
                <a:extLst>
                  <a:ext uri="{0D108BD9-81ED-4DB2-BD59-A6C34878D82A}">
                    <a16:rowId xmlns:a16="http://schemas.microsoft.com/office/drawing/2014/main" val="10012"/>
                  </a:ext>
                </a:extLst>
              </a:tr>
            </a:tbl>
          </a:graphicData>
        </a:graphic>
      </p:graphicFrame>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17" name="Title 1"/>
          <p:cNvSpPr>
            <a:spLocks noGrp="1"/>
          </p:cNvSpPr>
          <p:nvPr>
            <p:ph type="title"/>
          </p:nvPr>
        </p:nvSpPr>
        <p:spPr>
          <a:xfrm>
            <a:off x="2009775" y="2822575"/>
            <a:ext cx="6827838" cy="1143000"/>
          </a:xfrm>
        </p:spPr>
        <p:txBody>
          <a:bodyPr vert="horz" wrap="square" lIns="91440" tIns="45720" rIns="91440" bIns="45720" anchor="ctr" anchorCtr="0"/>
          <a:lstStyle/>
          <a:p>
            <a:r>
              <a:rPr lang="en-US" altLang="en-US" dirty="0">
                <a:sym typeface="+mn-ea"/>
              </a:rPr>
              <a:t>Thanks</a:t>
            </a:r>
            <a:endParaRPr lang="en-GB" altLang="en-US" dirty="0"/>
          </a:p>
        </p:txBody>
      </p:sp>
    </p:spTree>
  </p:cSld>
  <p:clrMapOvr>
    <a:masterClrMapping/>
  </p:clrMapOvr>
  <p:transition spd="slow"/>
</p:sld>
</file>

<file path=ppt/tags/tag1.xml><?xml version="1.0" encoding="utf-8"?>
<p:tagLst xmlns:a="http://schemas.openxmlformats.org/drawingml/2006/main" xmlns:r="http://schemas.openxmlformats.org/officeDocument/2006/relationships" xmlns:p="http://schemas.openxmlformats.org/presentationml/2006/main">
  <p:tag name="TABLE_ENDDRAG_ORIGIN_RECT" val="638*55"/>
  <p:tag name="TABLE_ENDDRAG_RECT" val="44*262*638*55"/>
</p:tagLst>
</file>

<file path=ppt/tags/tag2.xml><?xml version="1.0" encoding="utf-8"?>
<p:tagLst xmlns:a="http://schemas.openxmlformats.org/drawingml/2006/main" xmlns:r="http://schemas.openxmlformats.org/officeDocument/2006/relationships" xmlns:p="http://schemas.openxmlformats.org/presentationml/2006/main">
  <p:tag name="TABLE_ENDDRAG_ORIGIN_RECT" val="828*319"/>
  <p:tag name="TABLE_ENDDRAG_RECT" val="66*203*828*319"/>
</p:tagLst>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43</TotalTime>
  <Words>1479</Words>
  <Application>Microsoft Office PowerPoint</Application>
  <PresentationFormat>Widescreen</PresentationFormat>
  <Paragraphs>143</Paragraphs>
  <Slides>9</Slides>
  <Notes>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9</vt:i4>
      </vt:variant>
    </vt:vector>
  </HeadingPairs>
  <TitlesOfParts>
    <vt:vector size="15" baseType="lpstr">
      <vt:lpstr>Arial</vt:lpstr>
      <vt:lpstr>Calibri</vt:lpstr>
      <vt:lpstr>Calibri Light</vt:lpstr>
      <vt:lpstr>Symbol</vt:lpstr>
      <vt:lpstr>Times New Roman</vt:lpstr>
      <vt:lpstr>Office Theme</vt:lpstr>
      <vt:lpstr>SA6 Rel-19: Discussion on Network enabler for XR services </vt:lpstr>
      <vt:lpstr>Outline</vt:lpstr>
      <vt:lpstr>Background and motivation </vt:lpstr>
      <vt:lpstr>The tactile and multi-modal communication service</vt:lpstr>
      <vt:lpstr>Immersive Live concert</vt:lpstr>
      <vt:lpstr>Potential objectives</vt:lpstr>
      <vt:lpstr>Added Value from SA6</vt:lpstr>
      <vt:lpstr>Estimated TU Calculation</vt:lpstr>
      <vt:lpstr>Thanks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cmcc-zsw</cp:lastModifiedBy>
  <cp:revision>1048</cp:revision>
  <dcterms:created xsi:type="dcterms:W3CDTF">2010-02-05T13:52:00Z</dcterms:created>
  <dcterms:modified xsi:type="dcterms:W3CDTF">2023-10-03T02:10:18Z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ICV">
    <vt:lpwstr>B970D2D6AF764FE6B5E33F61BC43AAAD</vt:lpwstr>
  </property>
  <property fmtid="{D5CDD505-2E9C-101B-9397-08002B2CF9AE}" pid="4" name="KSOProductBuildVer">
    <vt:lpwstr>2052-11.8.2.12085</vt:lpwstr>
  </property>
</Properties>
</file>