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7"/>
  </p:notesMasterIdLst>
  <p:handoutMasterIdLst>
    <p:handoutMasterId r:id="rId18"/>
  </p:handoutMasterIdLst>
  <p:sldIdLst>
    <p:sldId id="341" r:id="rId5"/>
    <p:sldId id="363" r:id="rId6"/>
    <p:sldId id="368" r:id="rId7"/>
    <p:sldId id="364" r:id="rId8"/>
    <p:sldId id="366" r:id="rId9"/>
    <p:sldId id="371" r:id="rId10"/>
    <p:sldId id="372" r:id="rId11"/>
    <p:sldId id="376" r:id="rId12"/>
    <p:sldId id="377" r:id="rId13"/>
    <p:sldId id="380" r:id="rId14"/>
    <p:sldId id="379" r:id="rId15"/>
    <p:sldId id="38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-Berlin" initials="bjp" lastIdx="1" clrIdx="0">
    <p:extLst>
      <p:ext uri="{19B8F6BF-5375-455C-9EA6-DF929625EA0E}">
        <p15:presenceInfo xmlns:p15="http://schemas.microsoft.com/office/powerpoint/2012/main" userId="Samsung-Berl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D7D31"/>
    <a:srgbClr val="2A6EA8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3" d="100"/>
          <a:sy n="83" d="100"/>
        </p:scale>
        <p:origin x="566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2532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73025"/>
            <a:ext cx="3553558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</a:t>
            </a:r>
            <a:r>
              <a:rPr lang="sv-SE" altLang="en-US" sz="1200" b="1" dirty="0" smtClean="0">
                <a:latin typeface="Arial "/>
              </a:rPr>
              <a:t>55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GB" altLang="en-US" sz="1200" b="1" dirty="0" smtClean="0">
                <a:latin typeface="Arial "/>
              </a:rPr>
              <a:t>Berlin, Germany 22</a:t>
            </a:r>
            <a:r>
              <a:rPr lang="en-GB" altLang="en-US" sz="1200" b="1" baseline="30000" dirty="0" smtClean="0">
                <a:latin typeface="Arial "/>
              </a:rPr>
              <a:t>nd</a:t>
            </a:r>
            <a:r>
              <a:rPr lang="en-GB" altLang="en-US" sz="1200" b="1" dirty="0" smtClean="0">
                <a:latin typeface="Arial "/>
              </a:rPr>
              <a:t> May </a:t>
            </a:r>
            <a:r>
              <a:rPr lang="en-GB" altLang="en-US" sz="1200" b="1" dirty="0">
                <a:latin typeface="Arial "/>
              </a:rPr>
              <a:t>– </a:t>
            </a:r>
            <a:r>
              <a:rPr lang="en-GB" altLang="en-US" sz="1200" b="1" dirty="0" smtClean="0">
                <a:latin typeface="Arial "/>
              </a:rPr>
              <a:t>26</a:t>
            </a:r>
            <a:r>
              <a:rPr lang="en-GB" altLang="en-US" sz="1200" b="1" baseline="30000" dirty="0" smtClean="0">
                <a:latin typeface="Arial "/>
              </a:rPr>
              <a:t>th</a:t>
            </a:r>
            <a:r>
              <a:rPr lang="en-GB" altLang="en-US" sz="1200" b="1" baseline="0" dirty="0" smtClean="0">
                <a:latin typeface="Arial "/>
              </a:rPr>
              <a:t> </a:t>
            </a:r>
            <a:r>
              <a:rPr lang="en-GB" altLang="en-US" sz="1200" b="1" dirty="0" smtClean="0">
                <a:latin typeface="Arial "/>
              </a:rPr>
              <a:t>May </a:t>
            </a:r>
            <a:r>
              <a:rPr lang="en-GB" altLang="en-US" sz="1200" b="1" dirty="0">
                <a:latin typeface="Arial "/>
              </a:rPr>
              <a:t>2023</a:t>
            </a:r>
            <a:endParaRPr lang="en-US" altLang="en-US" sz="1200" b="1" dirty="0"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2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jpeg"/><Relationship Id="rId4" Type="http://schemas.openxmlformats.org/officeDocument/2006/relationships/image" Target="../media/image4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8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2.jpeg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7" y="1709738"/>
            <a:ext cx="9771969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SA6 Rel-19:</a:t>
            </a:r>
            <a:br>
              <a:rPr lang="en-GB" altLang="en-US" dirty="0" smtClean="0"/>
            </a:br>
            <a:r>
              <a:rPr lang="en-GB" altLang="en-US" sz="4800" dirty="0" smtClean="0"/>
              <a:t>Content Definition Approach</a:t>
            </a:r>
            <a:endParaRPr lang="en-GB" altLang="en-US" sz="4800" dirty="0">
              <a:solidFill>
                <a:srgbClr val="FF0000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22 May, 2023</a:t>
            </a:r>
          </a:p>
          <a:p>
            <a:pPr marL="0" indent="0" eaLnBrk="1" hangingPunct="1">
              <a:buNone/>
            </a:pPr>
            <a:r>
              <a:rPr lang="en-GB" altLang="en-US" sz="2000" dirty="0" smtClean="0"/>
              <a:t>Basu Pattan (Samsung)</a:t>
            </a:r>
          </a:p>
          <a:p>
            <a:pPr marL="0" indent="0" eaLnBrk="1" hangingPunct="1">
              <a:buNone/>
            </a:pPr>
            <a:r>
              <a:rPr lang="en-GB" altLang="en-US" sz="2000" dirty="0"/>
              <a:t>SA6 </a:t>
            </a:r>
            <a:r>
              <a:rPr lang="en-GB" altLang="en-US" sz="2000" dirty="0" smtClean="0"/>
              <a:t>Vice-Chair</a:t>
            </a:r>
            <a:endParaRPr lang="en-GB" altLang="en-US" sz="20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3/4</a:t>
            </a:r>
            <a:endParaRPr lang="en-IN" sz="40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06261" y="1987216"/>
            <a:ext cx="11984577" cy="3433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DETC_APP </a:t>
            </a:r>
            <a:r>
              <a:rPr lang="en-IN" sz="2400" dirty="0"/>
              <a:t>and FFAPP</a:t>
            </a:r>
            <a:endParaRPr lang="en-IN" sz="2400" dirty="0" smtClean="0"/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S6-231826 proposes new of DETC_APP in Rel-19</a:t>
            </a:r>
          </a:p>
          <a:p>
            <a:pPr lvl="1"/>
            <a:r>
              <a:rPr lang="en-IN" sz="2000" dirty="0" smtClean="0"/>
              <a:t>S6-231725 proposes continuation of FFAPP in Rel-19</a:t>
            </a:r>
          </a:p>
          <a:p>
            <a:pPr lvl="1"/>
            <a:r>
              <a:rPr lang="en-IN" sz="2000" dirty="0" smtClean="0"/>
              <a:t>TU estimates almost same between the two</a:t>
            </a:r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5594334"/>
              </p:ext>
            </p:extLst>
          </p:nvPr>
        </p:nvGraphicFramePr>
        <p:xfrm>
          <a:off x="106261" y="3588351"/>
          <a:ext cx="11979478" cy="4773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Worksheet" r:id="rId4" imgW="20467249" imgH="807689" progId="Excel.Sheet.12">
                  <p:embed/>
                </p:oleObj>
              </mc:Choice>
              <mc:Fallback>
                <p:oleObj name="Worksheet" r:id="rId4" imgW="20467249" imgH="80768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6261" y="3588351"/>
                        <a:ext cx="11979478" cy="4773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2866627"/>
              </p:ext>
            </p:extLst>
          </p:nvPr>
        </p:nvGraphicFramePr>
        <p:xfrm>
          <a:off x="106261" y="2480754"/>
          <a:ext cx="11979478" cy="896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Worksheet" r:id="rId6" imgW="20467249" imgH="1524173" progId="Excel.Sheet.12">
                  <p:embed/>
                </p:oleObj>
              </mc:Choice>
              <mc:Fallback>
                <p:oleObj name="Worksheet" r:id="rId6" imgW="20467249" imgH="152417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6261" y="2480754"/>
                        <a:ext cx="11979478" cy="896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923262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4/4</a:t>
            </a:r>
            <a:endParaRPr lang="en-IN" sz="4000" dirty="0"/>
          </a:p>
        </p:txBody>
      </p: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10514" y="1932934"/>
            <a:ext cx="11984577" cy="36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Satellite</a:t>
            </a:r>
          </a:p>
          <a:p>
            <a:endParaRPr lang="en-IN" sz="2400" dirty="0" smtClean="0"/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S6-231795 proposes Satellite access impacts to existing SA6 work</a:t>
            </a:r>
          </a:p>
          <a:p>
            <a:pPr lvl="1"/>
            <a:r>
              <a:rPr lang="en-IN" sz="2000" dirty="0" smtClean="0"/>
              <a:t>S6-231798 proposes leveraging Satellite access for </a:t>
            </a:r>
            <a:r>
              <a:rPr lang="en-IN" sz="2000" dirty="0" err="1" smtClean="0"/>
              <a:t>IoT</a:t>
            </a:r>
            <a:endParaRPr lang="en-IN" sz="2000" dirty="0" smtClean="0"/>
          </a:p>
          <a:p>
            <a:pPr lvl="1"/>
            <a:r>
              <a:rPr lang="en-IN" sz="2000" dirty="0" smtClean="0"/>
              <a:t>TU estimates are the same between two proposals</a:t>
            </a:r>
          </a:p>
          <a:p>
            <a:pPr lvl="1"/>
            <a:endParaRPr lang="en-IN" sz="2000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0545500"/>
              </p:ext>
            </p:extLst>
          </p:nvPr>
        </p:nvGraphicFramePr>
        <p:xfrm>
          <a:off x="171449" y="2537279"/>
          <a:ext cx="11797393" cy="47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Worksheet" r:id="rId4" imgW="18516813" imgH="738967" progId="Excel.Sheet.12">
                  <p:embed/>
                </p:oleObj>
              </mc:Choice>
              <mc:Fallback>
                <p:oleObj name="Worksheet" r:id="rId4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1449" y="2537279"/>
                        <a:ext cx="11797393" cy="474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1617403"/>
              </p:ext>
            </p:extLst>
          </p:nvPr>
        </p:nvGraphicFramePr>
        <p:xfrm>
          <a:off x="171449" y="3263900"/>
          <a:ext cx="11797393" cy="4746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Worksheet" r:id="rId6" imgW="18516813" imgH="738967" progId="Excel.Sheet.12">
                  <p:embed/>
                </p:oleObj>
              </mc:Choice>
              <mc:Fallback>
                <p:oleObj name="Worksheet" r:id="rId6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71449" y="3263900"/>
                        <a:ext cx="11797393" cy="4746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034906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Summary at the end of SA6#55</a:t>
            </a:r>
            <a:endParaRPr lang="en-I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1674032"/>
              </p:ext>
            </p:extLst>
          </p:nvPr>
        </p:nvGraphicFramePr>
        <p:xfrm>
          <a:off x="4426527" y="2625725"/>
          <a:ext cx="3338945" cy="2892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Worksheet" showAsIcon="1" r:id="rId3" imgW="914400" imgH="792360" progId="Excel.Sheet.12">
                  <p:embed/>
                </p:oleObj>
              </mc:Choice>
              <mc:Fallback>
                <p:oleObj name="Worksheet" showAsIcon="1" r:id="rId3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6527" y="2625725"/>
                        <a:ext cx="3338945" cy="2892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5708662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N" dirty="0"/>
              <a:t>Rel-19 Timeline (SA6 Planning) </a:t>
            </a:r>
            <a:endParaRPr lang="en-IN" dirty="0" smtClean="0"/>
          </a:p>
          <a:p>
            <a:r>
              <a:rPr lang="en-US" altLang="en-US" dirty="0" smtClean="0"/>
              <a:t>Rel-19 SID/WID Template</a:t>
            </a:r>
          </a:p>
          <a:p>
            <a:r>
              <a:rPr lang="en-US" altLang="en-US" dirty="0"/>
              <a:t>Rel-19 Content Definition </a:t>
            </a:r>
            <a:r>
              <a:rPr lang="en-US" altLang="en-US" dirty="0" smtClean="0"/>
              <a:t>Approach</a:t>
            </a:r>
            <a:endParaRPr lang="en-US" altLang="en-US" dirty="0"/>
          </a:p>
          <a:p>
            <a:r>
              <a:rPr lang="en-IN" dirty="0" smtClean="0"/>
              <a:t>SA6#55 </a:t>
            </a:r>
            <a:r>
              <a:rPr lang="en-IN" dirty="0"/>
              <a:t>Rel-19 Inputs </a:t>
            </a:r>
            <a:r>
              <a:rPr lang="en-IN" dirty="0" smtClean="0"/>
              <a:t>– Summary</a:t>
            </a:r>
          </a:p>
          <a:p>
            <a:r>
              <a:rPr lang="en-IN" dirty="0"/>
              <a:t>SA6#55 Rel-19 Inputs – </a:t>
            </a:r>
            <a:r>
              <a:rPr lang="en-IN" dirty="0" smtClean="0"/>
              <a:t>Observations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Rel-19 Timeline (SA6 Planning)</a:t>
            </a:r>
            <a:endParaRPr lang="en-IN" dirty="0"/>
          </a:p>
        </p:txBody>
      </p:sp>
      <p:sp>
        <p:nvSpPr>
          <p:cNvPr id="130" name="Content Placeholder 2"/>
          <p:cNvSpPr>
            <a:spLocks noGrp="1"/>
          </p:cNvSpPr>
          <p:nvPr>
            <p:ph idx="1"/>
          </p:nvPr>
        </p:nvSpPr>
        <p:spPr>
          <a:xfrm>
            <a:off x="8092859" y="1769477"/>
            <a:ext cx="3837100" cy="4912059"/>
          </a:xfrm>
          <a:solidFill>
            <a:schemeClr val="bg1"/>
          </a:solidFill>
        </p:spPr>
        <p:txBody>
          <a:bodyPr/>
          <a:lstStyle/>
          <a:p>
            <a:pPr>
              <a:buFont typeface="+mj-lt"/>
              <a:buAutoNum type="arabicPeriod"/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SA6#55 Meeting in May 2023</a:t>
            </a:r>
          </a:p>
          <a:p>
            <a:pPr lvl="1">
              <a:defRPr/>
            </a:pPr>
            <a:r>
              <a:rPr lang="en-GB" altLang="en-US" sz="1000" b="1" dirty="0" smtClean="0"/>
              <a:t>SID/WID proposals (slides + optionally SID/WID)</a:t>
            </a:r>
          </a:p>
          <a:p>
            <a:pPr lvl="1">
              <a:defRPr/>
            </a:pPr>
            <a:r>
              <a:rPr lang="en-GB" altLang="en-US" sz="1000" b="1" dirty="0" smtClean="0"/>
              <a:t>Approve SID/WIDs, where possible</a:t>
            </a:r>
          </a:p>
          <a:p>
            <a:pPr lvl="1">
              <a:defRPr/>
            </a:pPr>
            <a:r>
              <a:rPr lang="en-GB" altLang="en-US" sz="1000" b="1" dirty="0"/>
              <a:t>SA6 preparation on Rel-19 </a:t>
            </a:r>
            <a:r>
              <a:rPr lang="en-GB" altLang="en-US" sz="1000" b="1" dirty="0" smtClean="0"/>
              <a:t>slides to SA R19 workshop</a:t>
            </a:r>
          </a:p>
          <a:p>
            <a:pPr>
              <a:defRPr/>
            </a:pPr>
            <a:r>
              <a:rPr lang="en-US" altLang="en-US" sz="1050" b="1" dirty="0">
                <a:solidFill>
                  <a:schemeClr val="accent2"/>
                </a:solidFill>
              </a:rPr>
              <a:t>SA </a:t>
            </a:r>
            <a:r>
              <a:rPr lang="en-US" altLang="en-US" sz="1050" b="1" dirty="0" smtClean="0">
                <a:solidFill>
                  <a:schemeClr val="accent2"/>
                </a:solidFill>
              </a:rPr>
              <a:t>R19 workshop in </a:t>
            </a:r>
            <a:r>
              <a:rPr lang="en-GB" altLang="en-US" sz="1050" b="1" dirty="0" smtClean="0">
                <a:solidFill>
                  <a:schemeClr val="accent2"/>
                </a:solidFill>
              </a:rPr>
              <a:t>June </a:t>
            </a:r>
            <a:r>
              <a:rPr lang="en-GB" altLang="en-US" sz="1050" b="1" dirty="0">
                <a:solidFill>
                  <a:schemeClr val="accent2"/>
                </a:solidFill>
              </a:rPr>
              <a:t>2023 (TSG#100)</a:t>
            </a:r>
          </a:p>
          <a:p>
            <a:pPr lvl="1">
              <a:defRPr/>
            </a:pPr>
            <a:r>
              <a:rPr lang="en-GB" altLang="en-US" sz="1000" b="1" dirty="0"/>
              <a:t>SA6 </a:t>
            </a:r>
            <a:r>
              <a:rPr lang="en-GB" altLang="en-US" sz="1000" b="1" dirty="0" smtClean="0"/>
              <a:t>Rel-19 slides submission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SA6#56 </a:t>
            </a:r>
            <a:r>
              <a:rPr lang="en-GB" altLang="en-US" sz="1050" b="1" dirty="0">
                <a:solidFill>
                  <a:srgbClr val="0000FF"/>
                </a:solidFill>
              </a:rPr>
              <a:t>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Aug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Additional SID/WID proposals</a:t>
            </a:r>
          </a:p>
          <a:p>
            <a:pPr lvl="1">
              <a:defRPr/>
            </a:pPr>
            <a:r>
              <a:rPr lang="en-GB" altLang="en-US" sz="1000" b="1" dirty="0" smtClean="0"/>
              <a:t>Contributions related to SA6#55 approved SID/WIDs based on agreed/approved SIDs in SA#100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chemeClr val="accent2"/>
                </a:solidFill>
              </a:rPr>
              <a:t>SA meeting in Sept </a:t>
            </a:r>
            <a:r>
              <a:rPr lang="en-GB" altLang="en-US" sz="1050" b="1" dirty="0">
                <a:solidFill>
                  <a:schemeClr val="accent2"/>
                </a:solidFill>
              </a:rPr>
              <a:t>2023 (TSG#101)</a:t>
            </a:r>
          </a:p>
          <a:p>
            <a:pPr lvl="1">
              <a:defRPr/>
            </a:pPr>
            <a:r>
              <a:rPr lang="en-GB" altLang="en-US" sz="1000" b="1" dirty="0" smtClean="0"/>
              <a:t>SA approves 1st </a:t>
            </a:r>
            <a:r>
              <a:rPr lang="en-GB" altLang="en-US" sz="1000" b="1" dirty="0"/>
              <a:t>part of SA Stage 2 package (SA/CT)</a:t>
            </a:r>
          </a:p>
          <a:p>
            <a:pPr>
              <a:defRPr/>
            </a:pPr>
            <a:r>
              <a:rPr lang="en-GB" altLang="en-US" sz="1050" b="1" dirty="0">
                <a:solidFill>
                  <a:srgbClr val="0000FF"/>
                </a:solidFill>
              </a:rPr>
              <a:t>SA6#57 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Oct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Contributions </a:t>
            </a:r>
            <a:r>
              <a:rPr lang="en-GB" altLang="en-US" sz="1000" b="1" dirty="0"/>
              <a:t>related to approved SID/WIDs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SA6#58 </a:t>
            </a:r>
            <a:r>
              <a:rPr lang="en-GB" altLang="en-US" sz="1050" b="1" dirty="0">
                <a:solidFill>
                  <a:srgbClr val="0000FF"/>
                </a:solidFill>
              </a:rPr>
              <a:t>Meeting 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Nov </a:t>
            </a:r>
            <a:r>
              <a:rPr lang="en-GB" altLang="en-US" sz="1050" b="1" dirty="0">
                <a:solidFill>
                  <a:srgbClr val="0000FF"/>
                </a:solidFill>
              </a:rPr>
              <a:t>2023</a:t>
            </a:r>
          </a:p>
          <a:p>
            <a:pPr lvl="1">
              <a:defRPr/>
            </a:pPr>
            <a:r>
              <a:rPr lang="en-GB" altLang="en-US" sz="1000" b="1" dirty="0" smtClean="0"/>
              <a:t>Contributions </a:t>
            </a:r>
            <a:r>
              <a:rPr lang="en-GB" altLang="en-US" sz="1000" b="1" dirty="0"/>
              <a:t>related to approved SID/WIDs </a:t>
            </a:r>
            <a:endParaRPr lang="en-GB" altLang="en-US" sz="1000" b="1" dirty="0" smtClean="0"/>
          </a:p>
          <a:p>
            <a:pPr>
              <a:defRPr/>
            </a:pPr>
            <a:r>
              <a:rPr lang="en-GB" altLang="en-US" sz="1050" b="1" dirty="0">
                <a:solidFill>
                  <a:schemeClr val="accent2"/>
                </a:solidFill>
              </a:rPr>
              <a:t>SA meeting in Dec 2023 (TSG#102)</a:t>
            </a:r>
          </a:p>
          <a:p>
            <a:pPr lvl="1">
              <a:defRPr/>
            </a:pPr>
            <a:r>
              <a:rPr lang="en-GB" altLang="en-US" sz="1000" b="1" dirty="0" smtClean="0"/>
              <a:t>Approve </a:t>
            </a:r>
            <a:r>
              <a:rPr lang="en-GB" altLang="en-US" sz="1000" b="1" dirty="0"/>
              <a:t>final package of SA Stage 2 with </a:t>
            </a:r>
            <a:r>
              <a:rPr lang="en-GB" altLang="en-US" sz="1000" b="1" dirty="0" smtClean="0"/>
              <a:t>RAN/CT</a:t>
            </a:r>
          </a:p>
          <a:p>
            <a:pPr>
              <a:defRPr/>
            </a:pPr>
            <a:r>
              <a:rPr lang="en-GB" altLang="en-US" sz="1050" b="1" dirty="0" smtClean="0">
                <a:solidFill>
                  <a:srgbClr val="0000FF"/>
                </a:solidFill>
              </a:rPr>
              <a:t>SA6 Meetings </a:t>
            </a:r>
            <a:r>
              <a:rPr lang="en-GB" altLang="en-US" sz="1050" b="1" dirty="0">
                <a:solidFill>
                  <a:srgbClr val="0000FF"/>
                </a:solidFill>
              </a:rPr>
              <a:t>in </a:t>
            </a:r>
            <a:r>
              <a:rPr lang="en-GB" altLang="en-US" sz="1050" b="1" dirty="0" smtClean="0">
                <a:solidFill>
                  <a:srgbClr val="0000FF"/>
                </a:solidFill>
              </a:rPr>
              <a:t>2024</a:t>
            </a:r>
            <a:endParaRPr lang="en-GB" altLang="en-US" sz="1050" b="1" dirty="0">
              <a:solidFill>
                <a:srgbClr val="0000FF"/>
              </a:solidFill>
            </a:endParaRPr>
          </a:p>
          <a:p>
            <a:pPr lvl="1">
              <a:defRPr/>
            </a:pPr>
            <a:r>
              <a:rPr lang="en-GB" altLang="en-US" sz="1000" b="1" dirty="0"/>
              <a:t>Contributions related to approved SID/WIDs </a:t>
            </a:r>
          </a:p>
          <a:p>
            <a:pPr>
              <a:defRPr/>
            </a:pPr>
            <a:r>
              <a:rPr lang="en-GB" altLang="en-US" sz="1050" b="1" dirty="0">
                <a:solidFill>
                  <a:schemeClr val="accent2"/>
                </a:solidFill>
              </a:rPr>
              <a:t>Dec 2024 (TSG#106)</a:t>
            </a:r>
          </a:p>
          <a:p>
            <a:pPr lvl="1">
              <a:defRPr/>
            </a:pPr>
            <a:r>
              <a:rPr lang="en-US" altLang="en-US" sz="1000" b="1" dirty="0"/>
              <a:t>Stage 2 Functional work (SA2, SA6, …) </a:t>
            </a:r>
            <a:r>
              <a:rPr lang="en-US" altLang="en-US" sz="1000" b="1" dirty="0" smtClean="0"/>
              <a:t>Freeze</a:t>
            </a:r>
            <a:endParaRPr lang="en-GB" altLang="en-US" sz="1000" b="1" dirty="0"/>
          </a:p>
        </p:txBody>
      </p:sp>
      <p:grpSp>
        <p:nvGrpSpPr>
          <p:cNvPr id="198" name="Group 197"/>
          <p:cNvGrpSpPr/>
          <p:nvPr/>
        </p:nvGrpSpPr>
        <p:grpSpPr>
          <a:xfrm>
            <a:off x="182212" y="1690688"/>
            <a:ext cx="7832475" cy="4740257"/>
            <a:chOff x="182212" y="1690688"/>
            <a:chExt cx="7832475" cy="4740257"/>
          </a:xfrm>
        </p:grpSpPr>
        <p:grpSp>
          <p:nvGrpSpPr>
            <p:cNvPr id="192" name="Group 191"/>
            <p:cNvGrpSpPr/>
            <p:nvPr/>
          </p:nvGrpSpPr>
          <p:grpSpPr>
            <a:xfrm>
              <a:off x="182212" y="1690688"/>
              <a:ext cx="7832475" cy="4740257"/>
              <a:chOff x="182212" y="1690688"/>
              <a:chExt cx="7832475" cy="4740257"/>
            </a:xfrm>
          </p:grpSpPr>
          <p:grpSp>
            <p:nvGrpSpPr>
              <p:cNvPr id="147" name="Group 146"/>
              <p:cNvGrpSpPr/>
              <p:nvPr/>
            </p:nvGrpSpPr>
            <p:grpSpPr>
              <a:xfrm>
                <a:off x="182212" y="1690688"/>
                <a:ext cx="7832475" cy="4740257"/>
                <a:chOff x="182212" y="1690688"/>
                <a:chExt cx="7832475" cy="4740257"/>
              </a:xfrm>
            </p:grpSpPr>
            <p:grpSp>
              <p:nvGrpSpPr>
                <p:cNvPr id="146" name="Group 145"/>
                <p:cNvGrpSpPr/>
                <p:nvPr/>
              </p:nvGrpSpPr>
              <p:grpSpPr>
                <a:xfrm>
                  <a:off x="4000928" y="1690688"/>
                  <a:ext cx="4013759" cy="4740257"/>
                  <a:chOff x="4000928" y="1690688"/>
                  <a:chExt cx="4013759" cy="4740257"/>
                </a:xfrm>
              </p:grpSpPr>
              <p:cxnSp>
                <p:nvCxnSpPr>
                  <p:cNvPr id="67" name="Straight Connector 114">
                    <a:extLst>
                      <a:ext uri="{FF2B5EF4-FFF2-40B4-BE49-F238E27FC236}">
                        <a16:creationId xmlns:a16="http://schemas.microsoft.com/office/drawing/2014/main" id="{78E072DB-3E65-036B-8ABB-04A64176BB6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705596" y="2404004"/>
                    <a:ext cx="0" cy="4026941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Straight Connector 115">
                    <a:extLst>
                      <a:ext uri="{FF2B5EF4-FFF2-40B4-BE49-F238E27FC236}">
                        <a16:creationId xmlns:a16="http://schemas.microsoft.com/office/drawing/2014/main" id="{C2DD57E4-88CF-B23F-C032-5D200AAE4C54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4401860" y="2456922"/>
                    <a:ext cx="0" cy="3953926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8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6652032" y="2456922"/>
                    <a:ext cx="0" cy="394387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9" name="Straight Connector 114">
                    <a:extLst>
                      <a:ext uri="{FF2B5EF4-FFF2-40B4-BE49-F238E27FC236}">
                        <a16:creationId xmlns:a16="http://schemas.microsoft.com/office/drawing/2014/main" id="{1921342A-71E3-3C68-09CC-8870B1305D2F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519262" y="2456922"/>
                    <a:ext cx="0" cy="39338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82" name="TextBox 86">
                    <a:extLst>
                      <a:ext uri="{FF2B5EF4-FFF2-40B4-BE49-F238E27FC236}">
                        <a16:creationId xmlns:a16="http://schemas.microsoft.com/office/drawing/2014/main" id="{A8AE3ABE-5336-8CB2-9216-9129DDEEFDFC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000928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TSG#103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3" name="TextBox 86">
                    <a:extLst>
                      <a:ext uri="{FF2B5EF4-FFF2-40B4-BE49-F238E27FC236}">
                        <a16:creationId xmlns:a16="http://schemas.microsoft.com/office/drawing/2014/main" id="{DABFE0AB-F8EB-4281-8D35-F82020B6BF12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56599" y="2006071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TSG#104</a:t>
                    </a:r>
                    <a:endParaRPr lang="en-GB" altLang="en-US" sz="533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07225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TSG#105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85" name="TextBox 86">
                    <a:extLst>
                      <a:ext uri="{FF2B5EF4-FFF2-40B4-BE49-F238E27FC236}">
                        <a16:creationId xmlns:a16="http://schemas.microsoft.com/office/drawing/2014/main" id="{EF6EACED-EFDB-8AA7-75D6-13C1F258203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25076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TSG#106</a:t>
                    </a:r>
                    <a:endParaRPr lang="en-GB" altLang="en-US" sz="533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4" name="TextBox 93">
                    <a:extLst>
                      <a:ext uri="{FF2B5EF4-FFF2-40B4-BE49-F238E27FC236}">
                        <a16:creationId xmlns:a16="http://schemas.microsoft.com/office/drawing/2014/main" id="{53059794-334E-BFB0-D304-DDAAB22F3B96}"/>
                      </a:ext>
                    </a:extLst>
                  </p:cNvPr>
                  <p:cNvSpPr txBox="1"/>
                  <p:nvPr/>
                </p:nvSpPr>
                <p:spPr>
                  <a:xfrm>
                    <a:off x="5118733" y="1690688"/>
                    <a:ext cx="906516" cy="36933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GB" dirty="0">
                        <a:latin typeface="Montserrat" panose="00000500000000000000" pitchFamily="50" charset="0"/>
                      </a:rPr>
                      <a:t>2024</a:t>
                    </a:r>
                  </a:p>
                </p:txBody>
              </p:sp>
              <p:sp>
                <p:nvSpPr>
                  <p:cNvPr id="97" name="TextBox 59">
                    <a:extLst>
                      <a:ext uri="{FF2B5EF4-FFF2-40B4-BE49-F238E27FC236}">
                        <a16:creationId xmlns:a16="http://schemas.microsoft.com/office/drawing/2014/main" id="{3ECE30F1-C201-4FFF-FA67-472151D2323F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36541" y="2126721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Mar.</a:t>
                    </a:r>
                  </a:p>
                </p:txBody>
              </p:sp>
              <p:sp>
                <p:nvSpPr>
                  <p:cNvPr id="100" name="TextBox 62">
                    <a:extLst>
                      <a:ext uri="{FF2B5EF4-FFF2-40B4-BE49-F238E27FC236}">
                        <a16:creationId xmlns:a16="http://schemas.microsoft.com/office/drawing/2014/main" id="{DD876003-4F01-C041-0A5B-C836BB68228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241187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Jun.</a:t>
                    </a:r>
                  </a:p>
                </p:txBody>
              </p:sp>
              <p:sp>
                <p:nvSpPr>
                  <p:cNvPr id="102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389262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Sep.</a:t>
                    </a:r>
                  </a:p>
                </p:txBody>
              </p:sp>
              <p:sp>
                <p:nvSpPr>
                  <p:cNvPr id="106" name="TextBox 70">
                    <a:extLst>
                      <a:ext uri="{FF2B5EF4-FFF2-40B4-BE49-F238E27FC236}">
                        <a16:creationId xmlns:a16="http://schemas.microsoft.com/office/drawing/2014/main" id="{836DB4A2-65CF-A54C-2EB6-06389A49A7E9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437726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Dec.</a:t>
                    </a:r>
                  </a:p>
                </p:txBody>
              </p:sp>
            </p:grpSp>
            <p:grpSp>
              <p:nvGrpSpPr>
                <p:cNvPr id="145" name="Group 144"/>
                <p:cNvGrpSpPr/>
                <p:nvPr/>
              </p:nvGrpSpPr>
              <p:grpSpPr>
                <a:xfrm>
                  <a:off x="182212" y="1694921"/>
                  <a:ext cx="3425365" cy="4736024"/>
                  <a:chOff x="182212" y="1694921"/>
                  <a:chExt cx="3425365" cy="4736024"/>
                </a:xfrm>
              </p:grpSpPr>
              <p:cxnSp>
                <p:nvCxnSpPr>
                  <p:cNvPr id="69" name="Straight Connector 114">
                    <a:extLst>
                      <a:ext uri="{FF2B5EF4-FFF2-40B4-BE49-F238E27FC236}">
                        <a16:creationId xmlns:a16="http://schemas.microsoft.com/office/drawing/2014/main" id="{447F54DB-CA99-33C4-01FB-AF4A19F27F43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3313013" y="2248605"/>
                    <a:ext cx="19667" cy="4182340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0" name="TextBox 86">
                    <a:extLst>
                      <a:ext uri="{FF2B5EF4-FFF2-40B4-BE49-F238E27FC236}">
                        <a16:creationId xmlns:a16="http://schemas.microsoft.com/office/drawing/2014/main" id="{AC651703-60AA-5C23-5B8F-0A4A041CD8C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23789" y="2006071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TSG#101</a:t>
                    </a:r>
                  </a:p>
                </p:txBody>
              </p:sp>
              <p:cxnSp>
                <p:nvCxnSpPr>
                  <p:cNvPr id="72" name="Straight Connector 114">
                    <a:extLst>
                      <a:ext uri="{FF2B5EF4-FFF2-40B4-BE49-F238E27FC236}">
                        <a16:creationId xmlns:a16="http://schemas.microsoft.com/office/drawing/2014/main" id="{431B9B58-9D4D-79C1-F8A2-53FC4095C15E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08809" y="2488671"/>
                    <a:ext cx="0" cy="3922177"/>
                  </a:xfrm>
                  <a:prstGeom prst="line">
                    <a:avLst/>
                  </a:prstGeom>
                  <a:noFill/>
                  <a:ln w="9525" algn="ctr">
                    <a:solidFill>
                      <a:schemeClr val="accent3"/>
                    </a:solidFill>
                    <a:prstDash val="dash"/>
                    <a:round/>
                    <a:headEnd/>
                    <a:tailEnd/>
                  </a:ln>
                </p:spPr>
              </p:cxnSp>
              <p:cxnSp>
                <p:nvCxnSpPr>
                  <p:cNvPr id="73" name="Straight Connector 114">
                    <a:extLst>
                      <a:ext uri="{FF2B5EF4-FFF2-40B4-BE49-F238E27FC236}">
                        <a16:creationId xmlns:a16="http://schemas.microsoft.com/office/drawing/2014/main" id="{3A393DEC-C96B-608B-A1F1-093570961F2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2327777" y="2456922"/>
                    <a:ext cx="0" cy="394387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81" name="TextBox 86">
                    <a:extLst>
                      <a:ext uri="{FF2B5EF4-FFF2-40B4-BE49-F238E27FC236}">
                        <a16:creationId xmlns:a16="http://schemas.microsoft.com/office/drawing/2014/main" id="{E6D1ED00-DD17-4688-9DEA-6CD3F13EDEC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917966" y="2006071"/>
                    <a:ext cx="689611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TSG#102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1" name="TextBox 86">
                    <a:extLst>
                      <a:ext uri="{FF2B5EF4-FFF2-40B4-BE49-F238E27FC236}">
                        <a16:creationId xmlns:a16="http://schemas.microsoft.com/office/drawing/2014/main" id="{38808040-9567-524F-4B8A-B87B8CE0948A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82212" y="2025121"/>
                    <a:ext cx="617477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TSG#99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96" name="TextBox 2">
                    <a:extLst>
                      <a:ext uri="{FF2B5EF4-FFF2-40B4-BE49-F238E27FC236}">
                        <a16:creationId xmlns:a16="http://schemas.microsoft.com/office/drawing/2014/main" id="{127A52C2-7B20-33B9-59D4-35FF70DC49E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057355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Sep.</a:t>
                    </a:r>
                  </a:p>
                </p:txBody>
              </p:sp>
              <p:sp>
                <p:nvSpPr>
                  <p:cNvPr id="104" name="TextBox 67">
                    <a:extLst>
                      <a:ext uri="{FF2B5EF4-FFF2-40B4-BE49-F238E27FC236}">
                        <a16:creationId xmlns:a16="http://schemas.microsoft.com/office/drawing/2014/main" id="{F0EAC5C0-5D42-85C8-9526-251383C6516B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12876" y="2171171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Mar.</a:t>
                    </a:r>
                  </a:p>
                </p:txBody>
              </p:sp>
              <p:sp>
                <p:nvSpPr>
                  <p:cNvPr id="105" name="TextBox 69">
                    <a:extLst>
                      <a:ext uri="{FF2B5EF4-FFF2-40B4-BE49-F238E27FC236}">
                        <a16:creationId xmlns:a16="http://schemas.microsoft.com/office/drawing/2014/main" id="{F24E45F5-A8BA-4DFE-86F2-6B39617308FD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16587" y="2143655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Dec.</a:t>
                    </a:r>
                  </a:p>
                </p:txBody>
              </p:sp>
              <p:sp>
                <p:nvSpPr>
                  <p:cNvPr id="119" name="TextBox 86">
                    <a:extLst>
                      <a:ext uri="{FF2B5EF4-FFF2-40B4-BE49-F238E27FC236}">
                        <a16:creationId xmlns:a16="http://schemas.microsoft.com/office/drawing/2014/main" id="{856E7866-6DFF-857D-04FF-868F4EAF79A3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074763" y="2029355"/>
                    <a:ext cx="689612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TSG#100</a:t>
                    </a:r>
                    <a:endParaRPr lang="en-GB" altLang="en-US" sz="533" dirty="0">
                      <a:solidFill>
                        <a:schemeClr val="accent2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20" name="TextBox 60">
                    <a:extLst>
                      <a:ext uri="{FF2B5EF4-FFF2-40B4-BE49-F238E27FC236}">
                        <a16:creationId xmlns:a16="http://schemas.microsoft.com/office/drawing/2014/main" id="{2E56A2F1-A3A1-2638-1DD1-5BFA166B67D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240988" y="2166937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>
                        <a:solidFill>
                          <a:schemeClr val="accent2"/>
                        </a:solidFill>
                        <a:latin typeface="Montserrat" panose="00000500000000000000" pitchFamily="2" charset="0"/>
                      </a:rPr>
                      <a:t>June</a:t>
                    </a:r>
                  </a:p>
                </p:txBody>
              </p:sp>
              <p:cxnSp>
                <p:nvCxnSpPr>
                  <p:cNvPr id="121" name="Straight Connector 114">
                    <a:extLst>
                      <a:ext uri="{FF2B5EF4-FFF2-40B4-BE49-F238E27FC236}">
                        <a16:creationId xmlns:a16="http://schemas.microsoft.com/office/drawing/2014/main" id="{5043E542-7E4C-32E8-B70C-75272A6A4CE2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1427222" y="2317222"/>
                    <a:ext cx="0" cy="40735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ED7D31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22" name="TextBox 121">
                    <a:extLst>
                      <a:ext uri="{FF2B5EF4-FFF2-40B4-BE49-F238E27FC236}">
                        <a16:creationId xmlns:a16="http://schemas.microsoft.com/office/drawing/2014/main" id="{B9C2C7DD-2B2A-85D2-7A51-1448C0B511F2}"/>
                      </a:ext>
                    </a:extLst>
                  </p:cNvPr>
                  <p:cNvSpPr txBox="1"/>
                  <p:nvPr/>
                </p:nvSpPr>
                <p:spPr>
                  <a:xfrm>
                    <a:off x="1488451" y="1694921"/>
                    <a:ext cx="879467" cy="36933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0">
                    <a:scrgbClr r="0" g="0" b="0"/>
                  </a:lnRef>
                  <a:fillRef idx="0">
                    <a:scrgbClr r="0" g="0" b="0"/>
                  </a:fillRef>
                  <a:effectRef idx="0">
                    <a:scrgbClr r="0" g="0" b="0"/>
                  </a:effectRef>
                  <a:fontRef idx="minor">
                    <a:schemeClr val="lt1"/>
                  </a:fontRef>
                </p:style>
                <p:txBody>
                  <a:bodyPr wrap="none">
                    <a:spAutoFit/>
                  </a:bodyPr>
                  <a:lstStyle/>
                  <a:p>
                    <a:pPr>
                      <a:defRPr/>
                    </a:pPr>
                    <a:r>
                      <a:rPr lang="en-GB" dirty="0">
                        <a:latin typeface="Montserrat" panose="00000500000000000000" pitchFamily="50" charset="0"/>
                      </a:rPr>
                      <a:t>2023</a:t>
                    </a:r>
                  </a:p>
                </p:txBody>
              </p:sp>
              <p:cxnSp>
                <p:nvCxnSpPr>
                  <p:cNvPr id="123" name="Straight Connector 114">
                    <a:extLst>
                      <a:ext uri="{FF2B5EF4-FFF2-40B4-BE49-F238E27FC236}">
                        <a16:creationId xmlns:a16="http://schemas.microsoft.com/office/drawing/2014/main" id="{F9E2195E-5CE6-F8D3-6E27-E0131F19E001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526667" y="2317222"/>
                    <a:ext cx="0" cy="4103675"/>
                  </a:xfrm>
                  <a:prstGeom prst="line">
                    <a:avLst/>
                  </a:prstGeom>
                  <a:ln>
                    <a:headEnd/>
                    <a:tailEnd/>
                  </a:ln>
                </p:spPr>
                <p:style>
                  <a:lnRef idx="3">
                    <a:schemeClr val="accent2"/>
                  </a:lnRef>
                  <a:fillRef idx="0">
                    <a:schemeClr val="accent2"/>
                  </a:fillRef>
                  <a:effectRef idx="2">
                    <a:schemeClr val="accent2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90" name="Group 189"/>
              <p:cNvGrpSpPr/>
              <p:nvPr/>
            </p:nvGrpSpPr>
            <p:grpSpPr>
              <a:xfrm>
                <a:off x="614289" y="2275258"/>
                <a:ext cx="7085219" cy="4155687"/>
                <a:chOff x="634885" y="2287928"/>
                <a:chExt cx="7085219" cy="4155687"/>
              </a:xfrm>
            </p:grpSpPr>
            <p:grpSp>
              <p:nvGrpSpPr>
                <p:cNvPr id="134" name="Group 133"/>
                <p:cNvGrpSpPr/>
                <p:nvPr/>
              </p:nvGrpSpPr>
              <p:grpSpPr>
                <a:xfrm>
                  <a:off x="634885" y="2340893"/>
                  <a:ext cx="617478" cy="4062528"/>
                  <a:chOff x="7276124" y="2253592"/>
                  <a:chExt cx="617478" cy="4334412"/>
                </a:xfrm>
              </p:grpSpPr>
              <p:cxnSp>
                <p:nvCxnSpPr>
                  <p:cNvPr id="131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83561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32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SA6#55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33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May.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36" name="Group 135"/>
                <p:cNvGrpSpPr/>
                <p:nvPr/>
              </p:nvGrpSpPr>
              <p:grpSpPr>
                <a:xfrm>
                  <a:off x="1563339" y="2345835"/>
                  <a:ext cx="617478" cy="4077683"/>
                  <a:chOff x="7276124" y="2253592"/>
                  <a:chExt cx="617478" cy="4350581"/>
                </a:xfrm>
              </p:grpSpPr>
              <p:cxnSp>
                <p:nvCxnSpPr>
                  <p:cNvPr id="13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973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3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SA6#56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3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Aug.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54" name="Group 153"/>
                <p:cNvGrpSpPr/>
                <p:nvPr/>
              </p:nvGrpSpPr>
              <p:grpSpPr>
                <a:xfrm>
                  <a:off x="2266433" y="2362427"/>
                  <a:ext cx="617478" cy="4040994"/>
                  <a:chOff x="7276124" y="2253592"/>
                  <a:chExt cx="617478" cy="4311437"/>
                </a:xfrm>
              </p:grpSpPr>
              <p:cxnSp>
                <p:nvCxnSpPr>
                  <p:cNvPr id="155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60585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56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3589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SA6#57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57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Oct.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58" name="Group 157"/>
                <p:cNvGrpSpPr/>
                <p:nvPr/>
              </p:nvGrpSpPr>
              <p:grpSpPr>
                <a:xfrm>
                  <a:off x="2730710" y="2368716"/>
                  <a:ext cx="617477" cy="4044754"/>
                  <a:chOff x="7276124" y="2253592"/>
                  <a:chExt cx="617477" cy="4315448"/>
                </a:xfrm>
              </p:grpSpPr>
              <p:cxnSp>
                <p:nvCxnSpPr>
                  <p:cNvPr id="159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64597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0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7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SA6#58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1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Nov.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62" name="Group 161"/>
                <p:cNvGrpSpPr/>
                <p:nvPr/>
              </p:nvGrpSpPr>
              <p:grpSpPr>
                <a:xfrm>
                  <a:off x="3307838" y="2287928"/>
                  <a:ext cx="689611" cy="4155687"/>
                  <a:chOff x="7230241" y="2167397"/>
                  <a:chExt cx="689611" cy="4433806"/>
                </a:xfrm>
              </p:grpSpPr>
              <p:cxnSp>
                <p:nvCxnSpPr>
                  <p:cNvPr id="163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6760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30241" y="2167397"/>
                    <a:ext cx="689611" cy="40485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SA6#59-</a:t>
                    </a:r>
                  </a:p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err="1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Adhoc</a:t>
                    </a: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-e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5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7612" y="2489524"/>
                    <a:ext cx="441146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Jan..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66" name="Group 165"/>
                <p:cNvGrpSpPr/>
                <p:nvPr/>
              </p:nvGrpSpPr>
              <p:grpSpPr>
                <a:xfrm>
                  <a:off x="3848112" y="2362775"/>
                  <a:ext cx="617478" cy="4080840"/>
                  <a:chOff x="7276123" y="2253592"/>
                  <a:chExt cx="617478" cy="4353949"/>
                </a:xfrm>
              </p:grpSpPr>
              <p:cxnSp>
                <p:nvCxnSpPr>
                  <p:cNvPr id="16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7143" cy="390309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6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SA6#59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6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Feb.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0" name="Group 169"/>
                <p:cNvGrpSpPr/>
                <p:nvPr/>
              </p:nvGrpSpPr>
              <p:grpSpPr>
                <a:xfrm>
                  <a:off x="4355462" y="2362427"/>
                  <a:ext cx="617478" cy="4040994"/>
                  <a:chOff x="7276123" y="2253592"/>
                  <a:chExt cx="617478" cy="4311437"/>
                </a:xfrm>
              </p:grpSpPr>
              <p:cxnSp>
                <p:nvCxnSpPr>
                  <p:cNvPr id="171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60585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72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SA6#60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73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Apr.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4" name="Group 173"/>
                <p:cNvGrpSpPr/>
                <p:nvPr/>
              </p:nvGrpSpPr>
              <p:grpSpPr>
                <a:xfrm>
                  <a:off x="4888798" y="2361927"/>
                  <a:ext cx="617478" cy="4081688"/>
                  <a:chOff x="7276123" y="2253592"/>
                  <a:chExt cx="617478" cy="4354854"/>
                </a:xfrm>
              </p:grpSpPr>
              <p:cxnSp>
                <p:nvCxnSpPr>
                  <p:cNvPr id="175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904003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76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SA6#61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77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May.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78" name="Group 177"/>
                <p:cNvGrpSpPr/>
                <p:nvPr/>
              </p:nvGrpSpPr>
              <p:grpSpPr>
                <a:xfrm>
                  <a:off x="5784108" y="2345835"/>
                  <a:ext cx="617478" cy="4067634"/>
                  <a:chOff x="7276123" y="2253592"/>
                  <a:chExt cx="617478" cy="4339860"/>
                </a:xfrm>
              </p:grpSpPr>
              <p:cxnSp>
                <p:nvCxnSpPr>
                  <p:cNvPr id="179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4"/>
                    <a:ext cx="0" cy="388900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0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SA6#62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1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2080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Aug.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82" name="Group 181"/>
                <p:cNvGrpSpPr/>
                <p:nvPr/>
              </p:nvGrpSpPr>
              <p:grpSpPr>
                <a:xfrm>
                  <a:off x="6649377" y="2351777"/>
                  <a:ext cx="617478" cy="4091838"/>
                  <a:chOff x="7276124" y="2253592"/>
                  <a:chExt cx="617478" cy="4365683"/>
                </a:xfrm>
              </p:grpSpPr>
              <p:cxnSp>
                <p:nvCxnSpPr>
                  <p:cNvPr id="183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914832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4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4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SA6#63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5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Oct.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  <p:grpSp>
              <p:nvGrpSpPr>
                <p:cNvPr id="186" name="Group 185"/>
                <p:cNvGrpSpPr/>
                <p:nvPr/>
              </p:nvGrpSpPr>
              <p:grpSpPr>
                <a:xfrm>
                  <a:off x="7102626" y="2358032"/>
                  <a:ext cx="617478" cy="4075535"/>
                  <a:chOff x="7276123" y="2253592"/>
                  <a:chExt cx="617478" cy="4348289"/>
                </a:xfrm>
              </p:grpSpPr>
              <p:cxnSp>
                <p:nvCxnSpPr>
                  <p:cNvPr id="187" name="Straight Connector 114">
                    <a:extLst>
                      <a:ext uri="{FF2B5EF4-FFF2-40B4-BE49-F238E27FC236}">
                        <a16:creationId xmlns:a16="http://schemas.microsoft.com/office/drawing/2014/main" id="{E78B9E5D-99AD-B471-7D1E-67BF5F92C406}"/>
                      </a:ext>
                    </a:extLst>
                  </p:cNvPr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84863" y="2704443"/>
                    <a:ext cx="0" cy="3897438"/>
                  </a:xfrm>
                  <a:prstGeom prst="line">
                    <a:avLst/>
                  </a:prstGeom>
                  <a:noFill/>
                  <a:ln w="9525" algn="ctr">
                    <a:solidFill>
                      <a:srgbClr val="0000FF"/>
                    </a:solidFill>
                    <a:prstDash val="dash"/>
                    <a:round/>
                    <a:headEnd/>
                    <a:tailEnd/>
                  </a:ln>
                </p:spPr>
              </p:cxnSp>
              <p:sp>
                <p:nvSpPr>
                  <p:cNvPr id="188" name="TextBox 86">
                    <a:extLst>
                      <a:ext uri="{FF2B5EF4-FFF2-40B4-BE49-F238E27FC236}">
                        <a16:creationId xmlns:a16="http://schemas.microsoft.com/office/drawing/2014/main" id="{D5E0E9B5-5F79-CC3F-5D8F-0C273FB430D7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276123" y="2253592"/>
                    <a:ext cx="617478" cy="251685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spcBef>
                        <a:spcPct val="20000"/>
                      </a:spcBef>
                      <a:buBlip>
                        <a:blip r:embed="rId2"/>
                      </a:buBlip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1pPr>
                    <a:lvl2pPr marL="742950" indent="-285750">
                      <a:spcBef>
                        <a:spcPct val="20000"/>
                      </a:spcBef>
                      <a:buClr>
                        <a:srgbClr val="C00000"/>
                      </a:buClr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2pPr>
                    <a:lvl3pPr marL="11430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3pPr>
                    <a:lvl4pPr marL="16002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–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4pPr>
                    <a:lvl5pPr marL="2057400" indent="-228600">
                      <a:spcBef>
                        <a:spcPct val="20000"/>
                      </a:spcBef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»"/>
                      <a:defRPr sz="160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MS PGothic" panose="020B0600070205080204" pitchFamily="34" charset="-128"/>
                      </a:defRPr>
                    </a:lvl9pPr>
                  </a:lstStyle>
                  <a:p>
                    <a:pPr algn="ctr">
                      <a:spcBef>
                        <a:spcPct val="0"/>
                      </a:spcBef>
                      <a:buFontTx/>
                      <a:buNone/>
                    </a:pPr>
                    <a:r>
                      <a:rPr lang="en-GB" altLang="en-US" sz="933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SA6#64</a:t>
                    </a:r>
                    <a:endParaRPr lang="en-GB" altLang="en-US" sz="533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  <p:sp>
                <p:nvSpPr>
                  <p:cNvPr id="189" name="TextBox 65">
                    <a:extLst>
                      <a:ext uri="{FF2B5EF4-FFF2-40B4-BE49-F238E27FC236}">
                        <a16:creationId xmlns:a16="http://schemas.microsoft.com/office/drawing/2014/main" id="{8155C9A3-9ABD-8710-5ED9-782755211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366845" y="2391176"/>
                    <a:ext cx="389850" cy="19499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/>
                  <a:p>
                    <a:r>
                      <a:rPr lang="en-GB" altLang="en-US" sz="667" dirty="0" smtClean="0">
                        <a:solidFill>
                          <a:srgbClr val="0000FF"/>
                        </a:solidFill>
                        <a:latin typeface="Montserrat" panose="00000500000000000000" pitchFamily="2" charset="0"/>
                      </a:rPr>
                      <a:t>Nov.</a:t>
                    </a:r>
                    <a:endParaRPr lang="en-GB" altLang="en-US" sz="667" dirty="0">
                      <a:solidFill>
                        <a:srgbClr val="0000FF"/>
                      </a:solidFill>
                      <a:latin typeface="Montserrat" panose="00000500000000000000" pitchFamily="2" charset="0"/>
                    </a:endParaRPr>
                  </a:p>
                </p:txBody>
              </p:sp>
            </p:grpSp>
          </p:grpSp>
        </p:grpSp>
        <p:grpSp>
          <p:nvGrpSpPr>
            <p:cNvPr id="193" name="Group 192"/>
            <p:cNvGrpSpPr/>
            <p:nvPr/>
          </p:nvGrpSpPr>
          <p:grpSpPr>
            <a:xfrm>
              <a:off x="725606" y="5116117"/>
              <a:ext cx="2780737" cy="548569"/>
              <a:chOff x="744789" y="3027121"/>
              <a:chExt cx="2780737" cy="548569"/>
            </a:xfrm>
          </p:grpSpPr>
          <p:sp>
            <p:nvSpPr>
              <p:cNvPr id="194" name="Diamond 16">
                <a:extLst>
                  <a:ext uri="{FF2B5EF4-FFF2-40B4-BE49-F238E27FC236}">
                    <a16:creationId xmlns:a16="http://schemas.microsoft.com/office/drawing/2014/main" id="{275EF3DB-7DA2-CA16-BCB4-4AC3C427C2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4789" y="3027121"/>
                <a:ext cx="1392927" cy="491067"/>
              </a:xfrm>
              <a:prstGeom prst="diamond">
                <a:avLst/>
              </a:prstGeom>
              <a:solidFill>
                <a:schemeClr val="accent2">
                  <a:alpha val="50000"/>
                </a:schemeClr>
              </a:solidFill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altLang="en-US"/>
              </a:p>
            </p:txBody>
          </p:sp>
          <p:sp>
            <p:nvSpPr>
              <p:cNvPr id="196" name="Chevron 60">
                <a:extLst>
                  <a:ext uri="{FF2B5EF4-FFF2-40B4-BE49-F238E27FC236}">
                    <a16:creationId xmlns:a16="http://schemas.microsoft.com/office/drawing/2014/main" id="{39DC3BA7-AA10-2FE2-0F1A-D0667542E9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1769" y="3049993"/>
                <a:ext cx="1683757" cy="525697"/>
              </a:xfrm>
              <a:prstGeom prst="chevron">
                <a:avLst>
                  <a:gd name="adj" fmla="val 49975"/>
                </a:avLst>
              </a:prstGeom>
              <a:gradFill flip="none" rotWithShape="1">
                <a:gsLst>
                  <a:gs pos="12000">
                    <a:schemeClr val="bg1"/>
                  </a:gs>
                  <a:gs pos="60000">
                    <a:schemeClr val="accent2">
                      <a:lumMod val="60000"/>
                      <a:lumOff val="40000"/>
                    </a:schemeClr>
                  </a:gs>
                  <a:gs pos="83000">
                    <a:schemeClr val="accent2">
                      <a:lumMod val="60000"/>
                      <a:lumOff val="40000"/>
                    </a:schemeClr>
                  </a:gs>
                  <a:gs pos="100000">
                    <a:schemeClr val="accent2">
                      <a:lumMod val="60000"/>
                      <a:lumOff val="40000"/>
                    </a:schemeClr>
                  </a:gs>
                </a:gsLst>
                <a:lin ang="3600000" scaled="0"/>
                <a:tileRect/>
              </a:gradFill>
              <a:ln>
                <a:noFill/>
              </a:ln>
            </p:spPr>
            <p:txBody>
              <a:bodyPr lIns="0" rIns="0"/>
              <a:lstStyle/>
              <a:p>
                <a:pPr algn="ctr">
                  <a:defRPr/>
                </a:pPr>
                <a:endParaRPr lang="fr-FR" altLang="en-US" sz="1067" dirty="0">
                  <a:latin typeface="Montserrat" panose="00000500000000000000" pitchFamily="50" charset="0"/>
                </a:endParaRPr>
              </a:p>
            </p:txBody>
          </p:sp>
          <p:sp>
            <p:nvSpPr>
              <p:cNvPr id="197" name="TextBox 7">
                <a:extLst>
                  <a:ext uri="{FF2B5EF4-FFF2-40B4-BE49-F238E27FC236}">
                    <a16:creationId xmlns:a16="http://schemas.microsoft.com/office/drawing/2014/main" id="{1263E271-D00B-5E25-0E59-36F14FF82D0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5626" y="3065221"/>
                <a:ext cx="864011" cy="3385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fr-FR" altLang="en-US" sz="800" dirty="0">
                    <a:latin typeface="Montserrat" panose="00000500000000000000" pitchFamily="2" charset="0"/>
                  </a:rPr>
                  <a:t>SA Rel-19 </a:t>
                </a:r>
              </a:p>
              <a:p>
                <a:pPr algn="ctr"/>
                <a:r>
                  <a:rPr lang="fr-FR" altLang="en-US" sz="800" dirty="0">
                    <a:latin typeface="Montserrat" panose="00000500000000000000" pitchFamily="2" charset="0"/>
                  </a:rPr>
                  <a:t>Workshop</a:t>
                </a:r>
              </a:p>
            </p:txBody>
          </p:sp>
        </p:grpSp>
      </p:grpSp>
      <p:sp>
        <p:nvSpPr>
          <p:cNvPr id="620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97" y="2776484"/>
            <a:ext cx="1064409" cy="722837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1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06" y="2864951"/>
            <a:ext cx="8859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>
                <a:latin typeface="Montserrat" panose="00000500000000000000" pitchFamily="2" charset="0"/>
              </a:rPr>
              <a:t>P</a:t>
            </a:r>
            <a:r>
              <a:rPr lang="en-IN" altLang="en-US" sz="700" dirty="0" smtClean="0">
                <a:latin typeface="Montserrat" panose="00000500000000000000" pitchFamily="2" charset="0"/>
              </a:rPr>
              <a:t>roposals </a:t>
            </a:r>
            <a:r>
              <a:rPr lang="en-IN" altLang="en-US" sz="700" dirty="0">
                <a:latin typeface="Montserrat" panose="00000500000000000000" pitchFamily="2" charset="0"/>
              </a:rPr>
              <a:t>in </a:t>
            </a:r>
            <a:r>
              <a:rPr lang="en-IN" altLang="en-US" sz="700" dirty="0" smtClean="0">
                <a:latin typeface="Montserrat" panose="00000500000000000000" pitchFamily="2" charset="0"/>
              </a:rPr>
              <a:t>template + SID/WID (recommended)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sp>
        <p:nvSpPr>
          <p:cNvPr id="622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082" y="3581521"/>
            <a:ext cx="1306415" cy="491067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3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60" y="3647547"/>
            <a:ext cx="98093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 smtClean="0">
                <a:latin typeface="Montserrat" panose="00000500000000000000" pitchFamily="2" charset="0"/>
              </a:rPr>
              <a:t>Consolidation for SA workshop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cxnSp>
        <p:nvCxnSpPr>
          <p:cNvPr id="625" name="Elbow Connector 624"/>
          <p:cNvCxnSpPr>
            <a:stCxn id="623" idx="2"/>
            <a:endCxn id="197" idx="0"/>
          </p:cNvCxnSpPr>
          <p:nvPr/>
        </p:nvCxnSpPr>
        <p:spPr>
          <a:xfrm rot="16200000" flipH="1">
            <a:off x="631052" y="4356820"/>
            <a:ext cx="1091172" cy="503622"/>
          </a:xfrm>
          <a:prstGeom prst="bentConnector3">
            <a:avLst/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6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1692" y="2750794"/>
            <a:ext cx="852022" cy="779463"/>
          </a:xfrm>
          <a:prstGeom prst="diamond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endParaRPr lang="en-US" altLang="en-US" sz="7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sp>
        <p:nvSpPr>
          <p:cNvPr id="627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1995" y="2864951"/>
            <a:ext cx="98093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IN" altLang="en-US" sz="700" dirty="0">
                <a:latin typeface="Montserrat" panose="00000500000000000000" pitchFamily="2" charset="0"/>
              </a:rPr>
              <a:t>P</a:t>
            </a:r>
            <a:r>
              <a:rPr lang="en-IN" altLang="en-US" sz="700" dirty="0" smtClean="0">
                <a:latin typeface="Montserrat" panose="00000500000000000000" pitchFamily="2" charset="0"/>
              </a:rPr>
              <a:t>roposals </a:t>
            </a:r>
            <a:br>
              <a:rPr lang="en-IN" altLang="en-US" sz="700" dirty="0" smtClean="0">
                <a:latin typeface="Montserrat" panose="00000500000000000000" pitchFamily="2" charset="0"/>
              </a:rPr>
            </a:br>
            <a:r>
              <a:rPr lang="en-IN" altLang="en-US" sz="700" dirty="0" smtClean="0">
                <a:latin typeface="Montserrat" panose="00000500000000000000" pitchFamily="2" charset="0"/>
              </a:rPr>
              <a:t>in SID/WID format</a:t>
            </a:r>
          </a:p>
          <a:p>
            <a:pPr algn="ctr"/>
            <a:r>
              <a:rPr lang="en-IN" altLang="en-US" sz="700" dirty="0" smtClean="0">
                <a:latin typeface="Montserrat" panose="00000500000000000000" pitchFamily="2" charset="0"/>
              </a:rPr>
              <a:t>(mandatory)</a:t>
            </a:r>
            <a:endParaRPr lang="en-IN" altLang="en-US" sz="700" dirty="0">
              <a:latin typeface="Montserrat" panose="00000500000000000000" pitchFamily="2" charset="0"/>
            </a:endParaRPr>
          </a:p>
        </p:txBody>
      </p:sp>
      <p:sp>
        <p:nvSpPr>
          <p:cNvPr id="628" name="Chevron 60">
            <a:extLst>
              <a:ext uri="{FF2B5EF4-FFF2-40B4-BE49-F238E27FC236}">
                <a16:creationId xmlns:a16="http://schemas.microsoft.com/office/drawing/2014/main" id="{0D71AF97-CCB5-CFF2-47E1-7D546E449E36}"/>
              </a:ext>
            </a:extLst>
          </p:cNvPr>
          <p:cNvSpPr/>
          <p:nvPr/>
        </p:nvSpPr>
        <p:spPr bwMode="auto">
          <a:xfrm>
            <a:off x="1630839" y="3618888"/>
            <a:ext cx="6068670" cy="30024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1200" dirty="0">
                <a:latin typeface="Montserrat" panose="00000500000000000000" pitchFamily="50" charset="0"/>
                <a:ea typeface="ＭＳ Ｐゴシック" charset="-128"/>
              </a:rPr>
              <a:t>Stage 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2 (</a:t>
            </a:r>
            <a:r>
              <a:rPr lang="fr-FR" sz="1200" dirty="0" err="1" smtClean="0">
                <a:latin typeface="Montserrat" panose="00000500000000000000" pitchFamily="50" charset="0"/>
                <a:ea typeface="ＭＳ Ｐゴシック" charset="-128"/>
              </a:rPr>
              <a:t>aligned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 to SA content </a:t>
            </a:r>
            <a:r>
              <a:rPr lang="fr-FR" sz="1200" dirty="0" err="1" smtClean="0">
                <a:latin typeface="Montserrat" panose="00000500000000000000" pitchFamily="50" charset="0"/>
                <a:ea typeface="ＭＳ Ｐゴシック" charset="-128"/>
              </a:rPr>
              <a:t>approval</a:t>
            </a:r>
            <a:r>
              <a:rPr lang="fr-FR" sz="1200" dirty="0" smtClean="0">
                <a:latin typeface="Montserrat" panose="00000500000000000000" pitchFamily="50" charset="0"/>
                <a:ea typeface="ＭＳ Ｐゴシック" charset="-128"/>
              </a:rPr>
              <a:t>)</a:t>
            </a:r>
            <a:endParaRPr lang="fr-FR" sz="1200" dirty="0">
              <a:latin typeface="Montserrat" panose="00000500000000000000" pitchFamily="50" charset="0"/>
              <a:ea typeface="ＭＳ Ｐゴシック" charset="-128"/>
            </a:endParaRPr>
          </a:p>
        </p:txBody>
      </p:sp>
      <p:cxnSp>
        <p:nvCxnSpPr>
          <p:cNvPr id="629" name="Elbow Connector 628"/>
          <p:cNvCxnSpPr/>
          <p:nvPr/>
        </p:nvCxnSpPr>
        <p:spPr>
          <a:xfrm rot="16200000" flipH="1">
            <a:off x="1279533" y="4113212"/>
            <a:ext cx="1627052" cy="471891"/>
          </a:xfrm>
          <a:prstGeom prst="bentConnector3">
            <a:avLst>
              <a:gd name="adj1" fmla="val 67254"/>
            </a:avLst>
          </a:prstGeom>
          <a:ln w="3492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1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3406" y="5289711"/>
            <a:ext cx="1008742" cy="491067"/>
          </a:xfrm>
          <a:prstGeom prst="diamond">
            <a:avLst/>
          </a:prstGeom>
          <a:solidFill>
            <a:schemeClr val="accent2">
              <a:alpha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32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3750" y="5282980"/>
            <a:ext cx="669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800" dirty="0" smtClean="0">
                <a:latin typeface="Montserrat" panose="00000500000000000000" pitchFamily="2" charset="0"/>
              </a:rPr>
              <a:t>1st package </a:t>
            </a:r>
            <a:r>
              <a:rPr lang="fr-FR" altLang="en-US" sz="800" dirty="0" err="1" smtClean="0">
                <a:latin typeface="Montserrat" panose="00000500000000000000" pitchFamily="2" charset="0"/>
              </a:rPr>
              <a:t>approval</a:t>
            </a:r>
            <a:endParaRPr lang="fr-FR" altLang="en-US" sz="800" dirty="0">
              <a:latin typeface="Montserrat" panose="00000500000000000000" pitchFamily="2" charset="0"/>
            </a:endParaRPr>
          </a:p>
        </p:txBody>
      </p:sp>
      <p:sp>
        <p:nvSpPr>
          <p:cNvPr id="633" name="Diamond 16">
            <a:extLst>
              <a:ext uri="{FF2B5EF4-FFF2-40B4-BE49-F238E27FC236}">
                <a16:creationId xmlns:a16="http://schemas.microsoft.com/office/drawing/2014/main" id="{275EF3DB-7DA2-CA16-BCB4-4AC3C427C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472" y="5284147"/>
            <a:ext cx="1008742" cy="491067"/>
          </a:xfrm>
          <a:prstGeom prst="diamond">
            <a:avLst/>
          </a:prstGeom>
          <a:solidFill>
            <a:schemeClr val="accent2">
              <a:alpha val="5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34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9816" y="5277416"/>
            <a:ext cx="6695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fr-FR" altLang="en-US" sz="800" dirty="0" smtClean="0">
                <a:latin typeface="Montserrat" panose="00000500000000000000" pitchFamily="2" charset="0"/>
              </a:rPr>
              <a:t>Final package </a:t>
            </a:r>
            <a:r>
              <a:rPr lang="fr-FR" altLang="en-US" sz="800" dirty="0" err="1" smtClean="0">
                <a:latin typeface="Montserrat" panose="00000500000000000000" pitchFamily="2" charset="0"/>
              </a:rPr>
              <a:t>approval</a:t>
            </a:r>
            <a:endParaRPr lang="fr-FR" altLang="en-US" sz="800" dirty="0">
              <a:latin typeface="Montserrat" panose="00000500000000000000" pitchFamily="2" charset="0"/>
            </a:endParaRPr>
          </a:p>
        </p:txBody>
      </p:sp>
      <p:sp>
        <p:nvSpPr>
          <p:cNvPr id="635" name="TextBox 7">
            <a:extLst>
              <a:ext uri="{FF2B5EF4-FFF2-40B4-BE49-F238E27FC236}">
                <a16:creationId xmlns:a16="http://schemas.microsoft.com/office/drawing/2014/main" id="{1263E271-D00B-5E25-0E59-36F14FF82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4567" y="5110338"/>
            <a:ext cx="9727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St.2 Content </a:t>
            </a:r>
            <a:r>
              <a:rPr lang="fr-FR" altLang="en-US" sz="800" b="1" dirty="0" err="1">
                <a:latin typeface="Montserrat" panose="00000500000000000000" pitchFamily="50" charset="0"/>
              </a:rPr>
              <a:t>approval</a:t>
            </a:r>
            <a:endParaRPr lang="fr-FR" altLang="en-US" sz="800" b="1" dirty="0">
              <a:latin typeface="Montserrat" panose="00000500000000000000" pitchFamily="50" charset="0"/>
            </a:endParaRPr>
          </a:p>
        </p:txBody>
      </p:sp>
      <p:sp>
        <p:nvSpPr>
          <p:cNvPr id="99" name="Rectangle 98"/>
          <p:cNvSpPr/>
          <p:nvPr/>
        </p:nvSpPr>
        <p:spPr>
          <a:xfrm>
            <a:off x="5912515" y="84755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85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 smtClean="0">
                <a:solidFill>
                  <a:srgbClr val="0000FF"/>
                </a:solidFill>
              </a:rPr>
              <a:t>&lt;&lt;Acronym: Title&gt;&gt; </a:t>
            </a:r>
            <a:r>
              <a:rPr lang="en-US" altLang="en-US" sz="3600" dirty="0" smtClean="0"/>
              <a:t>1/2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230270"/>
          </a:xfrm>
        </p:spPr>
        <p:txBody>
          <a:bodyPr/>
          <a:lstStyle/>
          <a:p>
            <a:r>
              <a:rPr lang="en-GB" altLang="en-US" sz="2400" dirty="0" smtClean="0"/>
              <a:t>Continuation </a:t>
            </a:r>
            <a:r>
              <a:rPr lang="en-GB" altLang="en-US" sz="2400" dirty="0"/>
              <a:t>or </a:t>
            </a:r>
            <a:r>
              <a:rPr lang="en-GB" altLang="en-US" sz="2400" dirty="0" smtClean="0"/>
              <a:t>New Item: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&lt;&lt;mention if any previous discussion related to this proposal&gt;&gt;</a:t>
            </a:r>
            <a:endParaRPr lang="en-GB" altLang="en-US" sz="2400" dirty="0" smtClean="0"/>
          </a:p>
          <a:p>
            <a:r>
              <a:rPr lang="en-US" sz="2400" dirty="0"/>
              <a:t>Study </a:t>
            </a:r>
            <a:r>
              <a:rPr lang="en-US" sz="2400" dirty="0" smtClean="0"/>
              <a:t>Item/Work Item/Both: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&lt;&lt;please </a:t>
            </a:r>
            <a:r>
              <a:rPr lang="en-GB" altLang="en-US" sz="1600" i="1" dirty="0">
                <a:solidFill>
                  <a:srgbClr val="0000FF"/>
                </a:solidFill>
              </a:rPr>
              <a:t>add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reason if it is directly a work item proposal&gt;&gt;</a:t>
            </a:r>
            <a:endParaRPr lang="en-IN" sz="2400" dirty="0"/>
          </a:p>
          <a:p>
            <a:pPr lvl="0"/>
            <a:r>
              <a:rPr lang="en-GB" altLang="en-US" sz="2400" dirty="0" smtClean="0"/>
              <a:t>Source of requirements: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&lt;&lt;is it SA1 or other SDO or SA6 originated&gt;&gt;</a:t>
            </a:r>
            <a:endParaRPr lang="en-GB" altLang="en-US" sz="2400" dirty="0" smtClean="0"/>
          </a:p>
          <a:p>
            <a:r>
              <a:rPr lang="en-GB" altLang="en-US" sz="2400" dirty="0" smtClean="0"/>
              <a:t>Expected Output: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&lt;&lt;results into new TR+TS or content to be added to existing TS&gt;&gt;</a:t>
            </a:r>
          </a:p>
          <a:p>
            <a:r>
              <a:rPr lang="en-US" sz="2400" dirty="0"/>
              <a:t>Anticipated start </a:t>
            </a:r>
            <a:r>
              <a:rPr lang="en-US" sz="2400" dirty="0" smtClean="0"/>
              <a:t>date/meeting: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&lt;&lt;Meeting number&gt;&gt;</a:t>
            </a:r>
            <a:endParaRPr lang="en-IN" sz="2400" dirty="0"/>
          </a:p>
          <a:p>
            <a:pPr lvl="0"/>
            <a:r>
              <a:rPr lang="en-GB" altLang="en-US" sz="2400" dirty="0" smtClean="0"/>
              <a:t>Target Completion: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&lt;&lt;Meeting </a:t>
            </a:r>
            <a:r>
              <a:rPr lang="en-GB" altLang="en-US" sz="1600" i="1" dirty="0">
                <a:solidFill>
                  <a:srgbClr val="0000FF"/>
                </a:solidFill>
              </a:rPr>
              <a:t>number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&gt;&gt;</a:t>
            </a:r>
            <a:endParaRPr lang="en-GB" altLang="en-US" sz="2400" dirty="0" smtClean="0"/>
          </a:p>
          <a:p>
            <a:pPr lvl="0"/>
            <a:r>
              <a:rPr lang="en-IN" altLang="en-US" sz="2400" dirty="0" smtClean="0"/>
              <a:t>Estimated TUs: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&lt;&lt;provide estimate for SID + WID, if the proposal is for Both e.g. </a:t>
            </a:r>
            <a:r>
              <a:rPr lang="en-GB" altLang="en-US" sz="1600" i="1" dirty="0">
                <a:solidFill>
                  <a:srgbClr val="0000FF"/>
                </a:solidFill>
              </a:rPr>
              <a:t>X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TUs (SID) + Y  TUs(WID)&gt;&gt;</a:t>
            </a:r>
            <a:endParaRPr lang="en-IN" altLang="en-US" sz="2400" dirty="0" smtClean="0"/>
          </a:p>
          <a:p>
            <a:r>
              <a:rPr lang="en-IN" altLang="en-US" sz="2400" dirty="0" err="1" smtClean="0"/>
              <a:t>Rapporteurship</a:t>
            </a:r>
            <a:r>
              <a:rPr lang="en-IN" altLang="en-US" sz="2400" dirty="0" smtClean="0"/>
              <a:t>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&lt;&lt;Express willingness to drive the topic with your name&gt;&gt;</a:t>
            </a:r>
            <a:endParaRPr lang="en-IN" altLang="en-US" sz="2400" dirty="0" smtClean="0"/>
          </a:p>
          <a:p>
            <a:r>
              <a:rPr lang="en-IN" altLang="en-US" sz="2400" dirty="0" smtClean="0"/>
              <a:t>Supporting IMs: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&lt;&lt;List of supporting companies&gt;&gt;</a:t>
            </a:r>
            <a:endParaRPr lang="en-IN" altLang="en-US" sz="2400" dirty="0" smtClean="0"/>
          </a:p>
        </p:txBody>
      </p:sp>
      <p:sp>
        <p:nvSpPr>
          <p:cNvPr id="2" name="Up Ribbon 1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84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798215" y="787454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600" i="1" dirty="0">
                <a:solidFill>
                  <a:srgbClr val="0000FF"/>
                </a:solidFill>
              </a:rPr>
              <a:t>&lt;&lt;Acronym: Title&gt;&gt; </a:t>
            </a:r>
            <a:r>
              <a:rPr lang="en-US" altLang="en-US" sz="3600" dirty="0" smtClean="0"/>
              <a:t>2/2</a:t>
            </a:r>
            <a:endParaRPr lang="en-GB" altLang="en-US" sz="3600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871" y="1825625"/>
            <a:ext cx="11405507" cy="4607832"/>
          </a:xfrm>
        </p:spPr>
        <p:txBody>
          <a:bodyPr/>
          <a:lstStyle/>
          <a:p>
            <a:r>
              <a:rPr lang="en-GB" altLang="en-US" dirty="0" smtClean="0"/>
              <a:t>Description: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&lt;&lt;provide brief description/gap analysis if already existing somewhere/justification of your proposal&gt;&gt;</a:t>
            </a:r>
            <a:endParaRPr lang="en-GB" altLang="en-US" dirty="0" smtClean="0"/>
          </a:p>
          <a:p>
            <a:pPr lvl="1"/>
            <a:endParaRPr lang="en-GB" altLang="en-US" dirty="0" smtClean="0"/>
          </a:p>
          <a:p>
            <a:r>
              <a:rPr lang="en-GB" altLang="en-US" dirty="0" smtClean="0"/>
              <a:t>Goals: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 &lt;&lt;high level goals/objectives to capture concepts&gt;&gt;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GB" altLang="en-US" dirty="0" smtClean="0"/>
              <a:t>Dependency on other working groups: </a:t>
            </a:r>
            <a:r>
              <a:rPr lang="en-GB" altLang="en-US" sz="1600" i="1" dirty="0" smtClean="0">
                <a:solidFill>
                  <a:srgbClr val="0000FF"/>
                </a:solidFill>
              </a:rPr>
              <a:t>&lt;&lt;provide any related work ongoing in other groups&gt;&gt;</a:t>
            </a:r>
            <a:endParaRPr lang="en-GB" altLang="en-US" dirty="0" smtClean="0"/>
          </a:p>
          <a:p>
            <a:pPr lvl="1"/>
            <a:endParaRPr lang="en-GB" altLang="en-US" dirty="0"/>
          </a:p>
          <a:p>
            <a:r>
              <a:rPr lang="en-US" dirty="0"/>
              <a:t>Impacts to </a:t>
            </a:r>
            <a:r>
              <a:rPr lang="en-US" dirty="0" smtClean="0"/>
              <a:t>3GPP/Industry </a:t>
            </a:r>
            <a:r>
              <a:rPr lang="en-US" dirty="0"/>
              <a:t>work </a:t>
            </a:r>
            <a:r>
              <a:rPr lang="en-US" dirty="0" smtClean="0"/>
              <a:t>if </a:t>
            </a:r>
            <a:r>
              <a:rPr lang="en-US" dirty="0"/>
              <a:t>this </a:t>
            </a:r>
            <a:r>
              <a:rPr lang="en-US" dirty="0" smtClean="0"/>
              <a:t>is not accepted </a:t>
            </a:r>
            <a:r>
              <a:rPr lang="en-US" dirty="0"/>
              <a:t>into </a:t>
            </a:r>
            <a:r>
              <a:rPr lang="en-US" dirty="0" smtClean="0"/>
              <a:t>Rel-19:</a:t>
            </a:r>
          </a:p>
          <a:p>
            <a:pPr lvl="1"/>
            <a:endParaRPr lang="en-IN" dirty="0"/>
          </a:p>
        </p:txBody>
      </p:sp>
      <p:sp>
        <p:nvSpPr>
          <p:cNvPr id="4" name="Up Ribbon 3"/>
          <p:cNvSpPr/>
          <p:nvPr/>
        </p:nvSpPr>
        <p:spPr>
          <a:xfrm>
            <a:off x="5235192" y="114214"/>
            <a:ext cx="4692580" cy="673240"/>
          </a:xfrm>
          <a:prstGeom prst="ribbon2">
            <a:avLst>
              <a:gd name="adj1" fmla="val 16667"/>
              <a:gd name="adj2" fmla="val 684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b="1" dirty="0" smtClean="0">
                <a:solidFill>
                  <a:schemeClr val="bg1"/>
                </a:solidFill>
              </a:rPr>
              <a:t>Rel-19 SID/WID Proposal Slide Template</a:t>
            </a:r>
            <a:endParaRPr lang="en-IN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06379" y="787454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74598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SA6 </a:t>
            </a:r>
            <a:r>
              <a:rPr lang="en-US" altLang="en-US" dirty="0" smtClean="0"/>
              <a:t>Rel-19 Approach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1211" y="1690688"/>
            <a:ext cx="11016916" cy="4734605"/>
          </a:xfrm>
          <a:solidFill>
            <a:schemeClr val="bg1"/>
          </a:solidFill>
        </p:spPr>
        <p:txBody>
          <a:bodyPr/>
          <a:lstStyle/>
          <a:p>
            <a:r>
              <a:rPr lang="en-US" altLang="en-US" b="1" dirty="0"/>
              <a:t>S6-231444</a:t>
            </a:r>
            <a:r>
              <a:rPr lang="en-US" altLang="en-US" dirty="0"/>
              <a:t> presented following data:</a:t>
            </a:r>
          </a:p>
          <a:p>
            <a:pPr lvl="1"/>
            <a:r>
              <a:rPr lang="en-US" altLang="en-US" sz="2000" dirty="0"/>
              <a:t>There will be a total of 180 TUs in Rel-19 for SA6 </a:t>
            </a:r>
            <a:endParaRPr lang="en-US" altLang="en-US" sz="2000" dirty="0" smtClean="0"/>
          </a:p>
          <a:p>
            <a:pPr lvl="1"/>
            <a:r>
              <a:rPr lang="en-IN" altLang="en-US" sz="2000" dirty="0" smtClean="0"/>
              <a:t>Based </a:t>
            </a:r>
            <a:r>
              <a:rPr lang="en-IN" altLang="en-US" sz="2000" dirty="0"/>
              <a:t>on the past data, </a:t>
            </a:r>
            <a:r>
              <a:rPr lang="en-US" altLang="en-US" sz="2000" dirty="0"/>
              <a:t>average TUs per study/work item is 10 </a:t>
            </a:r>
            <a:r>
              <a:rPr lang="en-US" altLang="en-US" sz="2000" dirty="0" smtClean="0"/>
              <a:t>TUs</a:t>
            </a:r>
          </a:p>
          <a:p>
            <a:r>
              <a:rPr lang="en-US" altLang="en-US" dirty="0" smtClean="0"/>
              <a:t>So</a:t>
            </a:r>
            <a:r>
              <a:rPr lang="en-US" altLang="en-US" dirty="0"/>
              <a:t>, we could consider a maximum of </a:t>
            </a:r>
            <a:r>
              <a:rPr lang="en-US" altLang="en-US" b="1" dirty="0" smtClean="0"/>
              <a:t>16 </a:t>
            </a:r>
            <a:r>
              <a:rPr lang="en-US" altLang="en-US" b="1" dirty="0"/>
              <a:t>SIDs/WIDs </a:t>
            </a:r>
            <a:r>
              <a:rPr lang="en-US" altLang="en-US" dirty="0"/>
              <a:t>for </a:t>
            </a:r>
            <a:r>
              <a:rPr lang="en-US" altLang="en-US" dirty="0" smtClean="0"/>
              <a:t>Rel-19 </a:t>
            </a:r>
          </a:p>
          <a:p>
            <a:pPr lvl="1"/>
            <a:r>
              <a:rPr lang="en-IN" altLang="en-US" sz="2000" dirty="0" smtClean="0"/>
              <a:t>Based </a:t>
            </a:r>
            <a:r>
              <a:rPr lang="en-IN" altLang="en-US" sz="2000" dirty="0"/>
              <a:t>on the past data</a:t>
            </a:r>
            <a:r>
              <a:rPr lang="en-US" altLang="en-US" sz="2000" dirty="0" smtClean="0"/>
              <a:t>, 20 TUs are reserved for Rel-17/18 corrections, TEI19</a:t>
            </a:r>
          </a:p>
          <a:p>
            <a:pPr lvl="1"/>
            <a:r>
              <a:rPr lang="en-US" altLang="en-US" sz="2000" dirty="0" smtClean="0"/>
              <a:t>The maximum number of SIDs/WIDs depend on the TU estimates (numbers can be increased/decreased)</a:t>
            </a:r>
          </a:p>
          <a:p>
            <a:r>
              <a:rPr lang="en-IN" altLang="en-US" dirty="0" smtClean="0"/>
              <a:t>R19 SID/WID proposals in slides format are expected to be made available at SA6#55</a:t>
            </a:r>
          </a:p>
          <a:p>
            <a:pPr lvl="1"/>
            <a:r>
              <a:rPr lang="en-IN" altLang="en-US" sz="2000" dirty="0" smtClean="0"/>
              <a:t>Proposals in SID/WID templates are welcome and may be agreed, Slides presentation is still required for all proposals</a:t>
            </a:r>
          </a:p>
          <a:p>
            <a:pPr lvl="1"/>
            <a:r>
              <a:rPr lang="en-IN" altLang="en-US" sz="2000" dirty="0" smtClean="0"/>
              <a:t>If slide presentations for </a:t>
            </a:r>
            <a:r>
              <a:rPr lang="en-IN" altLang="en-US" sz="2000" dirty="0"/>
              <a:t>R19 SID/WID proposals are </a:t>
            </a:r>
            <a:r>
              <a:rPr lang="en-IN" altLang="en-US" sz="2000" dirty="0" smtClean="0"/>
              <a:t>not brought to SA6#55 meeting, then there is a risk of not being considered for Rel-19 scope</a:t>
            </a:r>
          </a:p>
        </p:txBody>
      </p:sp>
      <p:sp>
        <p:nvSpPr>
          <p:cNvPr id="2" name="Rectangle 1"/>
          <p:cNvSpPr/>
          <p:nvPr/>
        </p:nvSpPr>
        <p:spPr>
          <a:xfrm>
            <a:off x="5912515" y="84755"/>
            <a:ext cx="36886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From Pre-SA6#55 </a:t>
            </a:r>
            <a:r>
              <a:rPr lang="en-IN" i="1" dirty="0">
                <a:solidFill>
                  <a:srgbClr val="FF0000"/>
                </a:solidFill>
                <a:latin typeface="Segoe UI Semibold" panose="020B0702040204020203" pitchFamily="34" charset="0"/>
              </a:rPr>
              <a:t>Rel-19 Planning conference </a:t>
            </a:r>
            <a:r>
              <a:rPr lang="en-IN" i="1" dirty="0" smtClean="0">
                <a:solidFill>
                  <a:srgbClr val="FF0000"/>
                </a:solidFill>
                <a:latin typeface="Segoe UI Semibold" panose="020B0702040204020203" pitchFamily="34" charset="0"/>
              </a:rPr>
              <a:t>call on May 09, 2023</a:t>
            </a:r>
            <a:endParaRPr lang="en-IN" i="1" dirty="0">
              <a:solidFill>
                <a:srgbClr val="FF0000"/>
              </a:solidFill>
              <a:latin typeface="Segoe UI Semibold" panose="020B07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105312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 smtClean="0"/>
              <a:t>SA6#55 Rel-19 Inputs - Summary</a:t>
            </a:r>
            <a:endParaRPr lang="en-IN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836095"/>
              </p:ext>
            </p:extLst>
          </p:nvPr>
        </p:nvGraphicFramePr>
        <p:xfrm>
          <a:off x="6542063" y="5279621"/>
          <a:ext cx="1561277" cy="1352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Worksheet" showAsIcon="1" r:id="rId3" imgW="914400" imgH="792360" progId="Excel.Sheet.12">
                  <p:embed/>
                </p:oleObj>
              </mc:Choice>
              <mc:Fallback>
                <p:oleObj name="Worksheet" showAsIcon="1" r:id="rId3" imgW="914400" imgH="7923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42063" y="5279621"/>
                        <a:ext cx="1561277" cy="1352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783771" y="1850117"/>
            <a:ext cx="5382986" cy="4351338"/>
          </a:xfrm>
        </p:spPr>
        <p:txBody>
          <a:bodyPr/>
          <a:lstStyle/>
          <a:p>
            <a:r>
              <a:rPr lang="en-IN" sz="2400" dirty="0" smtClean="0"/>
              <a:t>Total Number of Rel-19 proposals – 20</a:t>
            </a:r>
          </a:p>
          <a:p>
            <a:r>
              <a:rPr lang="en-IN" sz="2400" dirty="0" smtClean="0"/>
              <a:t>Number continuation items – 12</a:t>
            </a:r>
          </a:p>
          <a:p>
            <a:r>
              <a:rPr lang="en-IN" sz="2400" dirty="0" smtClean="0"/>
              <a:t>Number of new items – 8</a:t>
            </a:r>
          </a:p>
          <a:p>
            <a:r>
              <a:rPr lang="en-IN" sz="2400" dirty="0" smtClean="0"/>
              <a:t>Number of SID only proposals – 1</a:t>
            </a:r>
          </a:p>
          <a:p>
            <a:r>
              <a:rPr lang="en-IN" sz="2400" dirty="0" smtClean="0"/>
              <a:t>Number of direct WID proposals – 5</a:t>
            </a:r>
          </a:p>
          <a:p>
            <a:r>
              <a:rPr lang="en-IN" sz="2400" dirty="0" smtClean="0"/>
              <a:t>Number of SID+WID proposals – 14</a:t>
            </a:r>
          </a:p>
          <a:p>
            <a:r>
              <a:rPr lang="en-IN" sz="2400" dirty="0" smtClean="0"/>
              <a:t>Output as New TRs – 14</a:t>
            </a:r>
          </a:p>
          <a:p>
            <a:r>
              <a:rPr lang="en-IN" sz="2400" dirty="0" smtClean="0"/>
              <a:t>Output as External TR – 1</a:t>
            </a:r>
          </a:p>
          <a:p>
            <a:r>
              <a:rPr lang="en-IN" sz="2400" dirty="0" smtClean="0"/>
              <a:t>Output as New TS - 7</a:t>
            </a:r>
            <a:endParaRPr lang="en-IN" sz="24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6019800" y="1850117"/>
            <a:ext cx="5334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Total TUs proposed – 266.5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</a:p>
          <a:p>
            <a:r>
              <a:rPr lang="en-IN" sz="2400" dirty="0" smtClean="0"/>
              <a:t>Total TUs for SIDs – 129</a:t>
            </a:r>
          </a:p>
          <a:p>
            <a:r>
              <a:rPr lang="en-IN" sz="2400" dirty="0" smtClean="0"/>
              <a:t>Total TUs for WIDs – 137.5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  <a:endParaRPr lang="en-IN" sz="2400" dirty="0" smtClean="0"/>
          </a:p>
          <a:p>
            <a:r>
              <a:rPr lang="en-IN" sz="2400" dirty="0" smtClean="0"/>
              <a:t>TUs for direct WID proposals – 38</a:t>
            </a:r>
            <a:r>
              <a:rPr lang="en-IN" sz="2400" dirty="0" smtClean="0">
                <a:solidFill>
                  <a:srgbClr val="FF0000"/>
                </a:solidFill>
              </a:rPr>
              <a:t>*</a:t>
            </a:r>
          </a:p>
          <a:p>
            <a:r>
              <a:rPr lang="en-IN" sz="2400" dirty="0" smtClean="0">
                <a:solidFill>
                  <a:srgbClr val="FF0000"/>
                </a:solidFill>
              </a:rPr>
              <a:t> </a:t>
            </a:r>
            <a:r>
              <a:rPr lang="en-IN" sz="2400" dirty="0" smtClean="0"/>
              <a:t>TUs for SID only proposal – 9</a:t>
            </a:r>
          </a:p>
          <a:p>
            <a:r>
              <a:rPr lang="en-IN" sz="2400" dirty="0" smtClean="0"/>
              <a:t> SID TUs for SID+WID proposals – 120</a:t>
            </a:r>
          </a:p>
          <a:p>
            <a:r>
              <a:rPr lang="en-IN" sz="2400" dirty="0" smtClean="0"/>
              <a:t>WID TUs for SID+WID proposals – 99.5</a:t>
            </a:r>
            <a:endParaRPr lang="en-IN" sz="2400" dirty="0"/>
          </a:p>
        </p:txBody>
      </p:sp>
      <p:sp>
        <p:nvSpPr>
          <p:cNvPr id="8" name="Rectangle 7"/>
          <p:cNvSpPr/>
          <p:nvPr/>
        </p:nvSpPr>
        <p:spPr>
          <a:xfrm>
            <a:off x="8800051" y="5061291"/>
            <a:ext cx="29290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dirty="0" smtClean="0">
                <a:solidFill>
                  <a:srgbClr val="FF0000"/>
                </a:solidFill>
              </a:rPr>
              <a:t>*(considers 8 </a:t>
            </a:r>
            <a:r>
              <a:rPr lang="en-IN" dirty="0">
                <a:solidFill>
                  <a:srgbClr val="FF0000"/>
                </a:solidFill>
              </a:rPr>
              <a:t>TUs for </a:t>
            </a:r>
            <a:r>
              <a:rPr lang="en-IN" dirty="0" err="1">
                <a:solidFill>
                  <a:srgbClr val="FF0000"/>
                </a:solidFill>
              </a:rPr>
              <a:t>MCShAC</a:t>
            </a:r>
            <a:r>
              <a:rPr lang="en-IN" dirty="0">
                <a:solidFill>
                  <a:srgbClr val="FF0000"/>
                </a:solidFill>
              </a:rPr>
              <a:t> WID proposal)</a:t>
            </a:r>
          </a:p>
        </p:txBody>
      </p:sp>
    </p:spTree>
    <p:extLst>
      <p:ext uri="{BB962C8B-B14F-4D97-AF65-F5344CB8AC3E}">
        <p14:creationId xmlns:p14="http://schemas.microsoft.com/office/powerpoint/2010/main" val="3956716305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1/4</a:t>
            </a:r>
            <a:endParaRPr lang="en-IN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10" y="1994018"/>
            <a:ext cx="11984577" cy="2779318"/>
          </a:xfrm>
        </p:spPr>
        <p:txBody>
          <a:bodyPr/>
          <a:lstStyle/>
          <a:p>
            <a:r>
              <a:rPr lang="en-IN" sz="2400" dirty="0" smtClean="0"/>
              <a:t>EDGEAPP Phase 3</a:t>
            </a:r>
          </a:p>
          <a:p>
            <a:endParaRPr lang="en-IN" sz="2400" dirty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S6-231705 proposes </a:t>
            </a:r>
            <a:r>
              <a:rPr lang="en-IN" sz="2000" dirty="0" err="1" smtClean="0"/>
              <a:t>lite</a:t>
            </a:r>
            <a:r>
              <a:rPr lang="en-IN" sz="2000" dirty="0" smtClean="0"/>
              <a:t> for Rel-19, mainly focusing on leftovers from Rel-18</a:t>
            </a:r>
          </a:p>
          <a:p>
            <a:pPr lvl="1"/>
            <a:r>
              <a:rPr lang="en-IN" sz="2000" dirty="0" smtClean="0"/>
              <a:t>S6-231738 proposes lot of new scope along with the leftovers from Rel-18</a:t>
            </a:r>
          </a:p>
          <a:p>
            <a:pPr lvl="1"/>
            <a:r>
              <a:rPr lang="en-IN" sz="2000" dirty="0" smtClean="0"/>
              <a:t>Big difference in TU estimates between the two</a:t>
            </a:r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1761649"/>
              </p:ext>
            </p:extLst>
          </p:nvPr>
        </p:nvGraphicFramePr>
        <p:xfrm>
          <a:off x="103711" y="2558204"/>
          <a:ext cx="11984578" cy="294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5" name="Worksheet" r:id="rId3" imgW="18516813" imgH="449659" progId="Excel.Sheet.12">
                  <p:embed/>
                </p:oleObj>
              </mc:Choice>
              <mc:Fallback>
                <p:oleObj name="Worksheet" r:id="rId3" imgW="18516813" imgH="449659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3711" y="2558204"/>
                        <a:ext cx="11984578" cy="2949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3204869"/>
              </p:ext>
            </p:extLst>
          </p:nvPr>
        </p:nvGraphicFramePr>
        <p:xfrm>
          <a:off x="103708" y="3060017"/>
          <a:ext cx="11984577" cy="482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6" name="Worksheet" r:id="rId5" imgW="18516813" imgH="738967" progId="Excel.Sheet.12">
                  <p:embed/>
                </p:oleObj>
              </mc:Choice>
              <mc:Fallback>
                <p:oleObj name="Worksheet" r:id="rId5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3708" y="3060017"/>
                        <a:ext cx="11984577" cy="482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5096280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4000" dirty="0"/>
              <a:t>SA6#55 Rel-19 </a:t>
            </a:r>
            <a:r>
              <a:rPr lang="en-IN" sz="4000" dirty="0" smtClean="0"/>
              <a:t>Inputs – Observations 2/4</a:t>
            </a:r>
            <a:endParaRPr lang="en-IN" sz="4000" dirty="0"/>
          </a:p>
        </p:txBody>
      </p:sp>
      <p:graphicFrame>
        <p:nvGraphicFramePr>
          <p:cNvPr id="23" name="Object 2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32334220"/>
              </p:ext>
            </p:extLst>
          </p:nvPr>
        </p:nvGraphicFramePr>
        <p:xfrm>
          <a:off x="109058" y="2475818"/>
          <a:ext cx="11979478" cy="315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2" name="Worksheet" r:id="rId3" imgW="18516813" imgH="480201" progId="Excel.Sheet.12">
                  <p:embed/>
                </p:oleObj>
              </mc:Choice>
              <mc:Fallback>
                <p:oleObj name="Worksheet" r:id="rId3" imgW="18516813" imgH="480201" progId="Excel.Sheet.12">
                  <p:embed/>
                  <p:pic>
                    <p:nvPicPr>
                      <p:cNvPr id="23" name="Object 2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058" y="2475818"/>
                        <a:ext cx="11979478" cy="315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109058" y="1911526"/>
            <a:ext cx="11984577" cy="2779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sz="2400" dirty="0" smtClean="0"/>
              <a:t>ADAES and AI/ML</a:t>
            </a: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endParaRPr lang="en-IN" sz="2400" dirty="0" smtClean="0">
              <a:solidFill>
                <a:srgbClr val="FF0000"/>
              </a:solidFill>
            </a:endParaRPr>
          </a:p>
          <a:p>
            <a:pPr lvl="1"/>
            <a:r>
              <a:rPr lang="en-IN" sz="2000" dirty="0" smtClean="0"/>
              <a:t>S6-231826 proposes continuation of ADAES in Rel-18</a:t>
            </a:r>
          </a:p>
          <a:p>
            <a:pPr lvl="1"/>
            <a:r>
              <a:rPr lang="en-IN" sz="2000" dirty="0" smtClean="0"/>
              <a:t>S6-231863 proposes AI/ML as New item in Rel-19</a:t>
            </a:r>
          </a:p>
          <a:p>
            <a:pPr lvl="1"/>
            <a:r>
              <a:rPr lang="en-IN" sz="2000" dirty="0" smtClean="0"/>
              <a:t>TU estimates almost same between the two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0324070"/>
              </p:ext>
            </p:extLst>
          </p:nvPr>
        </p:nvGraphicFramePr>
        <p:xfrm>
          <a:off x="109058" y="3012521"/>
          <a:ext cx="11979478" cy="4819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3" name="Worksheet" r:id="rId6" imgW="18516813" imgH="738967" progId="Excel.Sheet.12">
                  <p:embed/>
                </p:oleObj>
              </mc:Choice>
              <mc:Fallback>
                <p:oleObj name="Worksheet" r:id="rId6" imgW="18516813" imgH="738967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09058" y="3012521"/>
                        <a:ext cx="11979478" cy="48198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06399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purl.org/dc/dcmitype/"/>
    <ds:schemaRef ds:uri="280d8efa-eff2-4910-88d2-79ca146720c4"/>
    <ds:schemaRef ds:uri="http://purl.org/dc/terms/"/>
    <ds:schemaRef ds:uri="679a257e-872f-4c98-9e8a-0a9c104f72cd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8354</TotalTime>
  <Words>923</Words>
  <Application>Microsoft Office PowerPoint</Application>
  <PresentationFormat>Widescreen</PresentationFormat>
  <Paragraphs>170</Paragraphs>
  <Slides>12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Arial </vt:lpstr>
      <vt:lpstr>Montserrat</vt:lpstr>
      <vt:lpstr>MS PGothic</vt:lpstr>
      <vt:lpstr>MS PGothic</vt:lpstr>
      <vt:lpstr>Arial</vt:lpstr>
      <vt:lpstr>Calibri</vt:lpstr>
      <vt:lpstr>Calibri Light</vt:lpstr>
      <vt:lpstr>Segoe UI Semibold</vt:lpstr>
      <vt:lpstr>Times New Roman</vt:lpstr>
      <vt:lpstr>Office Theme</vt:lpstr>
      <vt:lpstr>Worksheet</vt:lpstr>
      <vt:lpstr>Microsoft Excel Worksheet</vt:lpstr>
      <vt:lpstr>SA6 Rel-19: Content Definition Approach</vt:lpstr>
      <vt:lpstr>Outline</vt:lpstr>
      <vt:lpstr>Rel-19 Timeline (SA6 Planning)</vt:lpstr>
      <vt:lpstr>&lt;&lt;Acronym: Title&gt;&gt; 1/2</vt:lpstr>
      <vt:lpstr>&lt;&lt;Acronym: Title&gt;&gt; 2/2</vt:lpstr>
      <vt:lpstr>SA6 Rel-19 Approach</vt:lpstr>
      <vt:lpstr>SA6#55 Rel-19 Inputs - Summary</vt:lpstr>
      <vt:lpstr>SA6#55 Rel-19 Inputs – Observations 1/4</vt:lpstr>
      <vt:lpstr>SA6#55 Rel-19 Inputs – Observations 2/4</vt:lpstr>
      <vt:lpstr>SA6#55 Rel-19 Inputs – Observations 3/4</vt:lpstr>
      <vt:lpstr>SA6#55 Rel-19 Inputs – Observations 4/4</vt:lpstr>
      <vt:lpstr>Summary at the end of SA6#55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Rev-Berlin</cp:lastModifiedBy>
  <cp:revision>1050</cp:revision>
  <dcterms:created xsi:type="dcterms:W3CDTF">2010-02-05T13:52:04Z</dcterms:created>
  <dcterms:modified xsi:type="dcterms:W3CDTF">2023-05-26T13:39:12Z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