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921500" cy="100838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" roundtripDataSignature="AMtx7mgoFPf73c1uw1ATq5V0geJBD3Cs8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im Woodward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69"/>
  </p:normalViewPr>
  <p:slideViewPr>
    <p:cSldViewPr snapToGrid="0">
      <p:cViewPr varScale="1">
        <p:scale>
          <a:sx n="80" d="100"/>
          <a:sy n="80" d="100"/>
        </p:scale>
        <p:origin x="58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4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3-05-25T13:21:30.428" idx="1">
    <p:pos x="960" y="956"/>
    <p:text>align this WID acronym here with acronym on next page and titles on remaining pages.  "enh5MCPTT"?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commentPostId="AAAAx3aNWBE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425" tIns="47200" rIns="94425" bIns="472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21125" y="0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425" tIns="47200" rIns="94425" bIns="472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00013" y="755650"/>
            <a:ext cx="6721475" cy="3781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425" tIns="47200" rIns="94425" bIns="472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578975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425" tIns="47200" rIns="94425" bIns="472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21125" y="9578975"/>
            <a:ext cx="3000375" cy="504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425" tIns="47200" rIns="94425" bIns="472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:notes"/>
          <p:cNvSpPr txBox="1">
            <a:spLocks noGrp="1"/>
          </p:cNvSpPr>
          <p:nvPr>
            <p:ph type="body" idx="1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spcFirstLastPara="1" wrap="square" lIns="94425" tIns="47200" rIns="94425" bIns="472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013" y="755650"/>
            <a:ext cx="6721475" cy="3781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>
            <a:spLocks noGrp="1"/>
          </p:cNvSpPr>
          <p:nvPr>
            <p:ph type="body" idx="1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spcFirstLastPara="1" wrap="square" lIns="94425" tIns="47200" rIns="94425" bIns="472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013" y="755650"/>
            <a:ext cx="6721475" cy="3781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:notes"/>
          <p:cNvSpPr txBox="1">
            <a:spLocks noGrp="1"/>
          </p:cNvSpPr>
          <p:nvPr>
            <p:ph type="body" idx="1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spcFirstLastPara="1" wrap="square" lIns="94425" tIns="47200" rIns="94425" bIns="472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013" y="755650"/>
            <a:ext cx="6721475" cy="3781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:notes"/>
          <p:cNvSpPr txBox="1">
            <a:spLocks noGrp="1"/>
          </p:cNvSpPr>
          <p:nvPr>
            <p:ph type="body" idx="1"/>
          </p:nvPr>
        </p:nvSpPr>
        <p:spPr>
          <a:xfrm>
            <a:off x="923925" y="4789488"/>
            <a:ext cx="5073650" cy="4538662"/>
          </a:xfrm>
          <a:prstGeom prst="rect">
            <a:avLst/>
          </a:prstGeom>
        </p:spPr>
        <p:txBody>
          <a:bodyPr spcFirstLastPara="1" wrap="square" lIns="94425" tIns="47200" rIns="94425" bIns="472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" name="Google Shape;4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00013" y="755650"/>
            <a:ext cx="6721475" cy="37814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"/>
          <p:cNvSpPr txBox="1"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>
            <a:off x="0" y="6413500"/>
            <a:ext cx="12199938" cy="182563"/>
          </a:xfrm>
          <a:prstGeom prst="snip1Rect">
            <a:avLst>
              <a:gd name="adj" fmla="val 16667"/>
            </a:avLst>
          </a:prstGeom>
          <a:gradFill>
            <a:gsLst>
              <a:gs pos="0">
                <a:srgbClr val="AFAFAF"/>
              </a:gs>
              <a:gs pos="50000">
                <a:schemeClr val="accent3"/>
              </a:gs>
              <a:gs pos="100000">
                <a:srgbClr val="919191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11;p5"/>
          <p:cNvSpPr txBox="1"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5"/>
          <p:cNvSpPr/>
          <p:nvPr/>
        </p:nvSpPr>
        <p:spPr>
          <a:xfrm>
            <a:off x="-7938" y="1455738"/>
            <a:ext cx="11483976" cy="269875"/>
          </a:xfrm>
          <a:prstGeom prst="snip1Rect">
            <a:avLst>
              <a:gd name="adj" fmla="val 16667"/>
            </a:avLst>
          </a:prstGeom>
          <a:gradFill>
            <a:gsLst>
              <a:gs pos="0">
                <a:srgbClr val="7FB75F"/>
              </a:gs>
              <a:gs pos="50000">
                <a:srgbClr val="6EB141"/>
              </a:gs>
              <a:gs pos="100000">
                <a:srgbClr val="5FA134"/>
              </a:gs>
            </a:gsLst>
            <a:lin ang="5400000" scaled="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745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5"/>
          <p:cNvSpPr txBox="1"/>
          <p:nvPr/>
        </p:nvSpPr>
        <p:spPr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3GPP 2023</a:t>
            </a:r>
            <a:endParaRPr/>
          </a:p>
        </p:txBody>
      </p:sp>
      <p:pic>
        <p:nvPicPr>
          <p:cNvPr id="15" name="Google Shape;15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5"/>
          <p:cNvSpPr txBox="1"/>
          <p:nvPr/>
        </p:nvSpPr>
        <p:spPr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5"/>
          <p:cNvSpPr txBox="1"/>
          <p:nvPr/>
        </p:nvSpPr>
        <p:spPr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Arial "/>
                <a:ea typeface="Arial "/>
                <a:cs typeface="Arial "/>
                <a:sym typeface="Arial "/>
              </a:rPr>
              <a:t>3GPP TSG-SA WG6 Meeting #55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Arial "/>
                <a:ea typeface="Arial "/>
                <a:cs typeface="Arial "/>
                <a:sym typeface="Arial "/>
              </a:rPr>
              <a:t>Berlin, Germany 22</a:t>
            </a:r>
            <a:r>
              <a:rPr lang="en-GB" sz="1200" b="1" i="0" u="none" strike="noStrike" cap="none" baseline="30000">
                <a:solidFill>
                  <a:schemeClr val="dk1"/>
                </a:solidFill>
                <a:latin typeface="Arial "/>
                <a:ea typeface="Arial "/>
                <a:cs typeface="Arial "/>
                <a:sym typeface="Arial "/>
              </a:rPr>
              <a:t>nd</a:t>
            </a:r>
            <a:r>
              <a:rPr lang="en-GB" sz="1200" b="1" i="0" u="none" strike="noStrike" cap="none">
                <a:solidFill>
                  <a:schemeClr val="dk1"/>
                </a:solidFill>
                <a:latin typeface="Arial "/>
                <a:ea typeface="Arial "/>
                <a:cs typeface="Arial "/>
                <a:sym typeface="Arial "/>
              </a:rPr>
              <a:t> May – 26</a:t>
            </a:r>
            <a:r>
              <a:rPr lang="en-GB" sz="1200" b="1" i="0" u="none" strike="noStrike" cap="none" baseline="30000">
                <a:solidFill>
                  <a:schemeClr val="dk1"/>
                </a:solidFill>
                <a:latin typeface="Arial "/>
                <a:ea typeface="Arial "/>
                <a:cs typeface="Arial "/>
                <a:sym typeface="Arial "/>
              </a:rPr>
              <a:t>th</a:t>
            </a:r>
            <a:r>
              <a:rPr lang="en-GB" sz="1200" b="1" i="0" u="none" strike="noStrike" cap="none">
                <a:solidFill>
                  <a:schemeClr val="dk1"/>
                </a:solidFill>
                <a:latin typeface="Arial "/>
                <a:ea typeface="Arial "/>
                <a:cs typeface="Arial "/>
                <a:sym typeface="Arial "/>
              </a:rPr>
              <a:t> May 2023</a:t>
            </a:r>
            <a:endParaRPr sz="1200" b="1" i="0" u="none" strike="noStrike" cap="none">
              <a:solidFill>
                <a:schemeClr val="dk1"/>
              </a:solidFill>
              <a:latin typeface="Arial "/>
              <a:ea typeface="Arial "/>
              <a:cs typeface="Arial "/>
              <a:sym typeface="Arial "/>
            </a:endParaRPr>
          </a:p>
        </p:txBody>
      </p:sp>
      <p:sp>
        <p:nvSpPr>
          <p:cNvPr id="18" name="Google Shape;18;p5"/>
          <p:cNvSpPr txBox="1"/>
          <p:nvPr/>
        </p:nvSpPr>
        <p:spPr>
          <a:xfrm>
            <a:off x="9223376" y="34254"/>
            <a:ext cx="219583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Arial "/>
                <a:ea typeface="Arial "/>
                <a:cs typeface="Arial "/>
                <a:sym typeface="Arial "/>
              </a:rPr>
              <a:t>S6-231793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Arial "/>
                <a:ea typeface="Arial "/>
                <a:cs typeface="Arial "/>
                <a:sym typeface="Arial "/>
              </a:rPr>
              <a:t>(revision of S6-23xxxx)</a:t>
            </a:r>
            <a:endParaRPr sz="1200" b="1" i="0" u="none" strike="noStrike" cap="none">
              <a:solidFill>
                <a:schemeClr val="dk1"/>
              </a:solidFill>
              <a:latin typeface="Arial "/>
              <a:ea typeface="Arial "/>
              <a:cs typeface="Arial "/>
              <a:sym typeface="Arial 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"/>
          <p:cNvSpPr txBox="1">
            <a:spLocks noGrp="1"/>
          </p:cNvSpPr>
          <p:nvPr>
            <p:ph type="ctrTitle"/>
          </p:nvPr>
        </p:nvSpPr>
        <p:spPr>
          <a:xfrm>
            <a:off x="1524000" y="1518970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SA6 Rel-19</a:t>
            </a:r>
            <a:br>
              <a:rPr lang="en-GB" dirty="0"/>
            </a:br>
            <a:r>
              <a:rPr lang="en-GB" sz="4000" dirty="0"/>
              <a:t>Enhanced Mission Critical architecture (</a:t>
            </a:r>
            <a:r>
              <a:rPr lang="en-GB" sz="4000" dirty="0" err="1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0"/>
                  </a:ext>
                </a:extLst>
              </a:rPr>
              <a:t>enhMC</a:t>
            </a:r>
            <a:r>
              <a:rPr lang="en-GB" sz="4000" dirty="0"/>
              <a:t>)</a:t>
            </a:r>
            <a:endParaRPr sz="4800" dirty="0">
              <a:solidFill>
                <a:srgbClr val="FF0000"/>
              </a:solidFill>
            </a:endParaRPr>
          </a:p>
        </p:txBody>
      </p:sp>
      <p:sp>
        <p:nvSpPr>
          <p:cNvPr id="32" name="Google Shape;32;p1"/>
          <p:cNvSpPr txBox="1">
            <a:spLocks noGrp="1"/>
          </p:cNvSpPr>
          <p:nvPr>
            <p:ph type="subTitle" idx="1"/>
          </p:nvPr>
        </p:nvSpPr>
        <p:spPr>
          <a:xfrm>
            <a:off x="1524000" y="434016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dirty="0"/>
              <a:t>25 May, 2023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dirty="0"/>
              <a:t>Motorola Solutions, Samsung, UKHO, </a:t>
            </a:r>
            <a:r>
              <a:rPr lang="en-GB" dirty="0" err="1"/>
              <a:t>Firstnet</a:t>
            </a:r>
            <a:r>
              <a:rPr lang="en-GB" dirty="0"/>
              <a:t>, </a:t>
            </a:r>
            <a:r>
              <a:rPr lang="en-GB" dirty="0" err="1"/>
              <a:t>Softil</a:t>
            </a:r>
            <a:r>
              <a:rPr lang="en-GB" dirty="0"/>
              <a:t>, UIC, Kontron, Netherlands Police, AT&amp;T, AIRBUS, Nokia, Ericsson</a:t>
            </a:r>
            <a:endParaRPr dirty="0"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0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"/>
          <p:cNvSpPr txBox="1"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i="1" dirty="0" err="1">
                <a:solidFill>
                  <a:srgbClr val="0000FF"/>
                </a:solidFill>
              </a:rPr>
              <a:t>enhMC</a:t>
            </a:r>
            <a:r>
              <a:rPr lang="en-GB" sz="3600" i="1" dirty="0">
                <a:solidFill>
                  <a:srgbClr val="0000FF"/>
                </a:solidFill>
              </a:rPr>
              <a:t> </a:t>
            </a:r>
            <a:r>
              <a:rPr lang="en-GB" sz="3600" dirty="0"/>
              <a:t>1/3</a:t>
            </a:r>
            <a:endParaRPr sz="3600" dirty="0"/>
          </a:p>
        </p:txBody>
      </p:sp>
      <p:sp>
        <p:nvSpPr>
          <p:cNvPr id="38" name="Google Shape;38;p2"/>
          <p:cNvSpPr txBox="1">
            <a:spLocks noGrp="1"/>
          </p:cNvSpPr>
          <p:nvPr>
            <p:ph type="body" idx="1"/>
          </p:nvPr>
        </p:nvSpPr>
        <p:spPr>
          <a:xfrm>
            <a:off x="838200" y="1825624"/>
            <a:ext cx="10515600" cy="4362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Continuation or New Item: </a:t>
            </a:r>
            <a:r>
              <a:rPr lang="en-GB" sz="1600" i="1">
                <a:solidFill>
                  <a:srgbClr val="0000FF"/>
                </a:solidFill>
              </a:rPr>
              <a:t>enh4MCPTT</a:t>
            </a:r>
            <a:endParaRPr sz="24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Study Item/Work Item/Both: </a:t>
            </a:r>
            <a:r>
              <a:rPr lang="en-GB" sz="1600" i="1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Work item as leftovers from Rel-18 SA6 work</a:t>
            </a:r>
            <a:endParaRPr sz="1600" b="0" i="1" u="none" strike="noStrike" cap="none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Source of requirements: </a:t>
            </a:r>
            <a:r>
              <a:rPr lang="en-GB" sz="1600" i="1">
                <a:solidFill>
                  <a:srgbClr val="0000FF"/>
                </a:solidFill>
              </a:rPr>
              <a:t>SA1, SA6, ETSI MCX Plugtest</a:t>
            </a:r>
            <a:endParaRPr sz="24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Expected Output: </a:t>
            </a:r>
            <a:r>
              <a:rPr lang="en-GB" sz="1600" i="1">
                <a:solidFill>
                  <a:srgbClr val="0000FF"/>
                </a:solidFill>
              </a:rPr>
              <a:t>CRs to existing specification: TS 23.280, TS 23.379, TS 23.281, TS 23.282, TS 23.283, TS 23.289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Anticipated start date/meeting: </a:t>
            </a:r>
            <a:r>
              <a:rPr lang="en-GB" sz="1600" i="1">
                <a:solidFill>
                  <a:srgbClr val="0000FF"/>
                </a:solidFill>
              </a:rPr>
              <a:t>SA6#56, Gothenburg, August 2023</a:t>
            </a:r>
            <a:endParaRPr sz="24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Target Completion: </a:t>
            </a:r>
            <a:r>
              <a:rPr lang="en-GB" sz="1600" i="1">
                <a:solidFill>
                  <a:srgbClr val="0000FF"/>
                </a:solidFill>
              </a:rPr>
              <a:t>SA6#64 (</a:t>
            </a:r>
            <a:r>
              <a:rPr lang="en-GB" sz="1600" i="1">
                <a:solidFill>
                  <a:srgbClr val="0000FF"/>
                </a:solidFill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1"/>
                  </a:ext>
                </a:extLst>
              </a:rPr>
              <a:t>Nov </a:t>
            </a:r>
            <a:r>
              <a:rPr lang="en-GB" sz="1600" i="1">
                <a:solidFill>
                  <a:srgbClr val="0000FF"/>
                </a:solidFill>
              </a:rPr>
              <a:t>2024)</a:t>
            </a:r>
            <a:endParaRPr sz="24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Estimated TUs: </a:t>
            </a:r>
            <a:r>
              <a:rPr lang="en-GB" sz="1600" i="1">
                <a:solidFill>
                  <a:srgbClr val="0000FF"/>
                </a:solidFill>
              </a:rPr>
              <a:t>8 TUs</a:t>
            </a:r>
            <a:endParaRPr sz="24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Rapporteurship: </a:t>
            </a:r>
            <a:r>
              <a:rPr lang="en-GB" sz="1600" i="1">
                <a:solidFill>
                  <a:srgbClr val="0000FF"/>
                </a:solidFill>
              </a:rPr>
              <a:t>Harish Negalaguli(Motorola Solutions)</a:t>
            </a:r>
            <a:endParaRPr sz="240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•"/>
            </a:pPr>
            <a:r>
              <a:rPr lang="en-GB" sz="2400"/>
              <a:t>Supporting IMs: </a:t>
            </a:r>
            <a:r>
              <a:rPr lang="en-GB" sz="1600" i="1">
                <a:solidFill>
                  <a:srgbClr val="0000FF"/>
                </a:solidFill>
              </a:rPr>
              <a:t>Motorola Solutions…TBD</a:t>
            </a:r>
            <a:endParaRPr sz="240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 txBox="1"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i="1">
                <a:solidFill>
                  <a:srgbClr val="0000FF"/>
                </a:solidFill>
              </a:rPr>
              <a:t>enhMC 2</a:t>
            </a:r>
            <a:r>
              <a:rPr lang="en-GB" sz="3600"/>
              <a:t>/3</a:t>
            </a:r>
            <a:endParaRPr sz="3600"/>
          </a:p>
        </p:txBody>
      </p:sp>
      <p:sp>
        <p:nvSpPr>
          <p:cNvPr id="44" name="Google Shape;44;p3"/>
          <p:cNvSpPr txBox="1">
            <a:spLocks noGrp="1"/>
          </p:cNvSpPr>
          <p:nvPr>
            <p:ph type="body" idx="1"/>
          </p:nvPr>
        </p:nvSpPr>
        <p:spPr>
          <a:xfrm>
            <a:off x="440871" y="1825625"/>
            <a:ext cx="11405507" cy="460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GB"/>
              <a:t>Description/Goals:</a:t>
            </a:r>
            <a:r>
              <a:rPr lang="en-GB" sz="1600" i="1">
                <a:solidFill>
                  <a:srgbClr val="0000FF"/>
                </a:solidFill>
              </a:rPr>
              <a:t> </a:t>
            </a:r>
            <a:endParaRPr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Calibri"/>
              <a:buChar char="•"/>
            </a:pPr>
            <a:r>
              <a:rPr lang="en-GB" sz="2000">
                <a:solidFill>
                  <a:srgbClr val="0000FF"/>
                </a:solidFill>
              </a:rPr>
              <a:t>Enhancements related to MC Service Reliability improvements such as handling of bearer establishment failure for Group Calls;</a:t>
            </a:r>
            <a:endParaRPr sz="2000">
              <a:solidFill>
                <a:srgbClr val="0000FF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Calibri"/>
              <a:buChar char="•"/>
            </a:pPr>
            <a:r>
              <a:rPr lang="en-GB" sz="2000">
                <a:solidFill>
                  <a:srgbClr val="0000FF"/>
                </a:solidFill>
              </a:rPr>
              <a:t>Support user-less mode devices;</a:t>
            </a:r>
            <a:endParaRPr sz="2000">
              <a:solidFill>
                <a:srgbClr val="0000FF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Calibri"/>
              <a:buChar char="•"/>
            </a:pPr>
            <a:r>
              <a:rPr lang="en-GB" sz="2000">
                <a:solidFill>
                  <a:srgbClr val="0000FF"/>
                </a:solidFill>
              </a:rPr>
              <a:t>Discreet listening and logging for mission critical services;</a:t>
            </a:r>
            <a:endParaRPr sz="2000">
              <a:solidFill>
                <a:srgbClr val="0000FF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Calibri"/>
              <a:buChar char="•"/>
            </a:pPr>
            <a:r>
              <a:rPr lang="en-GB" sz="2000">
                <a:solidFill>
                  <a:srgbClr val="0000FF"/>
                </a:solidFill>
              </a:rPr>
              <a:t>Expand the message storage coverage to also MCPTT and MCVideo services,</a:t>
            </a:r>
            <a:endParaRPr sz="2000">
              <a:solidFill>
                <a:srgbClr val="0000FF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Calibri"/>
              <a:buChar char="•"/>
            </a:pPr>
            <a:r>
              <a:rPr lang="en-GB" sz="2000">
                <a:solidFill>
                  <a:srgbClr val="0000FF"/>
                </a:solidFill>
              </a:rPr>
              <a:t>Further enhancements related to location for on-network and off-network; and</a:t>
            </a:r>
            <a:endParaRPr sz="2000">
              <a:solidFill>
                <a:srgbClr val="0000FF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Calibri"/>
              <a:buChar char="•"/>
            </a:pPr>
            <a:r>
              <a:rPr lang="en-GB" sz="2000">
                <a:solidFill>
                  <a:srgbClr val="0000FF"/>
                </a:solidFill>
              </a:rPr>
              <a:t>Enhancements related to ongoing ETSI plug-tests and field tests for MC services.</a:t>
            </a:r>
            <a:endParaRPr sz="2000">
              <a:solidFill>
                <a:srgbClr val="0000FF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2000"/>
              <a:buFont typeface="Calibri"/>
              <a:buChar char="•"/>
            </a:pPr>
            <a:r>
              <a:rPr lang="en-GB" sz="2000">
                <a:solidFill>
                  <a:srgbClr val="0000FF"/>
                </a:solidFill>
              </a:rPr>
              <a:t>Enhancements to the existing procedures or specify new procedures for all MC services to cover the gaps if any identified for ad hoc group support.</a:t>
            </a:r>
            <a:endParaRPr/>
          </a:p>
          <a:p>
            <a:pPr marL="457200" lvl="1" indent="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"/>
          <p:cNvSpPr txBox="1"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i="1" dirty="0" err="1">
                <a:solidFill>
                  <a:srgbClr val="0000FF"/>
                </a:solidFill>
              </a:rPr>
              <a:t>enhMC</a:t>
            </a:r>
            <a:r>
              <a:rPr lang="en-GB" sz="3600" i="1" dirty="0">
                <a:solidFill>
                  <a:srgbClr val="0000FF"/>
                </a:solidFill>
              </a:rPr>
              <a:t> 3</a:t>
            </a:r>
            <a:r>
              <a:rPr lang="en-GB" sz="3600" dirty="0"/>
              <a:t>/3</a:t>
            </a:r>
            <a:endParaRPr sz="3600" dirty="0"/>
          </a:p>
        </p:txBody>
      </p:sp>
      <p:sp>
        <p:nvSpPr>
          <p:cNvPr id="50" name="Google Shape;50;p4"/>
          <p:cNvSpPr txBox="1">
            <a:spLocks noGrp="1"/>
          </p:cNvSpPr>
          <p:nvPr>
            <p:ph type="body" idx="1"/>
          </p:nvPr>
        </p:nvSpPr>
        <p:spPr>
          <a:xfrm>
            <a:off x="440871" y="1825625"/>
            <a:ext cx="11405507" cy="4607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GB" dirty="0"/>
              <a:t>Dependency on other working groups: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1600"/>
              <a:buFont typeface="Calibri"/>
              <a:buChar char="•"/>
            </a:pPr>
            <a:r>
              <a:rPr lang="en-GB" sz="1600" i="1" dirty="0">
                <a:solidFill>
                  <a:srgbClr val="0000FF"/>
                </a:solidFill>
              </a:rPr>
              <a:t>SA3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</a:pPr>
            <a:r>
              <a:rPr lang="en-GB" dirty="0"/>
              <a:t>Impacts to 3GPP/Industry work if this is not accepted into Rel-19:</a:t>
            </a:r>
            <a:endParaRPr dirty="0"/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FF"/>
              </a:buClr>
              <a:buSzPts val="1600"/>
              <a:buFont typeface="Calibri"/>
              <a:buChar char="•"/>
            </a:pPr>
            <a:r>
              <a:rPr lang="en-GB" sz="1600" i="1" dirty="0">
                <a:solidFill>
                  <a:srgbClr val="0000FF"/>
                </a:solidFill>
              </a:rPr>
              <a:t>Service reliability issues may continue to exist in  Mission Critical Service(MCPTT, </a:t>
            </a:r>
            <a:r>
              <a:rPr lang="en-GB" sz="1600" i="1" dirty="0" err="1">
                <a:solidFill>
                  <a:srgbClr val="0000FF"/>
                </a:solidFill>
              </a:rPr>
              <a:t>McData</a:t>
            </a:r>
            <a:r>
              <a:rPr lang="en-GB" sz="1600" i="1" dirty="0">
                <a:solidFill>
                  <a:srgbClr val="0000FF"/>
                </a:solidFill>
              </a:rPr>
              <a:t>, </a:t>
            </a:r>
            <a:r>
              <a:rPr lang="en-GB" sz="1600" i="1" dirty="0" err="1">
                <a:solidFill>
                  <a:srgbClr val="0000FF"/>
                </a:solidFill>
              </a:rPr>
              <a:t>MCVideo</a:t>
            </a:r>
            <a:r>
              <a:rPr lang="en-GB" sz="1600" i="1" dirty="0">
                <a:solidFill>
                  <a:srgbClr val="0000FF"/>
                </a:solidFill>
              </a:rPr>
              <a:t>) Implementations and customer requirements are not fulfilled</a:t>
            </a:r>
            <a:endParaRPr dirty="0"/>
          </a:p>
          <a:p>
            <a:pPr marL="685800" lvl="1" indent="-76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289</Words>
  <Application>Microsoft Office PowerPoint</Application>
  <PresentationFormat>Widescreen</PresentationFormat>
  <Paragraphs>27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SA6 Rel-19 Enhanced Mission Critical architecture (enhMC)</vt:lpstr>
      <vt:lpstr>enhMC 1/3</vt:lpstr>
      <vt:lpstr>enhMC 2/3</vt:lpstr>
      <vt:lpstr>enhMC 3/3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SA6 Rel-19 Enhanced Mission Critical architecture (enhMC)</dc:title>
  <dc:creator>Kevin Flynn</dc:creator>
  <cp:lastModifiedBy>Motorola Solutions</cp:lastModifiedBy>
  <cp:revision>5</cp:revision>
  <dcterms:created xsi:type="dcterms:W3CDTF">2010-02-05T13:52:04Z</dcterms:created>
  <dcterms:modified xsi:type="dcterms:W3CDTF">2023-05-25T14:47:36Z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