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60" r:id="rId2"/>
    <p:sldId id="364" r:id="rId3"/>
    <p:sldId id="366" r:id="rId4"/>
    <p:sldId id="367" r:id="rId5"/>
    <p:sldId id="3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4660"/>
  </p:normalViewPr>
  <p:slideViewPr>
    <p:cSldViewPr snapToGrid="0">
      <p:cViewPr varScale="1">
        <p:scale>
          <a:sx n="68" d="100"/>
          <a:sy n="68" d="100"/>
        </p:scale>
        <p:origin x="89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30887"/>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sv-SE" altLang="en-US" sz="1200" b="1" dirty="0">
                <a:solidFill>
                  <a:prstClr val="black"/>
                </a:solidFill>
                <a:latin typeface="Arial "/>
              </a:rPr>
              <a:t>3GPP TSG-SA WG6 SA6#55</a:t>
            </a:r>
          </a:p>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Berlin, Germany 22</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nd</a:t>
            </a:r>
            <a:r>
              <a:rPr lang="en-GB" altLang="zh-CN" sz="1000" b="1" kern="1200" dirty="0">
                <a:solidFill>
                  <a:schemeClr val="tx1"/>
                </a:solidFill>
                <a:effectLst/>
                <a:latin typeface="Arial" panose="020B0604020202020204" pitchFamily="34" charset="0"/>
                <a:ea typeface="+mn-ea"/>
                <a:cs typeface="Arial" panose="020B0604020202020204" pitchFamily="34" charset="0"/>
              </a:rPr>
              <a:t> May – 26</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 </a:t>
            </a:r>
            <a:r>
              <a:rPr lang="en-GB" altLang="zh-CN" sz="1000" b="1" kern="1200" dirty="0">
                <a:solidFill>
                  <a:schemeClr val="tx1"/>
                </a:solidFill>
                <a:effectLst/>
                <a:latin typeface="Arial" panose="020B0604020202020204" pitchFamily="34" charset="0"/>
                <a:ea typeface="+mn-ea"/>
                <a:cs typeface="Arial" panose="020B0604020202020204" pitchFamily="34" charset="0"/>
              </a:rPr>
              <a:t>May 2023</a:t>
            </a:r>
            <a:endParaRPr lang="sv-SE" altLang="en-US" sz="1200" b="1" dirty="0">
              <a:solidFill>
                <a:prstClr val="black"/>
              </a:solidFill>
              <a:latin typeface="Arial "/>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a:t>
            </a:r>
            <a:r>
              <a:rPr lang="en-US" altLang="zh-CN" dirty="0"/>
              <a:t>new SID SEALDD_Ph2</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 </a:t>
            </a:r>
            <a:r>
              <a:rPr lang="en-GB" altLang="en-US" dirty="0" err="1"/>
              <a:t>Yanmei</a:t>
            </a:r>
            <a:r>
              <a:rPr lang="en-GB" altLang="en-US" dirty="0"/>
              <a:t> Yang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45921" y="1590733"/>
            <a:ext cx="10515600" cy="4230270"/>
          </a:xfrm>
        </p:spPr>
        <p:txBody>
          <a:bodyPr/>
          <a:lstStyle/>
          <a:p>
            <a:r>
              <a:rPr lang="en-GB" altLang="en-US" sz="2400" dirty="0"/>
              <a:t>Continuation or New Item: </a:t>
            </a:r>
            <a:r>
              <a:rPr lang="en-GB" altLang="en-US" sz="1600" dirty="0"/>
              <a:t>FS_SEALDD_Ph2</a:t>
            </a:r>
          </a:p>
          <a:p>
            <a:r>
              <a:rPr lang="en-US" sz="2400" dirty="0"/>
              <a:t>Study Item/Work Item/Both: </a:t>
            </a:r>
            <a:r>
              <a:rPr lang="en-US" sz="1600" dirty="0"/>
              <a:t>SID</a:t>
            </a:r>
            <a:endParaRPr lang="en-IN" sz="1600" dirty="0"/>
          </a:p>
          <a:p>
            <a:pPr lvl="0"/>
            <a:r>
              <a:rPr lang="en-GB" altLang="en-US" sz="2400" dirty="0"/>
              <a:t>Source of requirements: </a:t>
            </a:r>
            <a:r>
              <a:rPr lang="en-GB" altLang="en-US" sz="1600" dirty="0"/>
              <a:t>SA1, SA2</a:t>
            </a:r>
          </a:p>
          <a:p>
            <a:r>
              <a:rPr lang="en-GB" altLang="en-US" sz="2400" dirty="0"/>
              <a:t>Expected Output: </a:t>
            </a:r>
            <a:r>
              <a:rPr lang="en-GB" altLang="en-US" sz="1600" dirty="0"/>
              <a:t>new TR, content to be added to existing TS (23.433)</a:t>
            </a:r>
          </a:p>
          <a:p>
            <a:r>
              <a:rPr lang="en-US" sz="2400" dirty="0"/>
              <a:t>Anticipated start date/meeting: </a:t>
            </a:r>
            <a:r>
              <a:rPr lang="en-US" sz="1600" dirty="0"/>
              <a:t>SA6#57</a:t>
            </a:r>
          </a:p>
          <a:p>
            <a:r>
              <a:rPr lang="en-GB" altLang="en-US" sz="2400" dirty="0"/>
              <a:t>Target Completion: </a:t>
            </a:r>
            <a:r>
              <a:rPr lang="en-US" altLang="zh-CN" sz="1600" dirty="0"/>
              <a:t>SA6#64</a:t>
            </a:r>
            <a:endParaRPr lang="en-GB" altLang="en-US" sz="1600" dirty="0"/>
          </a:p>
          <a:p>
            <a:r>
              <a:rPr lang="en-IN" altLang="en-US" sz="2400" dirty="0"/>
              <a:t>Estimated TUs</a:t>
            </a:r>
            <a:r>
              <a:rPr lang="en-IN" altLang="en-US" sz="2400"/>
              <a:t>: </a:t>
            </a:r>
            <a:r>
              <a:rPr lang="en-IN" altLang="en-US" sz="1600"/>
              <a:t>6 </a:t>
            </a:r>
            <a:r>
              <a:rPr lang="en-IN" altLang="en-US" sz="1600" dirty="0"/>
              <a:t>TUs (SID) + 4 TUs (WID)</a:t>
            </a:r>
          </a:p>
          <a:p>
            <a:r>
              <a:rPr lang="en-IN" altLang="en-US" sz="2400" dirty="0" err="1"/>
              <a:t>Rapporteurship</a:t>
            </a:r>
            <a:r>
              <a:rPr lang="en-IN" altLang="en-US" sz="2400" dirty="0"/>
              <a:t>: </a:t>
            </a:r>
            <a:r>
              <a:rPr lang="en-IN" altLang="en-US" sz="1600" dirty="0"/>
              <a:t>Huawei</a:t>
            </a:r>
          </a:p>
          <a:p>
            <a:r>
              <a:rPr lang="en-IN" altLang="en-US" sz="2400" dirty="0"/>
              <a:t>Supporting IMs: </a:t>
            </a:r>
            <a:r>
              <a:rPr lang="en-GB" altLang="zh-CN" sz="1600" dirty="0"/>
              <a:t>Huawei, </a:t>
            </a:r>
            <a:r>
              <a:rPr lang="en-GB" altLang="zh-CN" sz="1600" dirty="0" err="1"/>
              <a:t>HiSilicon</a:t>
            </a:r>
            <a:endParaRPr lang="en-IN" altLang="en-US" sz="1600" dirty="0"/>
          </a:p>
        </p:txBody>
      </p:sp>
      <p:sp>
        <p:nvSpPr>
          <p:cNvPr id="7" name="Title 1">
            <a:extLst>
              <a:ext uri="{FF2B5EF4-FFF2-40B4-BE49-F238E27FC236}">
                <a16:creationId xmlns:a16="http://schemas.microsoft.com/office/drawing/2014/main" id="{A278609E-FDE2-4C64-9FD4-F7A8717DFAD8}"/>
              </a:ext>
            </a:extLst>
          </p:cNvPr>
          <p:cNvSpPr>
            <a:spLocks noGrp="1"/>
          </p:cNvSpPr>
          <p:nvPr>
            <p:ph type="title"/>
          </p:nvPr>
        </p:nvSpPr>
        <p:spPr>
          <a:xfrm>
            <a:off x="440871" y="225045"/>
            <a:ext cx="10515600" cy="1104917"/>
          </a:xfrm>
        </p:spPr>
        <p:txBody>
          <a:bodyPr/>
          <a:lstStyle/>
          <a:p>
            <a:r>
              <a:rPr lang="en-US" altLang="en-US" sz="3600" dirty="0"/>
              <a:t>&lt;&lt;FS_SEALDD_Ph2&gt;&gt; 1/4</a:t>
            </a:r>
            <a:endParaRPr lang="en-GB" altLang="en-US" sz="3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515232"/>
            <a:ext cx="11405507" cy="4607832"/>
          </a:xfrm>
        </p:spPr>
        <p:txBody>
          <a:bodyPr/>
          <a:lstStyle/>
          <a:p>
            <a:r>
              <a:rPr lang="en-GB" altLang="en-US" dirty="0"/>
              <a:t>Description:</a:t>
            </a:r>
          </a:p>
          <a:p>
            <a:pPr marL="0" indent="0">
              <a:buNone/>
            </a:pPr>
            <a:endParaRPr lang="en-GB" altLang="en-US" sz="1600" i="1" dirty="0"/>
          </a:p>
        </p:txBody>
      </p:sp>
      <p:sp>
        <p:nvSpPr>
          <p:cNvPr id="2" name="文本框 1">
            <a:extLst>
              <a:ext uri="{FF2B5EF4-FFF2-40B4-BE49-F238E27FC236}">
                <a16:creationId xmlns:a16="http://schemas.microsoft.com/office/drawing/2014/main" id="{23ED9633-28AF-409E-A178-91C2E98E9495}"/>
              </a:ext>
            </a:extLst>
          </p:cNvPr>
          <p:cNvSpPr txBox="1"/>
          <p:nvPr/>
        </p:nvSpPr>
        <p:spPr>
          <a:xfrm>
            <a:off x="440871" y="2072081"/>
            <a:ext cx="11026879" cy="4031873"/>
          </a:xfrm>
          <a:prstGeom prst="rect">
            <a:avLst/>
          </a:prstGeom>
          <a:noFill/>
        </p:spPr>
        <p:txBody>
          <a:bodyPr wrap="square" rtlCol="0">
            <a:spAutoFit/>
          </a:bodyPr>
          <a:lstStyle/>
          <a:p>
            <a:pPr hangingPunct="0"/>
            <a:r>
              <a:rPr lang="en-GB" altLang="zh-CN" sz="1600" dirty="0"/>
              <a:t>Due to the limitation of Rel-18 time-window, there are some issues have not been treated and discussed, the lossless data delivery enhancement, the possible architecture enhancement, and the interaction of SEALDD-C interface could be further studied and discussed.</a:t>
            </a:r>
          </a:p>
          <a:p>
            <a:pPr hangingPunct="0"/>
            <a:endParaRPr lang="zh-CN" altLang="zh-CN" sz="1600" dirty="0"/>
          </a:p>
          <a:p>
            <a:pPr hangingPunct="0"/>
            <a:r>
              <a:rPr lang="en-GB" altLang="zh-CN" sz="1600" dirty="0"/>
              <a:t>Furthermore, in SA1 and SA2, there are multiple </a:t>
            </a:r>
            <a:r>
              <a:rPr lang="en-US" altLang="zh-CN" sz="1600" dirty="0"/>
              <a:t>application content/data delivery related services (e.g. XR and media service, industrial application). However, there are several data transmission issues that strongly depends on application layer, For example:</a:t>
            </a:r>
          </a:p>
          <a:p>
            <a:pPr hangingPunct="0"/>
            <a:r>
              <a:rPr lang="en-US" altLang="zh-CN" sz="1600" dirty="0"/>
              <a:t> </a:t>
            </a:r>
            <a:endParaRPr lang="zh-CN" altLang="zh-CN" sz="1600" dirty="0"/>
          </a:p>
          <a:p>
            <a:pPr lvl="0" hangingPunct="0"/>
            <a:r>
              <a:rPr lang="en-US" altLang="zh-CN" sz="1600" dirty="0"/>
              <a:t>Regarding of XR and media service, the application layer should provide or encapsulate the media frame feature (e.g. the importance of PDU set or the dependency of PDU set), and used by 5GS to provide the different QoS handling.</a:t>
            </a:r>
          </a:p>
          <a:p>
            <a:pPr lvl="0" hangingPunct="0"/>
            <a:endParaRPr lang="zh-CN" altLang="zh-CN" sz="1600" dirty="0"/>
          </a:p>
          <a:p>
            <a:pPr lvl="0" hangingPunct="0"/>
            <a:r>
              <a:rPr lang="en-US" altLang="zh-CN" sz="1600" dirty="0"/>
              <a:t>For the TSN/TSC service in industrial application, the application layer should provide the traffic characteristics (e.g. survival time), and used by 5GS to perform the deterministic data transmission.</a:t>
            </a:r>
          </a:p>
          <a:p>
            <a:pPr lvl="0" hangingPunct="0"/>
            <a:endParaRPr lang="zh-CN" altLang="zh-CN" sz="1600" dirty="0"/>
          </a:p>
          <a:p>
            <a:pPr hangingPunct="0"/>
            <a:r>
              <a:rPr lang="en-US" altLang="zh-CN" sz="1600" dirty="0"/>
              <a:t>Therefore, the SEALDD layer can act as enablement service to provide the related operation (e.g. identifying the media frame feature, determining the </a:t>
            </a:r>
            <a:r>
              <a:rPr lang="en-GB" altLang="zh-CN" sz="1600" dirty="0"/>
              <a:t>traffic characteristics for industrial application</a:t>
            </a:r>
            <a:r>
              <a:rPr lang="en-US" altLang="zh-CN" sz="1600" dirty="0"/>
              <a:t>), to further support by 5GS to perform the related network control.</a:t>
            </a:r>
            <a:endParaRPr lang="zh-CN" altLang="zh-CN" sz="1600" dirty="0"/>
          </a:p>
        </p:txBody>
      </p:sp>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en-US" sz="3600" dirty="0"/>
              <a:t>&lt;&lt;FS_SEALDD_Ph2&gt;&gt; 2/4</a:t>
            </a:r>
            <a:endParaRPr lang="en-GB" altLang="en-US" sz="3600" dirty="0"/>
          </a:p>
        </p:txBody>
      </p:sp>
    </p:spTree>
    <p:extLst>
      <p:ext uri="{BB962C8B-B14F-4D97-AF65-F5344CB8AC3E}">
        <p14:creationId xmlns:p14="http://schemas.microsoft.com/office/powerpoint/2010/main" val="24717459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p:spPr>
        <p:txBody>
          <a:bodyPr/>
          <a:lstStyle/>
          <a:p>
            <a:r>
              <a:rPr lang="en-US" altLang="en-US" sz="3600" dirty="0"/>
              <a:t>&lt;&lt;FS_SEALDD_Ph2&gt;&gt; 3/4</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0871" y="1515232"/>
            <a:ext cx="11405507" cy="4607832"/>
          </a:xfrm>
        </p:spPr>
        <p:txBody>
          <a:bodyPr/>
          <a:lstStyle/>
          <a:p>
            <a:r>
              <a:rPr lang="en-GB" altLang="en-US" dirty="0"/>
              <a:t>Goals:</a:t>
            </a:r>
            <a:r>
              <a:rPr lang="en-GB" altLang="en-US" sz="1600" i="1" dirty="0">
                <a:solidFill>
                  <a:srgbClr val="0000FF"/>
                </a:solidFill>
              </a:rPr>
              <a:t> </a:t>
            </a:r>
          </a:p>
          <a:p>
            <a:pPr marL="0" indent="0">
              <a:buNone/>
            </a:pPr>
            <a:r>
              <a:rPr lang="en-US" altLang="en-US" sz="1600" i="1" dirty="0">
                <a:solidFill>
                  <a:srgbClr val="0000FF"/>
                </a:solidFill>
              </a:rPr>
              <a:t>	</a:t>
            </a:r>
            <a:r>
              <a:rPr lang="en-US" altLang="zh-CN" sz="1600" i="1" dirty="0">
                <a:solidFill>
                  <a:srgbClr val="0000FF"/>
                </a:solidFill>
              </a:rPr>
              <a:t>- </a:t>
            </a:r>
            <a:r>
              <a:rPr lang="en-GB" altLang="zh-CN" sz="1600" i="1" dirty="0"/>
              <a:t>Study the enhancement of data delivery to support the XR and media service (e.g. identifying the media frame feature).</a:t>
            </a:r>
            <a:endParaRPr lang="zh-CN" altLang="zh-CN" sz="1600" i="1" dirty="0"/>
          </a:p>
          <a:p>
            <a:pPr marL="0" lvl="0" indent="0">
              <a:buNone/>
            </a:pPr>
            <a:r>
              <a:rPr lang="en-US" altLang="zh-CN" sz="1600" i="1" dirty="0"/>
              <a:t>	- </a:t>
            </a:r>
            <a:r>
              <a:rPr lang="en-GB" altLang="zh-CN" sz="1600" i="1" dirty="0"/>
              <a:t>Study the enhancement of data delivery to support the industrial application (e.g. </a:t>
            </a:r>
            <a:r>
              <a:rPr lang="en-US" altLang="zh-CN" sz="1600" i="1" dirty="0"/>
              <a:t>determining the </a:t>
            </a:r>
            <a:r>
              <a:rPr lang="en-GB" altLang="zh-CN" sz="1600" i="1" dirty="0"/>
              <a:t>traffic characteristics for TSN/TSC service) </a:t>
            </a:r>
            <a:endParaRPr lang="zh-CN" altLang="zh-CN" sz="1600" i="1" dirty="0"/>
          </a:p>
          <a:p>
            <a:pPr marL="0" lvl="0" indent="0">
              <a:buNone/>
            </a:pPr>
            <a:r>
              <a:rPr lang="en-US" altLang="zh-CN" sz="1600" i="1" dirty="0"/>
              <a:t>	- </a:t>
            </a:r>
            <a:r>
              <a:rPr lang="en-GB" altLang="zh-CN" sz="1600" i="1" dirty="0"/>
              <a:t>Study the adaptive transport layer connection (e.g. transmission path or transmission parameter optimization)</a:t>
            </a:r>
            <a:endParaRPr lang="zh-CN" altLang="zh-CN" sz="1600" i="1" dirty="0"/>
          </a:p>
          <a:p>
            <a:pPr marL="0" lvl="0" indent="0">
              <a:buNone/>
            </a:pPr>
            <a:r>
              <a:rPr lang="en-US" altLang="zh-CN" sz="1600" i="1" dirty="0"/>
              <a:t>	- </a:t>
            </a:r>
            <a:r>
              <a:rPr lang="en-GB" altLang="zh-CN" sz="1600" i="1" dirty="0"/>
              <a:t>Study the lossless data delivery enhancement due to UE mobility (e.g. the connection management between SEALDD traffic and application traffic to ensure lossless transmission).</a:t>
            </a:r>
            <a:endParaRPr lang="zh-CN" altLang="zh-CN" sz="1600" i="1" dirty="0"/>
          </a:p>
          <a:p>
            <a:pPr marL="0" lvl="0" indent="0">
              <a:buNone/>
            </a:pPr>
            <a:r>
              <a:rPr lang="en-GB" altLang="zh-CN" sz="1600" i="1" dirty="0"/>
              <a:t>	- Study the possible SEALDD architecture enhancement (e.g. the relationship with NRM server).</a:t>
            </a:r>
            <a:endParaRPr lang="zh-CN" altLang="zh-CN" sz="1600" i="1" dirty="0"/>
          </a:p>
          <a:p>
            <a:pPr marL="0" lvl="0" indent="0">
              <a:buNone/>
            </a:pPr>
            <a:r>
              <a:rPr lang="en-GB" altLang="zh-CN" sz="1600" i="1" dirty="0"/>
              <a:t>	- Study the interaction of SEALDD-C interface between VAL client and SEALDD client.</a:t>
            </a:r>
            <a:endParaRPr lang="zh-CN" altLang="zh-CN" sz="1600" i="1" dirty="0"/>
          </a:p>
          <a:p>
            <a:pPr marL="0" indent="0">
              <a:buNone/>
            </a:pPr>
            <a:endParaRPr lang="en-GB" altLang="en-US" dirty="0"/>
          </a:p>
          <a:p>
            <a:pPr marL="457200" lvl="1" indent="0">
              <a:buNone/>
            </a:pPr>
            <a:endParaRPr lang="en-IN" dirty="0"/>
          </a:p>
        </p:txBody>
      </p:sp>
    </p:spTree>
    <p:extLst>
      <p:ext uri="{BB962C8B-B14F-4D97-AF65-F5344CB8AC3E}">
        <p14:creationId xmlns:p14="http://schemas.microsoft.com/office/powerpoint/2010/main" val="14809559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0871" y="225045"/>
            <a:ext cx="10515600" cy="1104917"/>
          </a:xfrm>
        </p:spPr>
        <p:txBody>
          <a:bodyPr/>
          <a:lstStyle/>
          <a:p>
            <a:r>
              <a:rPr lang="en-US" altLang="en-US" sz="3600" dirty="0"/>
              <a:t>&lt;&lt;FS_SEALDD_Ph2&gt;&gt; 4/4</a:t>
            </a:r>
            <a:endParaRPr lang="en-GB" altLang="en-US" sz="3600" dirty="0"/>
          </a:p>
        </p:txBody>
      </p:sp>
      <p:sp>
        <p:nvSpPr>
          <p:cNvPr id="7" name="Content Placeholder 2">
            <a:extLst>
              <a:ext uri="{FF2B5EF4-FFF2-40B4-BE49-F238E27FC236}">
                <a16:creationId xmlns:a16="http://schemas.microsoft.com/office/drawing/2014/main" id="{4E90ADBA-9BBB-4102-8353-BDD67012636B}"/>
              </a:ext>
            </a:extLst>
          </p:cNvPr>
          <p:cNvSpPr>
            <a:spLocks noGrp="1"/>
          </p:cNvSpPr>
          <p:nvPr>
            <p:ph idx="1"/>
          </p:nvPr>
        </p:nvSpPr>
        <p:spPr>
          <a:xfrm>
            <a:off x="440871" y="1515232"/>
            <a:ext cx="11405507" cy="4607832"/>
          </a:xfrm>
        </p:spPr>
        <p:txBody>
          <a:bodyPr/>
          <a:lstStyle/>
          <a:p>
            <a:r>
              <a:rPr lang="en-GB" altLang="en-US" dirty="0"/>
              <a:t>Dependency on other working groups: </a:t>
            </a:r>
          </a:p>
          <a:p>
            <a:pPr marL="0" indent="0">
              <a:buNone/>
            </a:pPr>
            <a:r>
              <a:rPr lang="en-GB" altLang="en-US" sz="1600" i="1" dirty="0"/>
              <a:t>	- SA2</a:t>
            </a:r>
          </a:p>
          <a:p>
            <a:r>
              <a:rPr lang="en-US" dirty="0"/>
              <a:t>Impacts to 3GPP/Industry work if this is not accepted into Rel-19: </a:t>
            </a:r>
          </a:p>
          <a:p>
            <a:pPr marL="0" indent="0">
              <a:buNone/>
            </a:pPr>
            <a:r>
              <a:rPr lang="en-US" sz="1600" i="1" dirty="0"/>
              <a:t>	- The existing data delivery service cannot support multiple vertical applications.</a:t>
            </a:r>
          </a:p>
          <a:p>
            <a:pPr lvl="1"/>
            <a:endParaRPr lang="en-IN" dirty="0"/>
          </a:p>
        </p:txBody>
      </p:sp>
    </p:spTree>
    <p:extLst>
      <p:ext uri="{BB962C8B-B14F-4D97-AF65-F5344CB8AC3E}">
        <p14:creationId xmlns:p14="http://schemas.microsoft.com/office/powerpoint/2010/main" val="3679814613"/>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3792</TotalTime>
  <Words>524</Words>
  <Application>Microsoft Office PowerPoint</Application>
  <PresentationFormat>宽屏</PresentationFormat>
  <Paragraphs>38</Paragraphs>
  <Slides>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vt:i4>
      </vt:variant>
    </vt:vector>
  </HeadingPairs>
  <TitlesOfParts>
    <vt:vector size="13" baseType="lpstr">
      <vt:lpstr>.AppleSystemUIFont</vt:lpstr>
      <vt:lpstr>Arial </vt:lpstr>
      <vt:lpstr>宋体</vt:lpstr>
      <vt:lpstr>Microsoft YaHei</vt:lpstr>
      <vt:lpstr>Arial</vt:lpstr>
      <vt:lpstr>Calibri</vt:lpstr>
      <vt:lpstr>Calibri Light</vt:lpstr>
      <vt:lpstr>1_Office Theme</vt:lpstr>
      <vt:lpstr>Discussion on new SID SEALDD_Ph2</vt:lpstr>
      <vt:lpstr>&lt;&lt;FS_SEALDD_Ph2&gt;&gt; 1/4</vt:lpstr>
      <vt:lpstr>&lt;&lt;FS_SEALDD_Ph2&gt;&gt; 2/4</vt:lpstr>
      <vt:lpstr>&lt;&lt;FS_SEALDD_Ph2&gt;&gt; 3/4</vt:lpstr>
      <vt:lpstr>&lt;&lt;FS_SEALDD_Ph2&gt;&gt; 4/4</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67</cp:revision>
  <dcterms:created xsi:type="dcterms:W3CDTF">2023-04-05T03:54:49Z</dcterms:created>
  <dcterms:modified xsi:type="dcterms:W3CDTF">2023-05-22T16:59:48Z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(3)vzKpCsRaLcy3HX3hkXExpSUWnz43rQ+183HeNc3Wv4cij8bUKJ9Tj2txJ4HkfpnVpJ7icxoO
LSbfiaNRDX4LY/QOzNMsXTjslgblvWwTFbE5Q+mG0EMHDoBlYsm0+NCx+U5w/A5wcKl39WEV
yXotl2vgXYhcA476xxZ7uM7Vgj/UjVtiUpuOkFqkIVxqB78UeKD/I7oLeACLZYqhOQ491YJL
yzwoqkbViRwpeZuHu9</vt:lpwstr>
  </property>
  <property fmtid="{D5CDD505-2E9C-101B-9397-08002B2CF9AE}" pid="3" name="_2015_ms_pID_7253431">
    <vt:lpwstr>yOPB6vR0+HjUksR+56MlaVEn2iXQBCjtLLMmBKpRz8Ns90o3Plfvt/
4znXtJT/gYA2qtCqwpDGLaO9oq2Dyow9WsMT1IhDxI0tMFa4Q3NGsOnWpqzOH/uOpmh75IxQ
8qGK46eFSPOHgFIRNSh3WvPE891VjodzjxTwZO1vV9wCl9KX0DMSLgLluiKOamsd0VG7PSk4
N99UNe3n+bcl8cvl29kt0sye+7uwVhMefTGA</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1683192755</vt:lpwstr>
  </property>
</Properties>
</file>