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4"/>
  </p:sldMasterIdLst>
  <p:notesMasterIdLst>
    <p:notesMasterId r:id="rId10"/>
  </p:notesMasterIdLst>
  <p:handoutMasterIdLst>
    <p:handoutMasterId r:id="rId11"/>
  </p:handoutMasterIdLst>
  <p:sldIdLst>
    <p:sldId id="341" r:id="rId5"/>
    <p:sldId id="363" r:id="rId6"/>
    <p:sldId id="364" r:id="rId7"/>
    <p:sldId id="366" r:id="rId8"/>
    <p:sldId id="365" r:id="rId9"/>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7627" autoAdjust="0"/>
    <p:restoredTop sz="94679" autoAdjust="0"/>
  </p:normalViewPr>
  <p:slideViewPr>
    <p:cSldViewPr snapToGrid="0">
      <p:cViewPr varScale="1">
        <p:scale>
          <a:sx n="73" d="100"/>
          <a:sy n="73" d="100"/>
        </p:scale>
        <p:origin x="304" y="36"/>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p:scale>
          <a:sx n="100" d="100"/>
          <a:sy n="100" d="100"/>
        </p:scale>
        <p:origin x="2532" y="72"/>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viewProps" Target="viewProp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presProps" Target="presProps.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handoutMaster" Target="handoutMasters/handoutMaster1.xml"/><Relationship Id="rId5" Type="http://schemas.openxmlformats.org/officeDocument/2006/relationships/slide" Target="slides/slide1.xml"/><Relationship Id="rId15" Type="http://schemas.openxmlformats.org/officeDocument/2006/relationships/tableStyles" Target="tableStyles.xml"/><Relationship Id="rId10"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789072D9-2976-48D6-91CC-F3B81D5BC3D5}"/>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a:extLst>
              <a:ext uri="{FF2B5EF4-FFF2-40B4-BE49-F238E27FC236}">
                <a16:creationId xmlns:a16="http://schemas.microsoft.com/office/drawing/2014/main" id="{5337DD13-51AD-4B02-8A68-D1AEA3BFD1E7}"/>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a:extLst>
              <a:ext uri="{FF2B5EF4-FFF2-40B4-BE49-F238E27FC236}">
                <a16:creationId xmlns:a16="http://schemas.microsoft.com/office/drawing/2014/main" id="{A3DFC17F-0481-4905-8632-1C02E3E3DC52}"/>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a:extLst>
              <a:ext uri="{FF2B5EF4-FFF2-40B4-BE49-F238E27FC236}">
                <a16:creationId xmlns:a16="http://schemas.microsoft.com/office/drawing/2014/main" id="{EE81EF3A-A1DE-4C8C-8602-3BA1B0BECDBF}"/>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A3198B39-BF8D-4494-9821-E6701364FD81}"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A072CA75-53D7-445B-9EF5-6CAEF1776D6A}"/>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a:extLst>
              <a:ext uri="{FF2B5EF4-FFF2-40B4-BE49-F238E27FC236}">
                <a16:creationId xmlns:a16="http://schemas.microsoft.com/office/drawing/2014/main" id="{6A4E70E9-E8A6-4EC8-9A63-B36D42527792}"/>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3076" name="Rectangle 4">
            <a:extLst>
              <a:ext uri="{FF2B5EF4-FFF2-40B4-BE49-F238E27FC236}">
                <a16:creationId xmlns:a16="http://schemas.microsoft.com/office/drawing/2014/main" id="{B0437FF1-442D-43A2-8C73-F8F083ADF658}"/>
              </a:ext>
            </a:extLst>
          </p:cNvPr>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0EA3C5F4-38C2-4B34-837F-12B7982390FF}"/>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FCA29B65-32F6-409B-983D-A505954C0DCE}"/>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a:extLst>
              <a:ext uri="{FF2B5EF4-FFF2-40B4-BE49-F238E27FC236}">
                <a16:creationId xmlns:a16="http://schemas.microsoft.com/office/drawing/2014/main" id="{C32814BC-4525-4F02-B0DA-914D143EF2AC}"/>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ECB452CC-48C9-4997-9257-C682E2A70ECE}"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25764062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719935987"/>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366363657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4CEAFC18-F740-420D-8DA7-68B0EC97C46E}"/>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id="{4AFE2B5B-1B45-4E7A-A25D-B141A077B612}"/>
              </a:ext>
            </a:extLst>
          </p:cNvPr>
          <p:cNvSpPr>
            <a:spLocks noGrp="1"/>
          </p:cNvSpPr>
          <p:nvPr>
            <p:ph type="title"/>
          </p:nvPr>
        </p:nvSpPr>
        <p:spPr bwMode="auto">
          <a:xfrm>
            <a:off x="838200" y="585771"/>
            <a:ext cx="10515600" cy="11049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8" name="Text Placeholder 2">
            <a:extLst>
              <a:ext uri="{FF2B5EF4-FFF2-40B4-BE49-F238E27FC236}">
                <a16:creationId xmlns:a16="http://schemas.microsoft.com/office/drawing/2014/main" id="{008F4169-1069-4316-B1D5-466056FF0739}"/>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a:extLst>
              <a:ext uri="{FF2B5EF4-FFF2-40B4-BE49-F238E27FC236}">
                <a16:creationId xmlns:a16="http://schemas.microsoft.com/office/drawing/2014/main" id="{C220C726-1B32-4CFD-B6FE-8C6E0C6B668C}"/>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a16="http://schemas.microsoft.com/office/drawing/2014/main" id="{ED4BE506-C0F9-461F-89BC-4B3F6F61A38D}"/>
              </a:ext>
            </a:extLst>
          </p:cNvPr>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2023</a:t>
            </a:r>
          </a:p>
        </p:txBody>
      </p:sp>
      <p:pic>
        <p:nvPicPr>
          <p:cNvPr id="1031" name="Picture 1">
            <a:extLst>
              <a:ext uri="{FF2B5EF4-FFF2-40B4-BE49-F238E27FC236}">
                <a16:creationId xmlns:a16="http://schemas.microsoft.com/office/drawing/2014/main" id="{5E9ECA3E-FE52-464F-8707-38070FE65DBF}"/>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4C62F9F5-7ED7-4782-9DFF-6089C2DCD9EC}"/>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pPr>
                <a:defRPr/>
              </a:pPr>
              <a:t>‹#›</a:t>
            </a:fld>
            <a:endParaRPr lang="en-GB" altLang="en-US" sz="1400">
              <a:latin typeface="Calibri" panose="020F0502020204030204" pitchFamily="34" charset="0"/>
            </a:endParaRPr>
          </a:p>
        </p:txBody>
      </p:sp>
      <p:sp>
        <p:nvSpPr>
          <p:cNvPr id="14" name="Text Box 14">
            <a:extLst>
              <a:ext uri="{FF2B5EF4-FFF2-40B4-BE49-F238E27FC236}">
                <a16:creationId xmlns:a16="http://schemas.microsoft.com/office/drawing/2014/main" id="{04953B71-6776-413E-AC69-E69762C9C33E}"/>
              </a:ext>
            </a:extLst>
          </p:cNvPr>
          <p:cNvSpPr txBox="1">
            <a:spLocks noChangeArrowheads="1"/>
          </p:cNvSpPr>
          <p:nvPr userDrawn="1"/>
        </p:nvSpPr>
        <p:spPr bwMode="auto">
          <a:xfrm>
            <a:off x="323850" y="73025"/>
            <a:ext cx="3553558" cy="461665"/>
          </a:xfrm>
          <a:prstGeom prst="rect">
            <a:avLst/>
          </a:prstGeom>
          <a:noFill/>
          <a:ln>
            <a:noFill/>
          </a:ln>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
              </a:rPr>
              <a:t>3GPP TSG-SA WG6 Meeting #55</a:t>
            </a:r>
          </a:p>
          <a:p>
            <a:pPr eaLnBrk="1" hangingPunct="1">
              <a:defRPr/>
            </a:pPr>
            <a:r>
              <a:rPr lang="en-GB" altLang="en-US" sz="1200" b="1" dirty="0">
                <a:latin typeface="Arial "/>
              </a:rPr>
              <a:t>Berlin, 22</a:t>
            </a:r>
            <a:r>
              <a:rPr lang="en-GB" altLang="en-US" sz="1200" b="1" baseline="30000" dirty="0">
                <a:latin typeface="Arial "/>
              </a:rPr>
              <a:t>nd</a:t>
            </a:r>
            <a:r>
              <a:rPr lang="en-GB" altLang="en-US" sz="1200" b="1" dirty="0">
                <a:latin typeface="Arial "/>
              </a:rPr>
              <a:t> May – 26</a:t>
            </a:r>
            <a:r>
              <a:rPr lang="en-GB" altLang="en-US" sz="1200" b="1" baseline="30000" dirty="0">
                <a:latin typeface="Arial "/>
              </a:rPr>
              <a:t>st </a:t>
            </a:r>
            <a:r>
              <a:rPr lang="en-GB" altLang="en-US" sz="1200" b="1" dirty="0">
                <a:latin typeface="Arial "/>
              </a:rPr>
              <a:t>April 2023</a:t>
            </a:r>
            <a:endParaRPr lang="en-US" altLang="en-US" sz="1200" b="1" dirty="0">
              <a:latin typeface="Arial "/>
            </a:endParaRPr>
          </a:p>
        </p:txBody>
      </p:sp>
      <p:sp>
        <p:nvSpPr>
          <p:cNvPr id="15" name="Text Box 13">
            <a:extLst>
              <a:ext uri="{FF2B5EF4-FFF2-40B4-BE49-F238E27FC236}">
                <a16:creationId xmlns:a16="http://schemas.microsoft.com/office/drawing/2014/main" id="{897F339D-C9FE-4694-B4EA-980A7508C12C}"/>
              </a:ext>
            </a:extLst>
          </p:cNvPr>
          <p:cNvSpPr txBox="1">
            <a:spLocks noChangeArrowheads="1"/>
          </p:cNvSpPr>
          <p:nvPr userDrawn="1"/>
        </p:nvSpPr>
        <p:spPr bwMode="auto">
          <a:xfrm>
            <a:off x="8468139" y="73009"/>
            <a:ext cx="2397497" cy="276999"/>
          </a:xfrm>
          <a:prstGeom prst="rect">
            <a:avLst/>
          </a:prstGeom>
          <a:noFill/>
          <a:ln>
            <a:noFill/>
          </a:ln>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en-GB" altLang="en-US" sz="1200" b="1" dirty="0"/>
              <a:t>S6-231976 was S6-231813</a:t>
            </a:r>
            <a:r>
              <a:rPr lang="en-GB" altLang="en-US" sz="1200" dirty="0"/>
              <a:t> </a:t>
            </a:r>
            <a:endParaRPr lang="en-GB" altLang="en-US" sz="1200" dirty="0">
              <a:solidFill>
                <a:schemeClr val="bg2"/>
              </a:solidFill>
            </a:endParaRPr>
          </a:p>
        </p:txBody>
      </p:sp>
    </p:spTree>
  </p:cSld>
  <p:clrMap bg1="lt1" tx1="dk1" bg2="lt2" tx2="dk2" accent1="accent1" accent2="accent2" accent3="accent3" accent4="accent4" accent5="accent5" accent6="accent6" hlink="hlink" folHlink="folHlink"/>
  <p:sldLayoutIdLst>
    <p:sldLayoutId id="2147485163" r:id="rId1"/>
    <p:sldLayoutId id="2147485161" r:id="rId2"/>
    <p:sldLayoutId id="2147485162"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mailto:liuyueyjy@chinamobile.com" TargetMode="External"/><Relationship Id="rId2" Type="http://schemas.openxmlformats.org/officeDocument/2006/relationships/hyperlink" Target="mailto:Jerry.shih@att.com" TargetMode="Externa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oleObject" Target="../embeddings/oleObject1.bin"/><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6BFCA172-672F-4297-B767-9F7EDE373FA1}"/>
              </a:ext>
            </a:extLst>
          </p:cNvPr>
          <p:cNvSpPr>
            <a:spLocks noGrp="1"/>
          </p:cNvSpPr>
          <p:nvPr>
            <p:ph type="title"/>
          </p:nvPr>
        </p:nvSpPr>
        <p:spPr>
          <a:xfrm>
            <a:off x="2147888" y="1709738"/>
            <a:ext cx="7886700" cy="1958495"/>
          </a:xfrm>
        </p:spPr>
        <p:txBody>
          <a:bodyPr/>
          <a:lstStyle/>
          <a:p>
            <a:pPr eaLnBrk="1" hangingPunct="1"/>
            <a:r>
              <a:rPr lang="en-GB" altLang="en-US" sz="4800" dirty="0"/>
              <a:t>MSGin5G Message Delivery </a:t>
            </a:r>
            <a:br>
              <a:rPr lang="en-GB" altLang="en-US" sz="4800" dirty="0"/>
            </a:br>
            <a:r>
              <a:rPr lang="en-GB" altLang="en-US" sz="4800" dirty="0"/>
              <a:t>to MSGin5G UE</a:t>
            </a:r>
          </a:p>
        </p:txBody>
      </p:sp>
      <p:sp>
        <p:nvSpPr>
          <p:cNvPr id="5123" name="Text Placeholder 2">
            <a:extLst>
              <a:ext uri="{FF2B5EF4-FFF2-40B4-BE49-F238E27FC236}">
                <a16:creationId xmlns:a16="http://schemas.microsoft.com/office/drawing/2014/main" id="{9FAD3684-801E-4E1E-85EB-F5F3E5D37277}"/>
              </a:ext>
            </a:extLst>
          </p:cNvPr>
          <p:cNvSpPr>
            <a:spLocks noGrp="1"/>
          </p:cNvSpPr>
          <p:nvPr>
            <p:ph type="body" idx="4294967295"/>
          </p:nvPr>
        </p:nvSpPr>
        <p:spPr>
          <a:xfrm>
            <a:off x="2147888" y="4589463"/>
            <a:ext cx="7886700" cy="1500187"/>
          </a:xfrm>
        </p:spPr>
        <p:txBody>
          <a:bodyPr/>
          <a:lstStyle/>
          <a:p>
            <a:pPr marL="0" indent="0" eaLnBrk="1" hangingPunct="1">
              <a:buFontTx/>
              <a:buNone/>
            </a:pPr>
            <a:r>
              <a:rPr lang="en-GB" altLang="en-US" sz="2000" dirty="0"/>
              <a:t>Jerry Shih</a:t>
            </a:r>
          </a:p>
          <a:p>
            <a:pPr marL="0" indent="0" eaLnBrk="1" hangingPunct="1">
              <a:buFontTx/>
              <a:buNone/>
            </a:pPr>
            <a:r>
              <a:rPr lang="en-GB" altLang="en-US" sz="2000" dirty="0">
                <a:hlinkClick r:id="rId2"/>
              </a:rPr>
              <a:t>Jerry.shih@att.com</a:t>
            </a:r>
            <a:endParaRPr lang="en-GB" altLang="en-US" sz="2000" dirty="0"/>
          </a:p>
          <a:p>
            <a:pPr marL="0" indent="0" eaLnBrk="1" hangingPunct="1">
              <a:buFontTx/>
              <a:buNone/>
            </a:pPr>
            <a:r>
              <a:rPr lang="en-GB" altLang="en-US" sz="2000" dirty="0"/>
              <a:t>Liu Yue</a:t>
            </a:r>
          </a:p>
          <a:p>
            <a:pPr marL="0" indent="0" eaLnBrk="1" hangingPunct="1">
              <a:buFontTx/>
              <a:buNone/>
            </a:pPr>
            <a:r>
              <a:rPr lang="en-GB" altLang="en-US" sz="2000" dirty="0">
                <a:hlinkClick r:id="rId3"/>
              </a:rPr>
              <a:t>liuyueyjy@chinamobile.com</a:t>
            </a:r>
            <a:endParaRPr lang="en-GB" altLang="en-US" sz="2000" dirty="0"/>
          </a:p>
          <a:p>
            <a:pPr marL="0" indent="0" eaLnBrk="1" hangingPunct="1">
              <a:buFontTx/>
              <a:buNone/>
            </a:pPr>
            <a:endParaRPr lang="en-GB" altLang="en-US" dirty="0"/>
          </a:p>
        </p:txBody>
      </p:sp>
    </p:spTree>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39BD4D34-87E7-4105-B586-4767AFA2F0F4}"/>
              </a:ext>
            </a:extLst>
          </p:cNvPr>
          <p:cNvSpPr>
            <a:spLocks noGrp="1"/>
          </p:cNvSpPr>
          <p:nvPr>
            <p:ph type="title"/>
          </p:nvPr>
        </p:nvSpPr>
        <p:spPr/>
        <p:txBody>
          <a:bodyPr/>
          <a:lstStyle/>
          <a:p>
            <a:r>
              <a:rPr lang="en-GB" altLang="en-US" dirty="0"/>
              <a:t>UE state transition</a:t>
            </a:r>
          </a:p>
        </p:txBody>
      </p:sp>
      <p:sp>
        <p:nvSpPr>
          <p:cNvPr id="6147" name="Content Placeholder 2">
            <a:extLst>
              <a:ext uri="{FF2B5EF4-FFF2-40B4-BE49-F238E27FC236}">
                <a16:creationId xmlns:a16="http://schemas.microsoft.com/office/drawing/2014/main" id="{33CFEE74-7B51-47B2-8BC9-945D38E983E7}"/>
              </a:ext>
            </a:extLst>
          </p:cNvPr>
          <p:cNvSpPr>
            <a:spLocks noGrp="1"/>
          </p:cNvSpPr>
          <p:nvPr>
            <p:ph idx="1"/>
          </p:nvPr>
        </p:nvSpPr>
        <p:spPr>
          <a:xfrm>
            <a:off x="1621972" y="1825624"/>
            <a:ext cx="9241971" cy="1002643"/>
          </a:xfrm>
        </p:spPr>
        <p:txBody>
          <a:bodyPr/>
          <a:lstStyle/>
          <a:p>
            <a:r>
              <a:rPr lang="en-US" altLang="en-US" sz="1800" dirty="0"/>
              <a:t> UE is connected to its hosting MSGin5G Server to access MSGin5G services. </a:t>
            </a:r>
          </a:p>
          <a:p>
            <a:r>
              <a:rPr lang="en-US" altLang="en-US" sz="1800" dirty="0"/>
              <a:t> A UE is either registered with its hosting MSGin5G Server for MSGin5G service or not.</a:t>
            </a:r>
          </a:p>
          <a:p>
            <a:r>
              <a:rPr lang="en-US" altLang="en-US" sz="1800" dirty="0"/>
              <a:t>  The UE states are synchronized both on the MSGin5G UE and its hosting MSGin5G Server.</a:t>
            </a:r>
          </a:p>
        </p:txBody>
      </p:sp>
      <p:pic>
        <p:nvPicPr>
          <p:cNvPr id="4" name="Picture 3">
            <a:extLst>
              <a:ext uri="{FF2B5EF4-FFF2-40B4-BE49-F238E27FC236}">
                <a16:creationId xmlns:a16="http://schemas.microsoft.com/office/drawing/2014/main" id="{7A752B43-BF49-D411-8F50-3E9068F88347}"/>
              </a:ext>
            </a:extLst>
          </p:cNvPr>
          <p:cNvPicPr>
            <a:picLocks noChangeAspect="1"/>
          </p:cNvPicPr>
          <p:nvPr/>
        </p:nvPicPr>
        <p:blipFill>
          <a:blip r:embed="rId2"/>
          <a:stretch>
            <a:fillRect/>
          </a:stretch>
        </p:blipFill>
        <p:spPr>
          <a:xfrm>
            <a:off x="2993572" y="3046408"/>
            <a:ext cx="5433331" cy="3148470"/>
          </a:xfrm>
          <a:prstGeom prst="rect">
            <a:avLst/>
          </a:prstGeom>
        </p:spPr>
      </p:pic>
    </p:spTree>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GB" altLang="en-US" dirty="0"/>
              <a:t>Message delivery at MSGin5G Server</a:t>
            </a:r>
          </a:p>
        </p:txBody>
      </p:sp>
      <p:sp>
        <p:nvSpPr>
          <p:cNvPr id="7171" name="Content Placeholder 2">
            <a:extLst>
              <a:ext uri="{FF2B5EF4-FFF2-40B4-BE49-F238E27FC236}">
                <a16:creationId xmlns:a16="http://schemas.microsoft.com/office/drawing/2014/main" id="{8B215120-9330-4C24-86C0-93DB3C460B0D}"/>
              </a:ext>
            </a:extLst>
          </p:cNvPr>
          <p:cNvSpPr>
            <a:spLocks noGrp="1"/>
          </p:cNvSpPr>
          <p:nvPr>
            <p:ph idx="1"/>
          </p:nvPr>
        </p:nvSpPr>
        <p:spPr>
          <a:xfrm>
            <a:off x="657447" y="1831696"/>
            <a:ext cx="10515600" cy="4553910"/>
          </a:xfrm>
        </p:spPr>
        <p:txBody>
          <a:bodyPr/>
          <a:lstStyle/>
          <a:p>
            <a:r>
              <a:rPr lang="en-US" altLang="en-US" sz="2000" dirty="0"/>
              <a:t> </a:t>
            </a:r>
            <a:r>
              <a:rPr lang="en-US" altLang="en-US" sz="1800" dirty="0"/>
              <a:t>UE needs to register with its hosting MSGin5G Server for message delivery.</a:t>
            </a:r>
          </a:p>
          <a:p>
            <a:r>
              <a:rPr lang="en-US" altLang="en-US" sz="1800" dirty="0"/>
              <a:t> MSGin5G Server starts message delivery procedure when the UE state is </a:t>
            </a:r>
            <a:r>
              <a:rPr lang="en-US" altLang="en-US" sz="1800" dirty="0">
                <a:solidFill>
                  <a:srgbClr val="FF0000"/>
                </a:solidFill>
                <a:highlight>
                  <a:srgbClr val="FFFF00"/>
                </a:highlight>
              </a:rPr>
              <a:t>registered.</a:t>
            </a:r>
          </a:p>
          <a:p>
            <a:r>
              <a:rPr lang="en-US" altLang="en-US" sz="1800" dirty="0"/>
              <a:t> When UE state is </a:t>
            </a:r>
            <a:r>
              <a:rPr lang="en-US" altLang="en-US" sz="1800" dirty="0">
                <a:solidFill>
                  <a:srgbClr val="FF0000"/>
                </a:solidFill>
              </a:rPr>
              <a:t>not registered </a:t>
            </a:r>
            <a:r>
              <a:rPr lang="en-US" altLang="en-US" sz="1800" dirty="0"/>
              <a:t>the MSGin5G Server will</a:t>
            </a:r>
          </a:p>
          <a:p>
            <a:pPr lvl="1"/>
            <a:r>
              <a:rPr lang="en-US" altLang="en-US" sz="1600" dirty="0"/>
              <a:t>Inform the UE a message is waiting, if supported (i.e. </a:t>
            </a:r>
            <a:r>
              <a:rPr lang="en-GB" sz="1600" dirty="0">
                <a:effectLst/>
                <a:latin typeface="Times New Roman" panose="02020603050405020304" pitchFamily="18" charset="0"/>
                <a:ea typeface="Times New Roman" panose="02020603050405020304" pitchFamily="18" charset="0"/>
              </a:rPr>
              <a:t>initiates a device trigger request via the SCEF/NEF</a:t>
            </a:r>
            <a:r>
              <a:rPr lang="en-US" altLang="en-US" sz="1600" dirty="0"/>
              <a:t>) and available</a:t>
            </a:r>
          </a:p>
          <a:p>
            <a:pPr lvl="1"/>
            <a:r>
              <a:rPr lang="en-US" altLang="en-US" sz="1600" dirty="0"/>
              <a:t>Check if S/F is requested by the sender:</a:t>
            </a:r>
          </a:p>
          <a:p>
            <a:pPr lvl="2"/>
            <a:r>
              <a:rPr lang="en-US" altLang="en-US" sz="1400" dirty="0"/>
              <a:t>If YES, queue the message and wait for the next delivery opportunity.</a:t>
            </a:r>
          </a:p>
          <a:p>
            <a:pPr lvl="2"/>
            <a:r>
              <a:rPr lang="en-US" altLang="en-US" sz="1400" dirty="0"/>
              <a:t>If NO, drop the message or apply local implementation specific.</a:t>
            </a:r>
          </a:p>
          <a:p>
            <a:r>
              <a:rPr lang="en-US" altLang="en-US" sz="1800" dirty="0"/>
              <a:t>  MSGin5G Server message delivery could be further refined (granularity) with optional “communication availability” information provided by the UE during registration and the MSGin5G Server will schedule the message delivery based on this information. </a:t>
            </a:r>
          </a:p>
          <a:p>
            <a:r>
              <a:rPr lang="en-US" altLang="en-US" sz="1800" dirty="0"/>
              <a:t> If message delivery failed, the MSGin5G Server will:</a:t>
            </a:r>
          </a:p>
          <a:p>
            <a:pPr lvl="1"/>
            <a:r>
              <a:rPr lang="en-US" altLang="en-US" sz="1600" dirty="0"/>
              <a:t>Discard the message or apply local implementation if S/F was not requested, or</a:t>
            </a:r>
          </a:p>
          <a:p>
            <a:pPr lvl="1"/>
            <a:r>
              <a:rPr lang="en-US" altLang="en-US" sz="1600" dirty="0"/>
              <a:t>Apply S/F procedure and wait for the next delivery opportunity.</a:t>
            </a:r>
          </a:p>
          <a:p>
            <a:r>
              <a:rPr lang="en-US" altLang="en-US" sz="1800" dirty="0"/>
              <a:t>MSGin5G Server sends the delivery report back to the sender, if requested.</a:t>
            </a:r>
          </a:p>
          <a:p>
            <a:endParaRPr lang="en-US" altLang="en-US" sz="2000" dirty="0"/>
          </a:p>
        </p:txBody>
      </p:sp>
    </p:spTree>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0BA2DA-B56D-7A74-0B67-1BC8A76CEE77}"/>
              </a:ext>
            </a:extLst>
          </p:cNvPr>
          <p:cNvSpPr>
            <a:spLocks noGrp="1"/>
          </p:cNvSpPr>
          <p:nvPr>
            <p:ph type="title"/>
          </p:nvPr>
        </p:nvSpPr>
        <p:spPr/>
        <p:txBody>
          <a:bodyPr/>
          <a:lstStyle/>
          <a:p>
            <a:r>
              <a:rPr lang="en-US" sz="3600" dirty="0"/>
              <a:t>Message delivery flow at the MSGin5G Server</a:t>
            </a:r>
          </a:p>
        </p:txBody>
      </p:sp>
      <p:sp>
        <p:nvSpPr>
          <p:cNvPr id="7" name="TextBox 6">
            <a:extLst>
              <a:ext uri="{FF2B5EF4-FFF2-40B4-BE49-F238E27FC236}">
                <a16:creationId xmlns:a16="http://schemas.microsoft.com/office/drawing/2014/main" id="{6D8331F0-8A42-B0BD-45EC-5C618EE88010}"/>
              </a:ext>
            </a:extLst>
          </p:cNvPr>
          <p:cNvSpPr txBox="1"/>
          <p:nvPr/>
        </p:nvSpPr>
        <p:spPr>
          <a:xfrm>
            <a:off x="8201296" y="3516086"/>
            <a:ext cx="2460171" cy="707886"/>
          </a:xfrm>
          <a:prstGeom prst="rect">
            <a:avLst/>
          </a:prstGeom>
          <a:noFill/>
        </p:spPr>
        <p:txBody>
          <a:bodyPr wrap="square" rtlCol="0">
            <a:spAutoFit/>
          </a:bodyPr>
          <a:lstStyle/>
          <a:p>
            <a:r>
              <a:rPr lang="en-US" sz="1000" dirty="0">
                <a:solidFill>
                  <a:schemeClr val="accent1">
                    <a:lumMod val="75000"/>
                  </a:schemeClr>
                </a:solidFill>
              </a:rPr>
              <a:t>When message delivery failed, a re-try will take place. How many failed re-tries before stops delivery attempt is local implementation.</a:t>
            </a:r>
          </a:p>
        </p:txBody>
      </p:sp>
      <p:graphicFrame>
        <p:nvGraphicFramePr>
          <p:cNvPr id="4" name="Object 3">
            <a:extLst>
              <a:ext uri="{FF2B5EF4-FFF2-40B4-BE49-F238E27FC236}">
                <a16:creationId xmlns:a16="http://schemas.microsoft.com/office/drawing/2014/main" id="{69DCA9F6-BB75-5361-749D-33F395097631}"/>
              </a:ext>
            </a:extLst>
          </p:cNvPr>
          <p:cNvGraphicFramePr>
            <a:graphicFrameLocks noChangeAspect="1"/>
          </p:cNvGraphicFramePr>
          <p:nvPr>
            <p:extLst>
              <p:ext uri="{D42A27DB-BD31-4B8C-83A1-F6EECF244321}">
                <p14:modId xmlns:p14="http://schemas.microsoft.com/office/powerpoint/2010/main" val="4055397498"/>
              </p:ext>
            </p:extLst>
          </p:nvPr>
        </p:nvGraphicFramePr>
        <p:xfrm>
          <a:off x="838200" y="1754521"/>
          <a:ext cx="8477886" cy="4517708"/>
        </p:xfrm>
        <a:graphic>
          <a:graphicData uri="http://schemas.openxmlformats.org/presentationml/2006/ole">
            <mc:AlternateContent xmlns:mc="http://schemas.openxmlformats.org/markup-compatibility/2006">
              <mc:Choice xmlns:v="urn:schemas-microsoft-com:vml" Requires="v">
                <p:oleObj name="Visio" r:id="rId2" imgW="9366276" imgH="4990961" progId="Visio.Drawing.11">
                  <p:embed/>
                </p:oleObj>
              </mc:Choice>
              <mc:Fallback>
                <p:oleObj name="Visio" r:id="rId2" imgW="9366276" imgH="4990961" progId="Visio.Drawing.11">
                  <p:embed/>
                  <p:pic>
                    <p:nvPicPr>
                      <p:cNvPr id="0" name=""/>
                      <p:cNvPicPr/>
                      <p:nvPr/>
                    </p:nvPicPr>
                    <p:blipFill>
                      <a:blip r:embed="rId3"/>
                      <a:stretch>
                        <a:fillRect/>
                      </a:stretch>
                    </p:blipFill>
                    <p:spPr>
                      <a:xfrm>
                        <a:off x="838200" y="1754521"/>
                        <a:ext cx="8477886" cy="4517708"/>
                      </a:xfrm>
                      <a:prstGeom prst="rect">
                        <a:avLst/>
                      </a:prstGeom>
                    </p:spPr>
                  </p:pic>
                </p:oleObj>
              </mc:Fallback>
            </mc:AlternateContent>
          </a:graphicData>
        </a:graphic>
      </p:graphicFrame>
    </p:spTree>
    <p:extLst>
      <p:ext uri="{BB962C8B-B14F-4D97-AF65-F5344CB8AC3E}">
        <p14:creationId xmlns:p14="http://schemas.microsoft.com/office/powerpoint/2010/main" val="1324032886"/>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3AFF4909-1900-46CD-87F7-AE296C59418F}"/>
              </a:ext>
            </a:extLst>
          </p:cNvPr>
          <p:cNvSpPr>
            <a:spLocks noGrp="1"/>
          </p:cNvSpPr>
          <p:nvPr>
            <p:ph type="title"/>
          </p:nvPr>
        </p:nvSpPr>
        <p:spPr/>
        <p:txBody>
          <a:bodyPr/>
          <a:lstStyle/>
          <a:p>
            <a:r>
              <a:rPr lang="en-GB" altLang="en-US" dirty="0"/>
              <a:t>Summary</a:t>
            </a:r>
          </a:p>
        </p:txBody>
      </p:sp>
      <p:sp>
        <p:nvSpPr>
          <p:cNvPr id="8195" name="Content Placeholder 2">
            <a:extLst>
              <a:ext uri="{FF2B5EF4-FFF2-40B4-BE49-F238E27FC236}">
                <a16:creationId xmlns:a16="http://schemas.microsoft.com/office/drawing/2014/main" id="{A955EC6E-B2A1-4AA5-9F6A-E317D7FE324C}"/>
              </a:ext>
            </a:extLst>
          </p:cNvPr>
          <p:cNvSpPr>
            <a:spLocks noGrp="1"/>
          </p:cNvSpPr>
          <p:nvPr>
            <p:ph idx="1"/>
          </p:nvPr>
        </p:nvSpPr>
        <p:spPr/>
        <p:txBody>
          <a:bodyPr/>
          <a:lstStyle/>
          <a:p>
            <a:r>
              <a:rPr lang="en-US" altLang="en-US" dirty="0"/>
              <a:t> Add slide 4 flowchart to Clause 7.3 (new) as </a:t>
            </a:r>
            <a:r>
              <a:rPr lang="en-US" altLang="en-US"/>
              <a:t>informative information.</a:t>
            </a:r>
            <a:endParaRPr lang="en-US" altLang="en-US" dirty="0"/>
          </a:p>
          <a:p>
            <a:r>
              <a:rPr lang="en-US" altLang="en-US" dirty="0"/>
              <a:t> Modify clause 8.3.3 accordingly.</a:t>
            </a:r>
          </a:p>
        </p:txBody>
      </p:sp>
    </p:spTree>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B13BEEBA675044A96DE28BDD893E607" ma:contentTypeVersion="13" ma:contentTypeDescription="Create a new document." ma:contentTypeScope="" ma:versionID="128a8422487fc329a7dc26f28cf6102c">
  <xsd:schema xmlns:xsd="http://www.w3.org/2001/XMLSchema" xmlns:xs="http://www.w3.org/2001/XMLSchema" xmlns:p="http://schemas.microsoft.com/office/2006/metadata/properties" xmlns:ns3="679a257e-872f-4c98-9e8a-0a9c104f72cd" xmlns:ns4="280d8efa-eff2-4910-88d2-79ca146720c4" targetNamespace="http://schemas.microsoft.com/office/2006/metadata/properties" ma:root="true" ma:fieldsID="5ee17176e517ccea8510c39d83da9bad" ns3:_="" ns4:_="">
    <xsd:import namespace="679a257e-872f-4c98-9e8a-0a9c104f72cd"/>
    <xsd:import namespace="280d8efa-eff2-4910-88d2-79ca146720c4"/>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GenerationTime" minOccurs="0"/>
                <xsd:element ref="ns3:MediaServiceEventHashCode" minOccurs="0"/>
                <xsd:element ref="ns3:MediaServiceLocation" minOccurs="0"/>
                <xsd:element ref="ns3:MediaServiceAutoKeyPoints" minOccurs="0"/>
                <xsd:element ref="ns3:MediaServiceKeyPoints"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79a257e-872f-4c98-9e8a-0a9c104f72c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80d8efa-eff2-4910-88d2-79ca146720c4"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BD6692E6-AFB4-4AE6-8E62-2D7692F0CE7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79a257e-872f-4c98-9e8a-0a9c104f72cd"/>
    <ds:schemaRef ds:uri="280d8efa-eff2-4910-88d2-79ca146720c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35CA3727-A4EB-4398-9783-D0148B061093}">
  <ds:schemaRefs>
    <ds:schemaRef ds:uri="http://schemas.microsoft.com/office/2006/documentManagement/types"/>
    <ds:schemaRef ds:uri="http://schemas.microsoft.com/office/2006/metadata/properties"/>
    <ds:schemaRef ds:uri="679a257e-872f-4c98-9e8a-0a9c104f72cd"/>
    <ds:schemaRef ds:uri="http://purl.org/dc/terms/"/>
    <ds:schemaRef ds:uri="http://schemas.openxmlformats.org/package/2006/metadata/core-properties"/>
    <ds:schemaRef ds:uri="http://purl.org/dc/dcmitype/"/>
    <ds:schemaRef ds:uri="http://schemas.microsoft.com/office/infopath/2007/PartnerControls"/>
    <ds:schemaRef ds:uri="280d8efa-eff2-4910-88d2-79ca146720c4"/>
    <ds:schemaRef ds:uri="http://www.w3.org/XML/1998/namespace"/>
    <ds:schemaRef ds:uri="http://purl.org/dc/elements/1.1/"/>
  </ds:schemaRefs>
</ds:datastoreItem>
</file>

<file path=customXml/itemProps3.xml><?xml version="1.0" encoding="utf-8"?>
<ds:datastoreItem xmlns:ds="http://schemas.openxmlformats.org/officeDocument/2006/customXml" ds:itemID="{7D3A830A-0AC8-45A7-9E99-DF047C23D0D0}">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Office Theme</Template>
  <TotalTime>8613</TotalTime>
  <Words>328</Words>
  <Application>Microsoft Office PowerPoint</Application>
  <PresentationFormat>Widescreen</PresentationFormat>
  <Paragraphs>27</Paragraphs>
  <Slides>5</Slides>
  <Notes>0</Notes>
  <HiddenSlides>0</HiddenSlides>
  <MMClips>0</MMClips>
  <ScaleCrop>false</ScaleCrop>
  <HeadingPairs>
    <vt:vector size="8" baseType="variant">
      <vt:variant>
        <vt:lpstr>Fonts Used</vt:lpstr>
      </vt:variant>
      <vt:variant>
        <vt:i4>5</vt:i4>
      </vt:variant>
      <vt:variant>
        <vt:lpstr>Theme</vt:lpstr>
      </vt:variant>
      <vt:variant>
        <vt:i4>1</vt:i4>
      </vt:variant>
      <vt:variant>
        <vt:lpstr>Embedded OLE Servers</vt:lpstr>
      </vt:variant>
      <vt:variant>
        <vt:i4>1</vt:i4>
      </vt:variant>
      <vt:variant>
        <vt:lpstr>Slide Titles</vt:lpstr>
      </vt:variant>
      <vt:variant>
        <vt:i4>5</vt:i4>
      </vt:variant>
    </vt:vector>
  </HeadingPairs>
  <TitlesOfParts>
    <vt:vector size="12" baseType="lpstr">
      <vt:lpstr>Arial</vt:lpstr>
      <vt:lpstr>Arial </vt:lpstr>
      <vt:lpstr>Calibri</vt:lpstr>
      <vt:lpstr>Calibri Light</vt:lpstr>
      <vt:lpstr>Times New Roman</vt:lpstr>
      <vt:lpstr>Office Theme</vt:lpstr>
      <vt:lpstr>Visio</vt:lpstr>
      <vt:lpstr>MSGin5G Message Delivery  to MSGin5G UE</vt:lpstr>
      <vt:lpstr>UE state transition</vt:lpstr>
      <vt:lpstr>Message delivery at MSGin5G Server</vt:lpstr>
      <vt:lpstr>Message delivery flow at the MSGin5G Server</vt:lpstr>
      <vt:lpstr>Summary</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JS 52523</cp:lastModifiedBy>
  <cp:revision>637</cp:revision>
  <dcterms:created xsi:type="dcterms:W3CDTF">2010-02-05T13:52:04Z</dcterms:created>
  <dcterms:modified xsi:type="dcterms:W3CDTF">2023-05-24T06:52:36Z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0x010100BB13BEEBA675044A96DE28BDD893E607</vt:lpwstr>
  </property>
</Properties>
</file>