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12"/>
  </p:notesMasterIdLst>
  <p:sldIdLst>
    <p:sldId id="260" r:id="rId3"/>
    <p:sldId id="272" r:id="rId4"/>
    <p:sldId id="274" r:id="rId5"/>
    <p:sldId id="273" r:id="rId6"/>
    <p:sldId id="275" r:id="rId7"/>
    <p:sldId id="267" r:id="rId8"/>
    <p:sldId id="264" r:id="rId9"/>
    <p:sldId id="265"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5858"/>
    <a:srgbClr val="FFDF64"/>
    <a:srgbClr val="3399FF"/>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24" autoAdjust="0"/>
    <p:restoredTop sz="94660"/>
  </p:normalViewPr>
  <p:slideViewPr>
    <p:cSldViewPr snapToGrid="0">
      <p:cViewPr varScale="1">
        <p:scale>
          <a:sx n="160" d="100"/>
          <a:sy n="160" d="100"/>
        </p:scale>
        <p:origin x="115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35159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9202885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776666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a:rPr>
              <a:t>3GPP TSG-SA WG6 Meeting #55</a:t>
            </a:r>
          </a:p>
          <a:p>
            <a:pPr eaLnBrk="1" hangingPunct="1">
              <a:defRPr/>
            </a:pPr>
            <a:r>
              <a:rPr lang="en-GB" altLang="en-US" sz="1200" b="1" dirty="0" smtClean="0">
                <a:latin typeface="Arial" panose="020B0604020202020204"/>
              </a:rPr>
              <a:t>Berlin, Germany 22</a:t>
            </a:r>
            <a:r>
              <a:rPr lang="en-GB" altLang="en-US" sz="1200" b="1" baseline="30000" dirty="0" smtClean="0">
                <a:latin typeface="Arial" panose="020B0604020202020204"/>
              </a:rPr>
              <a:t>nd</a:t>
            </a:r>
            <a:r>
              <a:rPr lang="en-GB" altLang="en-US" sz="1200" b="1" dirty="0" smtClean="0">
                <a:latin typeface="Arial" panose="020B0604020202020204"/>
              </a:rPr>
              <a:t> May – 26</a:t>
            </a:r>
            <a:r>
              <a:rPr lang="en-GB" altLang="en-US" sz="1200" b="1" baseline="30000" dirty="0" smtClean="0">
                <a:latin typeface="Arial" panose="020B0604020202020204"/>
              </a:rPr>
              <a:t>th</a:t>
            </a:r>
            <a:r>
              <a:rPr lang="en-GB" altLang="en-US" sz="1200" b="1" baseline="0" dirty="0" smtClean="0">
                <a:latin typeface="Arial" panose="020B0604020202020204"/>
              </a:rPr>
              <a:t> </a:t>
            </a:r>
            <a:r>
              <a:rPr lang="en-GB" altLang="en-US" sz="1200" b="1" dirty="0" smtClean="0">
                <a:latin typeface="Arial" panose="020B0604020202020204"/>
              </a:rPr>
              <a:t>May 2023</a:t>
            </a:r>
            <a:endParaRPr lang="en-US" altLang="en-US" sz="1200" b="1" dirty="0">
              <a:latin typeface="Arial" panose="020B0604020202020204"/>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200" b="1" dirty="0">
                <a:solidFill>
                  <a:prstClr val="black"/>
                </a:solidFill>
                <a:latin typeface="Arial "/>
              </a:rPr>
              <a:t>3GPP TSG-SA WG6 Meeting #</a:t>
            </a:r>
            <a:r>
              <a:rPr lang="sv-SE" altLang="en-US" sz="1200" b="1" dirty="0" smtClean="0">
                <a:solidFill>
                  <a:prstClr val="black"/>
                </a:solidFill>
                <a:latin typeface="Arial "/>
              </a:rPr>
              <a:t>55</a:t>
            </a:r>
            <a:endParaRPr lang="sv-SE" altLang="en-US" sz="1200" b="1" dirty="0">
              <a:solidFill>
                <a:prstClr val="black"/>
              </a:solidFill>
              <a:latin typeface="Arial "/>
            </a:endParaRPr>
          </a:p>
          <a:p>
            <a:pPr fontAlgn="base">
              <a:spcBef>
                <a:spcPct val="0"/>
              </a:spcBef>
              <a:spcAft>
                <a:spcPct val="0"/>
              </a:spcAft>
              <a:defRPr/>
            </a:pPr>
            <a:r>
              <a:rPr lang="en-GB" altLang="en-US" sz="1200" b="1" dirty="0" smtClean="0">
                <a:solidFill>
                  <a:prstClr val="black"/>
                </a:solidFill>
                <a:latin typeface="Arial "/>
              </a:rPr>
              <a:t>Berlin, Germany 22</a:t>
            </a:r>
            <a:r>
              <a:rPr lang="en-GB" altLang="en-US" sz="1200" b="1" baseline="30000" dirty="0" smtClean="0">
                <a:solidFill>
                  <a:prstClr val="black"/>
                </a:solidFill>
                <a:latin typeface="Arial "/>
              </a:rPr>
              <a:t>nd</a:t>
            </a:r>
            <a:r>
              <a:rPr lang="en-GB" altLang="en-US" sz="1200" b="1" dirty="0" smtClean="0">
                <a:solidFill>
                  <a:prstClr val="black"/>
                </a:solidFill>
                <a:latin typeface="Arial "/>
              </a:rPr>
              <a:t> May </a:t>
            </a:r>
            <a:r>
              <a:rPr lang="en-GB" altLang="en-US" sz="1200" b="1" dirty="0">
                <a:solidFill>
                  <a:prstClr val="black"/>
                </a:solidFill>
                <a:latin typeface="Arial "/>
              </a:rPr>
              <a:t>– </a:t>
            </a:r>
            <a:r>
              <a:rPr lang="en-GB" altLang="en-US" sz="1200" b="1" dirty="0" smtClean="0">
                <a:solidFill>
                  <a:prstClr val="black"/>
                </a:solidFill>
                <a:latin typeface="Arial "/>
              </a:rPr>
              <a:t>26</a:t>
            </a:r>
            <a:r>
              <a:rPr lang="en-GB" altLang="en-US" sz="1200" b="1" baseline="30000" dirty="0" smtClean="0">
                <a:solidFill>
                  <a:prstClr val="black"/>
                </a:solidFill>
                <a:latin typeface="Arial "/>
              </a:rPr>
              <a:t>th</a:t>
            </a:r>
            <a:r>
              <a:rPr lang="en-GB" altLang="en-US" sz="1200" b="1" dirty="0" smtClean="0">
                <a:solidFill>
                  <a:prstClr val="black"/>
                </a:solidFill>
                <a:latin typeface="Arial "/>
              </a:rPr>
              <a:t> May </a:t>
            </a:r>
            <a:r>
              <a:rPr lang="en-GB" altLang="en-US" sz="1200" b="1" dirty="0">
                <a:solidFill>
                  <a:prstClr val="black"/>
                </a:solidFill>
                <a:latin typeface="Arial "/>
              </a:rPr>
              <a:t>2023</a:t>
            </a:r>
            <a:endParaRPr lang="en-US" altLang="en-US" sz="1200" b="1" dirty="0">
              <a:solidFill>
                <a:prstClr val="black"/>
              </a:solidFill>
              <a:latin typeface="Arial "/>
            </a:endParaRPr>
          </a:p>
        </p:txBody>
      </p:sp>
    </p:spTree>
    <p:extLst>
      <p:ext uri="{BB962C8B-B14F-4D97-AF65-F5344CB8AC3E}">
        <p14:creationId xmlns:p14="http://schemas.microsoft.com/office/powerpoint/2010/main" val="7623524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Integrated Sensing and </a:t>
            </a:r>
            <a:r>
              <a:rPr lang="en-US" altLang="zh-CN" dirty="0" smtClean="0"/>
              <a:t>Communication related work in SA6</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smtClean="0"/>
              <a:t>Cuili Ge, </a:t>
            </a:r>
            <a:r>
              <a:rPr lang="en-US" altLang="zh-CN" dirty="0" err="1" smtClean="0"/>
              <a:t>Yanmei</a:t>
            </a:r>
            <a:r>
              <a:rPr lang="en-US" altLang="zh-CN" dirty="0" smtClean="0"/>
              <a:t> Yang</a:t>
            </a:r>
          </a:p>
          <a:p>
            <a:pPr marL="0" indent="0" eaLnBrk="1" hangingPunct="1">
              <a:buFontTx/>
              <a:buNone/>
            </a:pPr>
            <a:r>
              <a:rPr lang="en-GB" altLang="en-US" dirty="0" smtClean="0"/>
              <a:t>Huawei</a:t>
            </a:r>
            <a:r>
              <a:rPr lang="en-GB" altLang="en-US" dirty="0"/>
              <a:t>, </a:t>
            </a:r>
            <a:r>
              <a:rPr lang="en-GB" altLang="en-US" dirty="0" smtClean="0"/>
              <a:t>Hisilicon</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6" y="579795"/>
            <a:ext cx="10515600" cy="1104917"/>
          </a:xfrm>
        </p:spPr>
        <p:txBody>
          <a:bodyPr/>
          <a:lstStyle/>
          <a:p>
            <a:r>
              <a:rPr lang="en-US" altLang="en-US" sz="2800" b="1" dirty="0" smtClean="0"/>
              <a:t>&lt;&lt;Acronym: </a:t>
            </a:r>
            <a:r>
              <a:rPr lang="en-US" altLang="zh-CN" sz="2800" b="1" dirty="0" smtClean="0"/>
              <a:t>FS_SAE Sensing application enabler</a:t>
            </a:r>
            <a:r>
              <a:rPr lang="en-US" altLang="en-US" sz="2800" b="1" dirty="0" smtClean="0"/>
              <a:t>&gt;&gt; 1</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US" altLang="zh-CN" sz="1600" dirty="0" smtClean="0"/>
              <a:t>This is a new SID proposal which has never been studied in SA6 before</a:t>
            </a:r>
            <a:endParaRPr lang="en-GB" altLang="en-US" sz="2400" dirty="0" smtClean="0"/>
          </a:p>
          <a:p>
            <a:r>
              <a:rPr lang="en-US" sz="2400" dirty="0" smtClean="0"/>
              <a:t>Study Item/Work Item/Both: </a:t>
            </a:r>
            <a:r>
              <a:rPr lang="en-GB" altLang="en-US" sz="1600" dirty="0" smtClean="0"/>
              <a:t>Both</a:t>
            </a:r>
            <a:endParaRPr lang="en-IN" sz="2400" dirty="0" smtClean="0"/>
          </a:p>
          <a:p>
            <a:pPr lvl="0"/>
            <a:r>
              <a:rPr lang="en-GB" altLang="en-US" sz="2400" dirty="0" smtClean="0"/>
              <a:t>Source of requirements: </a:t>
            </a:r>
            <a:r>
              <a:rPr lang="en-GB" altLang="en-US" sz="1600" dirty="0" smtClean="0"/>
              <a:t>SA1 and SA6 originated</a:t>
            </a:r>
            <a:endParaRPr lang="en-GB" altLang="en-US" sz="2400" dirty="0" smtClean="0"/>
          </a:p>
          <a:p>
            <a:r>
              <a:rPr lang="en-GB" altLang="en-US" sz="2400" dirty="0" smtClean="0"/>
              <a:t>Expected Output: </a:t>
            </a:r>
            <a:r>
              <a:rPr lang="en-GB" altLang="en-US" sz="1600" dirty="0" smtClean="0"/>
              <a:t>new TR + content to be added to existing TS 23.434, 23.286, 23.255, 23.xxx(possibly new vertical TS if needs sensing)</a:t>
            </a:r>
          </a:p>
          <a:p>
            <a:r>
              <a:rPr lang="en-US" sz="2400" dirty="0"/>
              <a:t>Anticipated start </a:t>
            </a:r>
            <a:r>
              <a:rPr lang="en-US" sz="2400" dirty="0" smtClean="0"/>
              <a:t>date/meeting: </a:t>
            </a:r>
            <a:r>
              <a:rPr lang="en-GB" sz="1600" dirty="0" smtClean="0"/>
              <a:t>2023.10</a:t>
            </a:r>
            <a:r>
              <a:rPr lang="en-GB" altLang="en-US" sz="1600" dirty="0" smtClean="0"/>
              <a:t> - SA6#57</a:t>
            </a:r>
            <a:endParaRPr lang="en-IN" sz="2400" dirty="0"/>
          </a:p>
          <a:p>
            <a:pPr lvl="0"/>
            <a:r>
              <a:rPr lang="en-GB" altLang="en-US" sz="2400" dirty="0" smtClean="0"/>
              <a:t>Target Completion: </a:t>
            </a:r>
            <a:r>
              <a:rPr lang="en-GB" altLang="en-US" sz="1600" dirty="0" smtClean="0"/>
              <a:t>2024.05 - SA6#61 (SID completion)</a:t>
            </a:r>
            <a:r>
              <a:rPr lang="en-US" altLang="en-US" sz="1600" dirty="0" smtClean="0"/>
              <a:t>, 2024.12 – SA6#64 (WID completion)</a:t>
            </a:r>
            <a:endParaRPr lang="en-GB" altLang="en-US" sz="2400" dirty="0" smtClean="0"/>
          </a:p>
          <a:p>
            <a:pPr lvl="0"/>
            <a:r>
              <a:rPr lang="en-IN" altLang="en-US" sz="2400" dirty="0" smtClean="0"/>
              <a:t>Estimated TUs: </a:t>
            </a:r>
            <a:r>
              <a:rPr lang="en-GB" altLang="en-US" sz="1600" dirty="0" smtClean="0"/>
              <a:t>10 TUs (SID) + 6 TUs(WID) </a:t>
            </a:r>
            <a:endParaRPr lang="en-IN" altLang="en-US" sz="2400" dirty="0" smtClean="0"/>
          </a:p>
          <a:p>
            <a:r>
              <a:rPr lang="en-IN" altLang="en-US" sz="2400" dirty="0" err="1" smtClean="0"/>
              <a:t>Rapporteurship</a:t>
            </a:r>
            <a:r>
              <a:rPr lang="en-IN" altLang="en-US" sz="2400" dirty="0" smtClean="0"/>
              <a:t>: </a:t>
            </a:r>
            <a:r>
              <a:rPr lang="en-GB" altLang="en-US" sz="1600" dirty="0" smtClean="0"/>
              <a:t>Cuili Ge, Huawei</a:t>
            </a:r>
            <a:endParaRPr lang="en-IN" altLang="en-US" sz="2400" dirty="0" smtClean="0"/>
          </a:p>
          <a:p>
            <a:r>
              <a:rPr lang="en-IN" altLang="en-US" sz="2400" dirty="0" smtClean="0"/>
              <a:t>Supporting IMs: </a:t>
            </a:r>
            <a:r>
              <a:rPr lang="en-GB" altLang="en-US" sz="1600" dirty="0" smtClean="0"/>
              <a:t>Huawei, Hisilicon</a:t>
            </a:r>
            <a:endParaRPr lang="en-IN" altLang="en-US" sz="2400" dirty="0" smtClean="0"/>
          </a:p>
        </p:txBody>
      </p:sp>
    </p:spTree>
    <p:extLst>
      <p:ext uri="{BB962C8B-B14F-4D97-AF65-F5344CB8AC3E}">
        <p14:creationId xmlns:p14="http://schemas.microsoft.com/office/powerpoint/2010/main" val="158896181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a:t>
            </a:r>
            <a:r>
              <a:rPr lang="en-US" altLang="en-US" sz="2800" b="1" dirty="0" smtClean="0"/>
              <a:t>2</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Description:</a:t>
            </a:r>
            <a:r>
              <a:rPr lang="en-GB" altLang="en-US" sz="1600" i="1" dirty="0" smtClean="0"/>
              <a:t> </a:t>
            </a:r>
          </a:p>
          <a:p>
            <a:pPr marL="0" indent="0">
              <a:buNone/>
            </a:pPr>
            <a:r>
              <a:rPr lang="en-US" altLang="en-US" sz="1600" dirty="0" smtClean="0"/>
              <a:t>5G </a:t>
            </a:r>
            <a:r>
              <a:rPr lang="en-US" altLang="en-US" sz="1600" dirty="0"/>
              <a:t>wireless sensing is an key feature from the 5G system addressing different target </a:t>
            </a:r>
            <a:r>
              <a:rPr lang="en-US" altLang="en-US" sz="1600" dirty="0" smtClean="0"/>
              <a:t>verticals/applications, e.g., V2X, UAV, etc. It </a:t>
            </a:r>
            <a:r>
              <a:rPr lang="en-US" altLang="en-US" sz="1600" dirty="0"/>
              <a:t>provides capabilities to get information about characteristics of the environment and/or objects within the environment (e.g. shape, size, orientation, speed, location, distances or relative motion between objects, </a:t>
            </a:r>
            <a:r>
              <a:rPr lang="en-US" altLang="en-US" sz="1600" dirty="0" err="1"/>
              <a:t>etc</a:t>
            </a:r>
            <a:r>
              <a:rPr lang="en-US" altLang="en-US" sz="1600" dirty="0" smtClean="0"/>
              <a:t>). </a:t>
            </a:r>
            <a:r>
              <a:rPr lang="en-US" altLang="en-US" sz="1600" dirty="0"/>
              <a:t>Further 3GPP network can expose the sensing result to the 3rd party.</a:t>
            </a:r>
          </a:p>
          <a:p>
            <a:pPr marL="0" indent="0">
              <a:buNone/>
            </a:pPr>
            <a:r>
              <a:rPr lang="en-US" altLang="en-US" sz="1600" dirty="0" smtClean="0"/>
              <a:t>In </a:t>
            </a:r>
            <a:r>
              <a:rPr lang="en-US" altLang="en-US" sz="1600" dirty="0"/>
              <a:t>addition, the 3GPP network usually defines a common API </a:t>
            </a:r>
            <a:r>
              <a:rPr lang="en-US" altLang="en-US" sz="1600" dirty="0" smtClean="0"/>
              <a:t>supports as </a:t>
            </a:r>
            <a:r>
              <a:rPr lang="en-US" altLang="en-US" sz="1600" dirty="0"/>
              <a:t>many applications as </a:t>
            </a:r>
            <a:r>
              <a:rPr lang="en-US" altLang="en-US" sz="1600" dirty="0" smtClean="0"/>
              <a:t>possible, </a:t>
            </a:r>
            <a:r>
              <a:rPr lang="en-US" altLang="en-US" sz="1600" dirty="0"/>
              <a:t>rather than designing the specific APIs for each verticals. This </a:t>
            </a:r>
            <a:r>
              <a:rPr lang="en-US" altLang="zh-CN" sz="1600" dirty="0" smtClean="0"/>
              <a:t>may make it difficult </a:t>
            </a:r>
            <a:r>
              <a:rPr lang="en-US" altLang="en-US" sz="1600" dirty="0" smtClean="0"/>
              <a:t>for </a:t>
            </a:r>
            <a:r>
              <a:rPr lang="en-US" altLang="en-US" sz="1600" dirty="0"/>
              <a:t>the verticals to figure out how to use the network sensing </a:t>
            </a:r>
            <a:r>
              <a:rPr lang="en-US" altLang="en-US" sz="1600" dirty="0" smtClean="0"/>
              <a:t>features </a:t>
            </a:r>
            <a:r>
              <a:rPr lang="en-US" altLang="zh-CN" sz="1600" dirty="0" smtClean="0"/>
              <a:t>within their own service logic</a:t>
            </a:r>
            <a:r>
              <a:rPr lang="en-US" altLang="en-US" sz="1600" dirty="0" smtClean="0"/>
              <a:t>. </a:t>
            </a:r>
          </a:p>
          <a:p>
            <a:pPr marL="0" indent="0">
              <a:buNone/>
            </a:pPr>
            <a:r>
              <a:rPr lang="en-US" altLang="en-US" sz="1600" dirty="0" smtClean="0"/>
              <a:t>Hence</a:t>
            </a:r>
            <a:r>
              <a:rPr lang="en-US" altLang="en-US" sz="1600" dirty="0"/>
              <a:t>, it is beneficial to provide sensing enable layer functions towards the verticals, to instruct them how to utilize the 3GPP network sensing capabilities in an easy and friend way</a:t>
            </a:r>
            <a:r>
              <a:rPr lang="en-US" altLang="en-US" sz="1600" dirty="0" smtClean="0"/>
              <a:t>.</a:t>
            </a:r>
            <a:endParaRPr lang="en-GB" altLang="en-US" dirty="0" smtClean="0"/>
          </a:p>
        </p:txBody>
      </p:sp>
    </p:spTree>
    <p:extLst>
      <p:ext uri="{BB962C8B-B14F-4D97-AF65-F5344CB8AC3E}">
        <p14:creationId xmlns:p14="http://schemas.microsoft.com/office/powerpoint/2010/main" val="257406445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a:t>
            </a:r>
            <a:r>
              <a:rPr lang="en-US" altLang="en-US" sz="2800" b="1" dirty="0" smtClean="0"/>
              <a:t>3</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Goals:</a:t>
            </a:r>
            <a:r>
              <a:rPr lang="en-GB" altLang="en-US" sz="1600" i="1" dirty="0" smtClean="0"/>
              <a:t> </a:t>
            </a:r>
          </a:p>
          <a:p>
            <a:pPr marL="0" indent="0">
              <a:buNone/>
            </a:pPr>
            <a:r>
              <a:rPr lang="en-US" altLang="en-US" sz="1600" i="1" dirty="0" smtClean="0"/>
              <a:t>1</a:t>
            </a:r>
            <a:r>
              <a:rPr lang="en-US" altLang="en-US" sz="1600" i="1" dirty="0"/>
              <a:t>). </a:t>
            </a:r>
            <a:r>
              <a:rPr lang="en-US" altLang="en-US" sz="1600" i="1" dirty="0" smtClean="0"/>
              <a:t>Analyze </a:t>
            </a:r>
            <a:r>
              <a:rPr lang="en-US" altLang="en-US" sz="1600" i="1" dirty="0"/>
              <a:t>the use cases and requirements of sensing services for different target verticals/applications.</a:t>
            </a:r>
          </a:p>
          <a:p>
            <a:pPr marL="0" indent="0">
              <a:buNone/>
            </a:pPr>
            <a:r>
              <a:rPr lang="en-US" altLang="en-US" sz="1600" i="1" dirty="0"/>
              <a:t>2). Identify the existing functionalities/service API provided by the </a:t>
            </a:r>
            <a:r>
              <a:rPr lang="en-US" altLang="en-US" sz="1600" i="1" dirty="0" err="1"/>
              <a:t>xAE</a:t>
            </a:r>
            <a:r>
              <a:rPr lang="en-US" altLang="en-US" sz="1600" i="1" dirty="0"/>
              <a:t>/SEAL layer which are impacted by the sensing service.</a:t>
            </a:r>
          </a:p>
          <a:p>
            <a:pPr marL="0" indent="0">
              <a:buNone/>
            </a:pPr>
            <a:r>
              <a:rPr lang="en-US" altLang="en-US" sz="1600" i="1" dirty="0"/>
              <a:t>3). Analyze the corresponding 5G sensing architecture enhancements from SA2.</a:t>
            </a:r>
          </a:p>
          <a:p>
            <a:pPr marL="0" indent="0">
              <a:buNone/>
            </a:pPr>
            <a:r>
              <a:rPr lang="en-US" altLang="en-US" sz="1600" i="1" dirty="0"/>
              <a:t>4). Based on the above 1), 2), 3), develop key issues, corresponding architecture requirements and solution recommendations to enable the application layer support for the sensing services over 3GPP system considering the following aspects:</a:t>
            </a:r>
          </a:p>
          <a:p>
            <a:pPr marL="0" indent="0">
              <a:buNone/>
            </a:pPr>
            <a:r>
              <a:rPr lang="en-US" altLang="en-US" sz="1600" i="1" dirty="0" smtClean="0"/>
              <a:t>    - How </a:t>
            </a:r>
            <a:r>
              <a:rPr lang="en-US" altLang="en-US" sz="1600" i="1" dirty="0"/>
              <a:t>to provide the sensing service towards the application layer, define a new set of sensing based service API, or enhance the existing service API (if exist) with sensing options</a:t>
            </a:r>
          </a:p>
          <a:p>
            <a:pPr marL="0" indent="0">
              <a:buNone/>
            </a:pPr>
            <a:r>
              <a:rPr lang="en-US" altLang="en-US" sz="1600" i="1" dirty="0" smtClean="0"/>
              <a:t>    - How </a:t>
            </a:r>
            <a:r>
              <a:rPr lang="en-US" altLang="en-US" sz="1600" i="1" dirty="0"/>
              <a:t>to integrate the 3GPP sensing result from 3GPP network, and data provided by non-3GPP sensors from application the layer domain, e.g., camera, LiDAR</a:t>
            </a:r>
          </a:p>
          <a:p>
            <a:pPr marL="0" indent="0">
              <a:buNone/>
            </a:pPr>
            <a:r>
              <a:rPr lang="en-US" altLang="en-US" sz="1600" i="1" dirty="0" smtClean="0"/>
              <a:t>    - How </a:t>
            </a:r>
            <a:r>
              <a:rPr lang="en-US" altLang="en-US" sz="1600" i="1" dirty="0"/>
              <a:t>to achieve efficient sensing, e.g., aggregating requests and notifications</a:t>
            </a:r>
          </a:p>
          <a:p>
            <a:pPr marL="0" indent="0">
              <a:buNone/>
            </a:pPr>
            <a:r>
              <a:rPr lang="en-US" altLang="en-US" sz="1600" i="1" dirty="0" smtClean="0"/>
              <a:t>    - How </a:t>
            </a:r>
            <a:r>
              <a:rPr lang="en-US" altLang="en-US" sz="1600" i="1" dirty="0"/>
              <a:t>to make use of history sensing result subject to user consent and regulations, to provide sensing service with higher </a:t>
            </a:r>
            <a:r>
              <a:rPr lang="en-US" altLang="en-US" sz="1600" i="1" dirty="0" smtClean="0"/>
              <a:t>accuracy. NOTE</a:t>
            </a:r>
            <a:r>
              <a:rPr lang="en-US" altLang="en-US" sz="1600" i="1" dirty="0"/>
              <a:t>: May use a generic data storage framework which is outside the scope of this objective</a:t>
            </a:r>
            <a:r>
              <a:rPr lang="en-US" altLang="en-US" sz="1600" i="1" dirty="0" smtClean="0"/>
              <a:t>.</a:t>
            </a:r>
            <a:endParaRPr lang="en-US" altLang="en-US" sz="1600" i="1" dirty="0"/>
          </a:p>
        </p:txBody>
      </p:sp>
    </p:spTree>
    <p:extLst>
      <p:ext uri="{BB962C8B-B14F-4D97-AF65-F5344CB8AC3E}">
        <p14:creationId xmlns:p14="http://schemas.microsoft.com/office/powerpoint/2010/main" val="132000797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4</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Dependency on other working groups: </a:t>
            </a:r>
          </a:p>
          <a:p>
            <a:r>
              <a:rPr lang="en-GB" altLang="en-US" sz="1600" dirty="0" smtClean="0"/>
              <a:t>SA1  </a:t>
            </a:r>
            <a:r>
              <a:rPr lang="en-GB" altLang="en-US" sz="1600" dirty="0"/>
              <a:t>- </a:t>
            </a:r>
            <a:r>
              <a:rPr lang="en-GB" altLang="en-US" sz="1600" dirty="0" smtClean="0"/>
              <a:t>950003, Rel19, </a:t>
            </a:r>
            <a:r>
              <a:rPr lang="en-US" altLang="en-US" sz="1600" dirty="0" err="1" smtClean="0"/>
              <a:t>FS_Sensing</a:t>
            </a:r>
            <a:r>
              <a:rPr lang="en-US" altLang="en-US" sz="1600" dirty="0" smtClean="0"/>
              <a:t> </a:t>
            </a:r>
            <a:r>
              <a:rPr lang="en-US" altLang="en-US" sz="1600" dirty="0"/>
              <a:t>- Study on Integrated Sensing and </a:t>
            </a:r>
            <a:r>
              <a:rPr lang="en-US" altLang="en-US" sz="1600" dirty="0" smtClean="0"/>
              <a:t>Communication, 80% completion</a:t>
            </a:r>
          </a:p>
          <a:p>
            <a:r>
              <a:rPr lang="en-US" altLang="en-US" sz="1600" dirty="0" smtClean="0"/>
              <a:t>Future SA2 work on sensing.</a:t>
            </a:r>
            <a:endParaRPr lang="en-GB" altLang="en-US" sz="1600" dirty="0"/>
          </a:p>
          <a:p>
            <a:pPr lvl="1"/>
            <a:endParaRPr lang="en-GB" altLang="en-US" dirty="0"/>
          </a:p>
          <a:p>
            <a:r>
              <a:rPr lang="en-US" dirty="0"/>
              <a:t>Impacts to </a:t>
            </a:r>
            <a:r>
              <a:rPr lang="en-US" dirty="0" smtClean="0"/>
              <a:t>3GPP/Industry </a:t>
            </a:r>
            <a:r>
              <a:rPr lang="en-US" dirty="0"/>
              <a:t>work </a:t>
            </a:r>
            <a:r>
              <a:rPr lang="en-US" dirty="0" smtClean="0"/>
              <a:t>if </a:t>
            </a:r>
            <a:r>
              <a:rPr lang="en-US" dirty="0"/>
              <a:t>this </a:t>
            </a:r>
            <a:r>
              <a:rPr lang="en-US" dirty="0" smtClean="0"/>
              <a:t>is not accepted </a:t>
            </a:r>
            <a:r>
              <a:rPr lang="en-US" dirty="0"/>
              <a:t>into </a:t>
            </a:r>
            <a:r>
              <a:rPr lang="en-US" dirty="0" smtClean="0"/>
              <a:t>Rel-19:</a:t>
            </a:r>
          </a:p>
          <a:p>
            <a:pPr marL="228600" lvl="1">
              <a:spcBef>
                <a:spcPts val="1000"/>
              </a:spcBef>
              <a:buBlip>
                <a:blip r:embed="rId2"/>
              </a:buBlip>
            </a:pPr>
            <a:r>
              <a:rPr lang="en-US" sz="1600" dirty="0" smtClean="0"/>
              <a:t>Due to the </a:t>
            </a:r>
            <a:r>
              <a:rPr lang="en-US" sz="1600" dirty="0"/>
              <a:t>3GPP network usually defines a common API supports the applications as many as possible, rather than designing the specific APIs for each verticals. </a:t>
            </a:r>
            <a:r>
              <a:rPr lang="en-US" sz="1600" dirty="0" smtClean="0"/>
              <a:t>The </a:t>
            </a:r>
            <a:r>
              <a:rPr lang="en-US" sz="1600" dirty="0"/>
              <a:t>verticals </a:t>
            </a:r>
            <a:r>
              <a:rPr lang="en-US" sz="1600" dirty="0" smtClean="0"/>
              <a:t>is NOT able to  figure </a:t>
            </a:r>
            <a:r>
              <a:rPr lang="en-US" sz="1600" dirty="0"/>
              <a:t>out how to </a:t>
            </a:r>
            <a:r>
              <a:rPr lang="en-US" sz="1600" dirty="0" smtClean="0"/>
              <a:t>utilize </a:t>
            </a:r>
            <a:r>
              <a:rPr lang="en-US" sz="1600" dirty="0"/>
              <a:t>the network sensing </a:t>
            </a:r>
            <a:r>
              <a:rPr lang="en-US" sz="1600" dirty="0" smtClean="0"/>
              <a:t>features, which specific network sensing capabilities should be used.</a:t>
            </a:r>
          </a:p>
          <a:p>
            <a:pPr marL="228600" lvl="1">
              <a:spcBef>
                <a:spcPts val="1000"/>
              </a:spcBef>
              <a:buBlip>
                <a:blip r:embed="rId2"/>
              </a:buBlip>
            </a:pPr>
            <a:endParaRPr lang="en-IN" dirty="0"/>
          </a:p>
        </p:txBody>
      </p:sp>
    </p:spTree>
    <p:extLst>
      <p:ext uri="{BB962C8B-B14F-4D97-AF65-F5344CB8AC3E}">
        <p14:creationId xmlns:p14="http://schemas.microsoft.com/office/powerpoint/2010/main" val="134844261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smtClean="0"/>
              <a:t>More</a:t>
            </a:r>
            <a:r>
              <a:rPr lang="en-US" b="1" dirty="0" smtClean="0"/>
              <a:t> Clarifications</a:t>
            </a:r>
            <a:endParaRPr lang="en-US" b="1" dirty="0"/>
          </a:p>
        </p:txBody>
      </p:sp>
      <p:sp>
        <p:nvSpPr>
          <p:cNvPr id="3" name="TextBox 2"/>
          <p:cNvSpPr txBox="1"/>
          <p:nvPr/>
        </p:nvSpPr>
        <p:spPr>
          <a:xfrm>
            <a:off x="838199" y="1763772"/>
            <a:ext cx="9841753" cy="1569660"/>
          </a:xfrm>
          <a:prstGeom prst="rect">
            <a:avLst/>
          </a:prstGeom>
          <a:noFill/>
        </p:spPr>
        <p:txBody>
          <a:bodyPr wrap="square" rtlCol="0">
            <a:spAutoFit/>
          </a:bodyPr>
          <a:lstStyle/>
          <a:p>
            <a:pPr marL="342900" indent="-342900">
              <a:buAutoNum type="arabicPeriod"/>
            </a:pPr>
            <a:r>
              <a:rPr lang="en-US" altLang="zh-CN" sz="3200" dirty="0" smtClean="0"/>
              <a:t>Use case and business </a:t>
            </a:r>
            <a:r>
              <a:rPr lang="en-US" altLang="zh-CN" sz="3200" dirty="0"/>
              <a:t>model with SA6 </a:t>
            </a:r>
            <a:r>
              <a:rPr lang="en-US" altLang="zh-CN" sz="3200" dirty="0" smtClean="0"/>
              <a:t>participation</a:t>
            </a:r>
          </a:p>
          <a:p>
            <a:pPr marL="342900" indent="-342900">
              <a:buAutoNum type="arabicPeriod"/>
            </a:pPr>
            <a:r>
              <a:rPr lang="en-US" sz="3200" dirty="0" smtClean="0"/>
              <a:t>The relationship with other SA6 works</a:t>
            </a:r>
          </a:p>
          <a:p>
            <a:r>
              <a:rPr lang="en-US" sz="3200" dirty="0" smtClean="0"/>
              <a:t> </a:t>
            </a:r>
            <a:endParaRPr lang="en-US" sz="3200" dirty="0"/>
          </a:p>
        </p:txBody>
      </p:sp>
    </p:spTree>
    <p:extLst>
      <p:ext uri="{BB962C8B-B14F-4D97-AF65-F5344CB8AC3E}">
        <p14:creationId xmlns:p14="http://schemas.microsoft.com/office/powerpoint/2010/main" val="28204982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smtClean="0">
                <a:solidFill>
                  <a:srgbClr val="FF0000"/>
                </a:solidFill>
              </a:rPr>
              <a:t>Use cases and business models with SA6 participation</a:t>
            </a:r>
            <a:endParaRPr lang="zh-CN" altLang="en-US" sz="2800" dirty="0">
              <a:solidFill>
                <a:srgbClr val="FF0000"/>
              </a:solidFill>
            </a:endParaRPr>
          </a:p>
        </p:txBody>
      </p:sp>
      <p:sp>
        <p:nvSpPr>
          <p:cNvPr id="109" name="TextBox 108"/>
          <p:cNvSpPr txBox="1"/>
          <p:nvPr/>
        </p:nvSpPr>
        <p:spPr>
          <a:xfrm>
            <a:off x="183455" y="1339813"/>
            <a:ext cx="5260891" cy="954107"/>
          </a:xfrm>
          <a:prstGeom prst="rect">
            <a:avLst/>
          </a:prstGeom>
          <a:noFill/>
        </p:spPr>
        <p:txBody>
          <a:bodyPr wrap="square" rtlCol="0">
            <a:spAutoFit/>
          </a:bodyPr>
          <a:lstStyle/>
          <a:p>
            <a:r>
              <a:rPr lang="en-US" sz="1400" b="1" dirty="0" smtClean="0"/>
              <a:t>The Sensing enabler layer will utilize the sensing information exposed from 3GPP network, and optional non-3GPP sensing data from the application domain, to provide value-added service API per vertical application requirements.</a:t>
            </a:r>
            <a:endParaRPr lang="en-US" sz="1400" b="1" dirty="0"/>
          </a:p>
        </p:txBody>
      </p:sp>
      <p:sp>
        <p:nvSpPr>
          <p:cNvPr id="135" name="TextBox 134"/>
          <p:cNvSpPr txBox="1"/>
          <p:nvPr/>
        </p:nvSpPr>
        <p:spPr>
          <a:xfrm>
            <a:off x="5850964" y="1339813"/>
            <a:ext cx="6421922" cy="615553"/>
          </a:xfrm>
          <a:prstGeom prst="rect">
            <a:avLst/>
          </a:prstGeom>
          <a:noFill/>
        </p:spPr>
        <p:txBody>
          <a:bodyPr wrap="square" rtlCol="0">
            <a:spAutoFit/>
          </a:bodyPr>
          <a:lstStyle/>
          <a:p>
            <a:r>
              <a:rPr lang="en-US" dirty="0" smtClean="0">
                <a:sym typeface="Wingdings" panose="05000000000000000000" pitchFamily="2" charset="2"/>
              </a:rPr>
              <a:t></a:t>
            </a:r>
            <a:r>
              <a:rPr lang="en-US" dirty="0"/>
              <a:t> </a:t>
            </a:r>
            <a:r>
              <a:rPr lang="en-US" sz="1600" b="1" dirty="0"/>
              <a:t>One </a:t>
            </a:r>
            <a:r>
              <a:rPr lang="en-US" sz="1600" b="1" dirty="0" smtClean="0"/>
              <a:t>example for UAV. SA6 will provide the industry a Demo of using network sensing  </a:t>
            </a:r>
            <a:endParaRPr lang="en-US" sz="1600" b="1" dirty="0"/>
          </a:p>
        </p:txBody>
      </p:sp>
      <p:pic>
        <p:nvPicPr>
          <p:cNvPr id="9" name="Picture 8"/>
          <p:cNvPicPr>
            <a:picLocks noChangeAspect="1"/>
          </p:cNvPicPr>
          <p:nvPr/>
        </p:nvPicPr>
        <p:blipFill>
          <a:blip r:embed="rId2"/>
          <a:stretch>
            <a:fillRect/>
          </a:stretch>
        </p:blipFill>
        <p:spPr>
          <a:xfrm>
            <a:off x="2394324" y="2695262"/>
            <a:ext cx="3050022" cy="2974802"/>
          </a:xfrm>
          <a:prstGeom prst="rect">
            <a:avLst/>
          </a:prstGeom>
        </p:spPr>
      </p:pic>
      <p:pic>
        <p:nvPicPr>
          <p:cNvPr id="2" name="Picture 1"/>
          <p:cNvPicPr>
            <a:picLocks noChangeAspect="1"/>
          </p:cNvPicPr>
          <p:nvPr/>
        </p:nvPicPr>
        <p:blipFill>
          <a:blip r:embed="rId3"/>
          <a:stretch>
            <a:fillRect/>
          </a:stretch>
        </p:blipFill>
        <p:spPr>
          <a:xfrm>
            <a:off x="260071" y="2775642"/>
            <a:ext cx="2209336" cy="2938460"/>
          </a:xfrm>
          <a:prstGeom prst="rect">
            <a:avLst/>
          </a:prstGeom>
        </p:spPr>
      </p:pic>
      <p:pic>
        <p:nvPicPr>
          <p:cNvPr id="14" name="图片 16"/>
          <p:cNvPicPr>
            <a:picLocks noChangeAspect="1"/>
          </p:cNvPicPr>
          <p:nvPr/>
        </p:nvPicPr>
        <p:blipFill>
          <a:blip r:embed="rId4"/>
          <a:stretch>
            <a:fillRect/>
          </a:stretch>
        </p:blipFill>
        <p:spPr>
          <a:xfrm>
            <a:off x="7306206" y="5362792"/>
            <a:ext cx="470277" cy="440418"/>
          </a:xfrm>
          <a:prstGeom prst="rect">
            <a:avLst/>
          </a:prstGeom>
        </p:spPr>
      </p:pic>
      <p:grpSp>
        <p:nvGrpSpPr>
          <p:cNvPr id="29" name="组合 790"/>
          <p:cNvGrpSpPr>
            <a:grpSpLocks/>
          </p:cNvGrpSpPr>
          <p:nvPr/>
        </p:nvGrpSpPr>
        <p:grpSpPr bwMode="auto">
          <a:xfrm>
            <a:off x="6066324" y="5084851"/>
            <a:ext cx="490139" cy="458451"/>
            <a:chOff x="8991601" y="2298701"/>
            <a:chExt cx="300038" cy="285750"/>
          </a:xfrm>
        </p:grpSpPr>
        <p:sp>
          <p:nvSpPr>
            <p:cNvPr id="30" name="Freeform 252"/>
            <p:cNvSpPr>
              <a:spLocks noEditPoints="1"/>
            </p:cNvSpPr>
            <p:nvPr/>
          </p:nvSpPr>
          <p:spPr bwMode="auto">
            <a:xfrm>
              <a:off x="9109076" y="2401888"/>
              <a:ext cx="61913" cy="58738"/>
            </a:xfrm>
            <a:custGeom>
              <a:avLst/>
              <a:gdLst>
                <a:gd name="T0" fmla="*/ 30163 w 39"/>
                <a:gd name="T1" fmla="*/ 58738 h 38"/>
                <a:gd name="T2" fmla="*/ 0 w 39"/>
                <a:gd name="T3" fmla="*/ 29369 h 38"/>
                <a:gd name="T4" fmla="*/ 30163 w 39"/>
                <a:gd name="T5" fmla="*/ 0 h 38"/>
                <a:gd name="T6" fmla="*/ 61913 w 39"/>
                <a:gd name="T7" fmla="*/ 29369 h 38"/>
                <a:gd name="T8" fmla="*/ 30163 w 39"/>
                <a:gd name="T9" fmla="*/ 58738 h 38"/>
                <a:gd name="T10" fmla="*/ 30163 w 39"/>
                <a:gd name="T11" fmla="*/ 12366 h 38"/>
                <a:gd name="T12" fmla="*/ 12700 w 39"/>
                <a:gd name="T13" fmla="*/ 29369 h 38"/>
                <a:gd name="T14" fmla="*/ 30163 w 39"/>
                <a:gd name="T15" fmla="*/ 46372 h 38"/>
                <a:gd name="T16" fmla="*/ 49213 w 39"/>
                <a:gd name="T17" fmla="*/ 29369 h 38"/>
                <a:gd name="T18" fmla="*/ 30163 w 39"/>
                <a:gd name="T19" fmla="*/ 12366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8">
                  <a:moveTo>
                    <a:pt x="19" y="38"/>
                  </a:moveTo>
                  <a:cubicBezTo>
                    <a:pt x="9" y="38"/>
                    <a:pt x="0" y="30"/>
                    <a:pt x="0" y="19"/>
                  </a:cubicBezTo>
                  <a:cubicBezTo>
                    <a:pt x="0" y="8"/>
                    <a:pt x="9" y="0"/>
                    <a:pt x="19" y="0"/>
                  </a:cubicBezTo>
                  <a:cubicBezTo>
                    <a:pt x="30" y="0"/>
                    <a:pt x="39" y="8"/>
                    <a:pt x="39" y="19"/>
                  </a:cubicBezTo>
                  <a:cubicBezTo>
                    <a:pt x="39" y="30"/>
                    <a:pt x="30" y="38"/>
                    <a:pt x="19" y="38"/>
                  </a:cubicBezTo>
                  <a:close/>
                  <a:moveTo>
                    <a:pt x="19" y="8"/>
                  </a:moveTo>
                  <a:cubicBezTo>
                    <a:pt x="13" y="8"/>
                    <a:pt x="8" y="13"/>
                    <a:pt x="8" y="19"/>
                  </a:cubicBezTo>
                  <a:cubicBezTo>
                    <a:pt x="8" y="25"/>
                    <a:pt x="13" y="30"/>
                    <a:pt x="19" y="30"/>
                  </a:cubicBezTo>
                  <a:cubicBezTo>
                    <a:pt x="25" y="30"/>
                    <a:pt x="31" y="25"/>
                    <a:pt x="31" y="19"/>
                  </a:cubicBezTo>
                  <a:cubicBezTo>
                    <a:pt x="31" y="13"/>
                    <a:pt x="25" y="8"/>
                    <a:pt x="19"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1" name="Freeform 253"/>
            <p:cNvSpPr>
              <a:spLocks/>
            </p:cNvSpPr>
            <p:nvPr/>
          </p:nvSpPr>
          <p:spPr bwMode="auto">
            <a:xfrm>
              <a:off x="9123363" y="2513013"/>
              <a:ext cx="33338" cy="15875"/>
            </a:xfrm>
            <a:custGeom>
              <a:avLst/>
              <a:gdLst>
                <a:gd name="T0" fmla="*/ 15875 w 21"/>
                <a:gd name="T1" fmla="*/ 15875 h 10"/>
                <a:gd name="T2" fmla="*/ 0 w 21"/>
                <a:gd name="T3" fmla="*/ 9525 h 10"/>
                <a:gd name="T4" fmla="*/ 7938 w 21"/>
                <a:gd name="T5" fmla="*/ 0 h 10"/>
                <a:gd name="T6" fmla="*/ 23813 w 21"/>
                <a:gd name="T7" fmla="*/ 0 h 10"/>
                <a:gd name="T8" fmla="*/ 33338 w 21"/>
                <a:gd name="T9" fmla="*/ 9525 h 10"/>
                <a:gd name="T10" fmla="*/ 15875 w 21"/>
                <a:gd name="T11" fmla="*/ 15875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0">
                  <a:moveTo>
                    <a:pt x="10" y="10"/>
                  </a:moveTo>
                  <a:cubicBezTo>
                    <a:pt x="6" y="10"/>
                    <a:pt x="3" y="9"/>
                    <a:pt x="0" y="6"/>
                  </a:cubicBezTo>
                  <a:cubicBezTo>
                    <a:pt x="5" y="0"/>
                    <a:pt x="5" y="0"/>
                    <a:pt x="5" y="0"/>
                  </a:cubicBezTo>
                  <a:cubicBezTo>
                    <a:pt x="8" y="3"/>
                    <a:pt x="13" y="3"/>
                    <a:pt x="15" y="0"/>
                  </a:cubicBezTo>
                  <a:cubicBezTo>
                    <a:pt x="21" y="6"/>
                    <a:pt x="21" y="6"/>
                    <a:pt x="21" y="6"/>
                  </a:cubicBezTo>
                  <a:cubicBezTo>
                    <a:pt x="18" y="9"/>
                    <a:pt x="14" y="10"/>
                    <a:pt x="10" y="1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2" name="Freeform 254"/>
            <p:cNvSpPr>
              <a:spLocks/>
            </p:cNvSpPr>
            <p:nvPr/>
          </p:nvSpPr>
          <p:spPr bwMode="auto">
            <a:xfrm>
              <a:off x="9104313" y="2533651"/>
              <a:ext cx="69850" cy="23813"/>
            </a:xfrm>
            <a:custGeom>
              <a:avLst/>
              <a:gdLst>
                <a:gd name="T0" fmla="*/ 34925 w 46"/>
                <a:gd name="T1" fmla="*/ 23813 h 15"/>
                <a:gd name="T2" fmla="*/ 0 w 46"/>
                <a:gd name="T3" fmla="*/ 9525 h 15"/>
                <a:gd name="T4" fmla="*/ 9111 w 46"/>
                <a:gd name="T5" fmla="*/ 0 h 15"/>
                <a:gd name="T6" fmla="*/ 62258 w 46"/>
                <a:gd name="T7" fmla="*/ 0 h 15"/>
                <a:gd name="T8" fmla="*/ 69850 w 46"/>
                <a:gd name="T9" fmla="*/ 9525 h 15"/>
                <a:gd name="T10" fmla="*/ 34925 w 46"/>
                <a:gd name="T11" fmla="*/ 23813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15">
                  <a:moveTo>
                    <a:pt x="23" y="15"/>
                  </a:moveTo>
                  <a:cubicBezTo>
                    <a:pt x="15" y="15"/>
                    <a:pt x="7" y="12"/>
                    <a:pt x="0" y="6"/>
                  </a:cubicBezTo>
                  <a:cubicBezTo>
                    <a:pt x="6" y="0"/>
                    <a:pt x="6" y="0"/>
                    <a:pt x="6" y="0"/>
                  </a:cubicBezTo>
                  <a:cubicBezTo>
                    <a:pt x="15" y="10"/>
                    <a:pt x="31" y="10"/>
                    <a:pt x="41" y="0"/>
                  </a:cubicBezTo>
                  <a:cubicBezTo>
                    <a:pt x="46" y="6"/>
                    <a:pt x="46" y="6"/>
                    <a:pt x="46" y="6"/>
                  </a:cubicBezTo>
                  <a:cubicBezTo>
                    <a:pt x="40" y="12"/>
                    <a:pt x="32" y="15"/>
                    <a:pt x="23" y="1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3" name="Freeform 255"/>
            <p:cNvSpPr>
              <a:spLocks/>
            </p:cNvSpPr>
            <p:nvPr/>
          </p:nvSpPr>
          <p:spPr bwMode="auto">
            <a:xfrm>
              <a:off x="9085263" y="2554288"/>
              <a:ext cx="109538" cy="30163"/>
            </a:xfrm>
            <a:custGeom>
              <a:avLst/>
              <a:gdLst>
                <a:gd name="T0" fmla="*/ 53998 w 71"/>
                <a:gd name="T1" fmla="*/ 30163 h 20"/>
                <a:gd name="T2" fmla="*/ 0 w 71"/>
                <a:gd name="T3" fmla="*/ 7541 h 20"/>
                <a:gd name="T4" fmla="*/ 7714 w 71"/>
                <a:gd name="T5" fmla="*/ 0 h 20"/>
                <a:gd name="T6" fmla="*/ 100281 w 71"/>
                <a:gd name="T7" fmla="*/ 0 h 20"/>
                <a:gd name="T8" fmla="*/ 109538 w 71"/>
                <a:gd name="T9" fmla="*/ 7541 h 20"/>
                <a:gd name="T10" fmla="*/ 53998 w 71"/>
                <a:gd name="T11" fmla="*/ 30163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20">
                  <a:moveTo>
                    <a:pt x="35" y="20"/>
                  </a:moveTo>
                  <a:cubicBezTo>
                    <a:pt x="22" y="20"/>
                    <a:pt x="9" y="15"/>
                    <a:pt x="0" y="5"/>
                  </a:cubicBezTo>
                  <a:cubicBezTo>
                    <a:pt x="5" y="0"/>
                    <a:pt x="5" y="0"/>
                    <a:pt x="5" y="0"/>
                  </a:cubicBezTo>
                  <a:cubicBezTo>
                    <a:pt x="22" y="16"/>
                    <a:pt x="49" y="16"/>
                    <a:pt x="65" y="0"/>
                  </a:cubicBezTo>
                  <a:cubicBezTo>
                    <a:pt x="71" y="5"/>
                    <a:pt x="71" y="5"/>
                    <a:pt x="71" y="5"/>
                  </a:cubicBezTo>
                  <a:cubicBezTo>
                    <a:pt x="61" y="15"/>
                    <a:pt x="48" y="20"/>
                    <a:pt x="35"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4" name="Oval 256"/>
            <p:cNvSpPr>
              <a:spLocks noChangeArrowheads="1"/>
            </p:cNvSpPr>
            <p:nvPr/>
          </p:nvSpPr>
          <p:spPr bwMode="auto">
            <a:xfrm>
              <a:off x="9129713" y="2422526"/>
              <a:ext cx="19050" cy="174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5" name="Freeform 257"/>
            <p:cNvSpPr>
              <a:spLocks/>
            </p:cNvSpPr>
            <p:nvPr/>
          </p:nvSpPr>
          <p:spPr bwMode="auto">
            <a:xfrm>
              <a:off x="9190038" y="2435226"/>
              <a:ext cx="80963" cy="115888"/>
            </a:xfrm>
            <a:custGeom>
              <a:avLst/>
              <a:gdLst>
                <a:gd name="T0" fmla="*/ 80963 w 52"/>
                <a:gd name="T1" fmla="*/ 115888 h 75"/>
                <a:gd name="T2" fmla="*/ 56051 w 52"/>
                <a:gd name="T3" fmla="*/ 115888 h 75"/>
                <a:gd name="T4" fmla="*/ 0 w 52"/>
                <a:gd name="T5" fmla="*/ 21632 h 75"/>
                <a:gd name="T6" fmla="*/ 12456 w 52"/>
                <a:gd name="T7" fmla="*/ 0 h 75"/>
                <a:gd name="T8" fmla="*/ 80963 w 52"/>
                <a:gd name="T9" fmla="*/ 115888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75">
                  <a:moveTo>
                    <a:pt x="52" y="75"/>
                  </a:moveTo>
                  <a:cubicBezTo>
                    <a:pt x="36" y="75"/>
                    <a:pt x="36" y="75"/>
                    <a:pt x="36" y="75"/>
                  </a:cubicBezTo>
                  <a:cubicBezTo>
                    <a:pt x="36" y="49"/>
                    <a:pt x="22" y="26"/>
                    <a:pt x="0" y="14"/>
                  </a:cubicBezTo>
                  <a:cubicBezTo>
                    <a:pt x="8" y="0"/>
                    <a:pt x="8" y="0"/>
                    <a:pt x="8" y="0"/>
                  </a:cubicBezTo>
                  <a:cubicBezTo>
                    <a:pt x="35" y="15"/>
                    <a:pt x="52" y="44"/>
                    <a:pt x="52" y="7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6" name="Freeform 258"/>
            <p:cNvSpPr>
              <a:spLocks/>
            </p:cNvSpPr>
            <p:nvPr/>
          </p:nvSpPr>
          <p:spPr bwMode="auto">
            <a:xfrm>
              <a:off x="9009063" y="2435226"/>
              <a:ext cx="79375" cy="115888"/>
            </a:xfrm>
            <a:custGeom>
              <a:avLst/>
              <a:gdLst>
                <a:gd name="T0" fmla="*/ 24902 w 51"/>
                <a:gd name="T1" fmla="*/ 115888 h 74"/>
                <a:gd name="T2" fmla="*/ 0 w 51"/>
                <a:gd name="T3" fmla="*/ 115888 h 74"/>
                <a:gd name="T4" fmla="*/ 66924 w 51"/>
                <a:gd name="T5" fmla="*/ 0 h 74"/>
                <a:gd name="T6" fmla="*/ 79375 w 51"/>
                <a:gd name="T7" fmla="*/ 21925 h 74"/>
                <a:gd name="T8" fmla="*/ 24902 w 51"/>
                <a:gd name="T9" fmla="*/ 115888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74">
                  <a:moveTo>
                    <a:pt x="16" y="74"/>
                  </a:moveTo>
                  <a:cubicBezTo>
                    <a:pt x="0" y="74"/>
                    <a:pt x="0" y="74"/>
                    <a:pt x="0" y="74"/>
                  </a:cubicBezTo>
                  <a:cubicBezTo>
                    <a:pt x="0" y="43"/>
                    <a:pt x="16" y="15"/>
                    <a:pt x="43" y="0"/>
                  </a:cubicBezTo>
                  <a:cubicBezTo>
                    <a:pt x="51" y="14"/>
                    <a:pt x="51" y="14"/>
                    <a:pt x="51" y="14"/>
                  </a:cubicBezTo>
                  <a:cubicBezTo>
                    <a:pt x="29" y="26"/>
                    <a:pt x="16" y="49"/>
                    <a:pt x="16" y="7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7" name="Freeform 259"/>
            <p:cNvSpPr>
              <a:spLocks noEditPoints="1"/>
            </p:cNvSpPr>
            <p:nvPr/>
          </p:nvSpPr>
          <p:spPr bwMode="auto">
            <a:xfrm>
              <a:off x="8993188" y="2335213"/>
              <a:ext cx="293688" cy="168275"/>
            </a:xfrm>
            <a:custGeom>
              <a:avLst/>
              <a:gdLst>
                <a:gd name="T0" fmla="*/ 146067 w 189"/>
                <a:gd name="T1" fmla="*/ 168275 h 108"/>
                <a:gd name="T2" fmla="*/ 74587 w 189"/>
                <a:gd name="T3" fmla="*/ 96602 h 108"/>
                <a:gd name="T4" fmla="*/ 80803 w 189"/>
                <a:gd name="T5" fmla="*/ 68556 h 108"/>
                <a:gd name="T6" fmla="*/ 32632 w 189"/>
                <a:gd name="T7" fmla="*/ 68556 h 108"/>
                <a:gd name="T8" fmla="*/ 0 w 189"/>
                <a:gd name="T9" fmla="*/ 34278 h 108"/>
                <a:gd name="T10" fmla="*/ 32632 w 189"/>
                <a:gd name="T11" fmla="*/ 0 h 108"/>
                <a:gd name="T12" fmla="*/ 259502 w 189"/>
                <a:gd name="T13" fmla="*/ 0 h 108"/>
                <a:gd name="T14" fmla="*/ 293688 w 189"/>
                <a:gd name="T15" fmla="*/ 34278 h 108"/>
                <a:gd name="T16" fmla="*/ 259502 w 189"/>
                <a:gd name="T17" fmla="*/ 68556 h 108"/>
                <a:gd name="T18" fmla="*/ 212885 w 189"/>
                <a:gd name="T19" fmla="*/ 68556 h 108"/>
                <a:gd name="T20" fmla="*/ 219101 w 189"/>
                <a:gd name="T21" fmla="*/ 96602 h 108"/>
                <a:gd name="T22" fmla="*/ 146067 w 189"/>
                <a:gd name="T23" fmla="*/ 168275 h 108"/>
                <a:gd name="T24" fmla="*/ 32632 w 189"/>
                <a:gd name="T25" fmla="*/ 24930 h 108"/>
                <a:gd name="T26" fmla="*/ 24862 w 189"/>
                <a:gd name="T27" fmla="*/ 34278 h 108"/>
                <a:gd name="T28" fmla="*/ 32632 w 189"/>
                <a:gd name="T29" fmla="*/ 43627 h 108"/>
                <a:gd name="T30" fmla="*/ 102558 w 189"/>
                <a:gd name="T31" fmla="*/ 43627 h 108"/>
                <a:gd name="T32" fmla="*/ 114989 w 189"/>
                <a:gd name="T33" fmla="*/ 51417 h 108"/>
                <a:gd name="T34" fmla="*/ 111881 w 189"/>
                <a:gd name="T35" fmla="*/ 63882 h 108"/>
                <a:gd name="T36" fmla="*/ 99450 w 189"/>
                <a:gd name="T37" fmla="*/ 96602 h 108"/>
                <a:gd name="T38" fmla="*/ 146067 w 189"/>
                <a:gd name="T39" fmla="*/ 143345 h 108"/>
                <a:gd name="T40" fmla="*/ 194238 w 189"/>
                <a:gd name="T41" fmla="*/ 96602 h 108"/>
                <a:gd name="T42" fmla="*/ 180253 w 189"/>
                <a:gd name="T43" fmla="*/ 63882 h 108"/>
                <a:gd name="T44" fmla="*/ 178699 w 189"/>
                <a:gd name="T45" fmla="*/ 51417 h 108"/>
                <a:gd name="T46" fmla="*/ 189576 w 189"/>
                <a:gd name="T47" fmla="*/ 43627 h 108"/>
                <a:gd name="T48" fmla="*/ 259502 w 189"/>
                <a:gd name="T49" fmla="*/ 43627 h 108"/>
                <a:gd name="T50" fmla="*/ 268826 w 189"/>
                <a:gd name="T51" fmla="*/ 34278 h 108"/>
                <a:gd name="T52" fmla="*/ 259502 w 189"/>
                <a:gd name="T53" fmla="*/ 24930 h 108"/>
                <a:gd name="T54" fmla="*/ 32632 w 189"/>
                <a:gd name="T55" fmla="*/ 24930 h 1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08">
                  <a:moveTo>
                    <a:pt x="94" y="108"/>
                  </a:moveTo>
                  <a:cubicBezTo>
                    <a:pt x="69" y="108"/>
                    <a:pt x="48" y="88"/>
                    <a:pt x="48" y="62"/>
                  </a:cubicBezTo>
                  <a:cubicBezTo>
                    <a:pt x="48" y="56"/>
                    <a:pt x="49" y="50"/>
                    <a:pt x="52" y="44"/>
                  </a:cubicBezTo>
                  <a:cubicBezTo>
                    <a:pt x="21" y="44"/>
                    <a:pt x="21" y="44"/>
                    <a:pt x="21" y="44"/>
                  </a:cubicBezTo>
                  <a:cubicBezTo>
                    <a:pt x="9" y="44"/>
                    <a:pt x="0" y="34"/>
                    <a:pt x="0" y="22"/>
                  </a:cubicBezTo>
                  <a:cubicBezTo>
                    <a:pt x="0" y="10"/>
                    <a:pt x="9" y="0"/>
                    <a:pt x="21" y="0"/>
                  </a:cubicBezTo>
                  <a:cubicBezTo>
                    <a:pt x="167" y="0"/>
                    <a:pt x="167" y="0"/>
                    <a:pt x="167" y="0"/>
                  </a:cubicBezTo>
                  <a:cubicBezTo>
                    <a:pt x="179" y="0"/>
                    <a:pt x="189" y="10"/>
                    <a:pt x="189" y="22"/>
                  </a:cubicBezTo>
                  <a:cubicBezTo>
                    <a:pt x="189" y="34"/>
                    <a:pt x="179" y="44"/>
                    <a:pt x="167" y="44"/>
                  </a:cubicBezTo>
                  <a:cubicBezTo>
                    <a:pt x="137" y="44"/>
                    <a:pt x="137" y="44"/>
                    <a:pt x="137" y="44"/>
                  </a:cubicBezTo>
                  <a:cubicBezTo>
                    <a:pt x="139" y="50"/>
                    <a:pt x="141" y="56"/>
                    <a:pt x="141" y="62"/>
                  </a:cubicBezTo>
                  <a:cubicBezTo>
                    <a:pt x="141" y="88"/>
                    <a:pt x="120" y="108"/>
                    <a:pt x="94" y="108"/>
                  </a:cubicBezTo>
                  <a:close/>
                  <a:moveTo>
                    <a:pt x="21" y="16"/>
                  </a:moveTo>
                  <a:cubicBezTo>
                    <a:pt x="18" y="16"/>
                    <a:pt x="16" y="19"/>
                    <a:pt x="16" y="22"/>
                  </a:cubicBezTo>
                  <a:cubicBezTo>
                    <a:pt x="16" y="25"/>
                    <a:pt x="18" y="28"/>
                    <a:pt x="21" y="28"/>
                  </a:cubicBezTo>
                  <a:cubicBezTo>
                    <a:pt x="66" y="28"/>
                    <a:pt x="66" y="28"/>
                    <a:pt x="66" y="28"/>
                  </a:cubicBezTo>
                  <a:cubicBezTo>
                    <a:pt x="70" y="28"/>
                    <a:pt x="72" y="30"/>
                    <a:pt x="74" y="33"/>
                  </a:cubicBezTo>
                  <a:cubicBezTo>
                    <a:pt x="75" y="36"/>
                    <a:pt x="74" y="39"/>
                    <a:pt x="72" y="41"/>
                  </a:cubicBezTo>
                  <a:cubicBezTo>
                    <a:pt x="67" y="47"/>
                    <a:pt x="64" y="54"/>
                    <a:pt x="64" y="62"/>
                  </a:cubicBezTo>
                  <a:cubicBezTo>
                    <a:pt x="64" y="79"/>
                    <a:pt x="78" y="92"/>
                    <a:pt x="94" y="92"/>
                  </a:cubicBezTo>
                  <a:cubicBezTo>
                    <a:pt x="111" y="92"/>
                    <a:pt x="125" y="79"/>
                    <a:pt x="125" y="62"/>
                  </a:cubicBezTo>
                  <a:cubicBezTo>
                    <a:pt x="125" y="54"/>
                    <a:pt x="122" y="47"/>
                    <a:pt x="116" y="41"/>
                  </a:cubicBezTo>
                  <a:cubicBezTo>
                    <a:pt x="114" y="39"/>
                    <a:pt x="114" y="36"/>
                    <a:pt x="115" y="33"/>
                  </a:cubicBezTo>
                  <a:cubicBezTo>
                    <a:pt x="116" y="30"/>
                    <a:pt x="119" y="28"/>
                    <a:pt x="122" y="28"/>
                  </a:cubicBezTo>
                  <a:cubicBezTo>
                    <a:pt x="167" y="28"/>
                    <a:pt x="167" y="28"/>
                    <a:pt x="167" y="28"/>
                  </a:cubicBezTo>
                  <a:cubicBezTo>
                    <a:pt x="170" y="28"/>
                    <a:pt x="173" y="25"/>
                    <a:pt x="173" y="22"/>
                  </a:cubicBezTo>
                  <a:cubicBezTo>
                    <a:pt x="173" y="19"/>
                    <a:pt x="170" y="16"/>
                    <a:pt x="167" y="16"/>
                  </a:cubicBezTo>
                  <a:lnTo>
                    <a:pt x="21" y="1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8" name="Rectangle 260"/>
            <p:cNvSpPr>
              <a:spLocks noChangeArrowheads="1"/>
            </p:cNvSpPr>
            <p:nvPr/>
          </p:nvSpPr>
          <p:spPr bwMode="auto">
            <a:xfrm>
              <a:off x="9024938" y="2298701"/>
              <a:ext cx="984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39" name="Rectangle 261"/>
            <p:cNvSpPr>
              <a:spLocks noChangeArrowheads="1"/>
            </p:cNvSpPr>
            <p:nvPr/>
          </p:nvSpPr>
          <p:spPr bwMode="auto">
            <a:xfrm>
              <a:off x="9058276" y="2308226"/>
              <a:ext cx="31750" cy="3968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40" name="Rectangle 262"/>
            <p:cNvSpPr>
              <a:spLocks noChangeArrowheads="1"/>
            </p:cNvSpPr>
            <p:nvPr/>
          </p:nvSpPr>
          <p:spPr bwMode="auto">
            <a:xfrm>
              <a:off x="9156701" y="2298701"/>
              <a:ext cx="984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41" name="Rectangle 263"/>
            <p:cNvSpPr>
              <a:spLocks noChangeArrowheads="1"/>
            </p:cNvSpPr>
            <p:nvPr/>
          </p:nvSpPr>
          <p:spPr bwMode="auto">
            <a:xfrm>
              <a:off x="9190038" y="2308226"/>
              <a:ext cx="31750" cy="3968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42" name="Oval 264"/>
            <p:cNvSpPr>
              <a:spLocks noChangeArrowheads="1"/>
            </p:cNvSpPr>
            <p:nvPr/>
          </p:nvSpPr>
          <p:spPr bwMode="auto">
            <a:xfrm>
              <a:off x="8991601" y="2513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43" name="Oval 265"/>
            <p:cNvSpPr>
              <a:spLocks noChangeArrowheads="1"/>
            </p:cNvSpPr>
            <p:nvPr/>
          </p:nvSpPr>
          <p:spPr bwMode="auto">
            <a:xfrm>
              <a:off x="9226551" y="2513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grpSp>
      <p:grpSp>
        <p:nvGrpSpPr>
          <p:cNvPr id="13" name="Group 12"/>
          <p:cNvGrpSpPr/>
          <p:nvPr/>
        </p:nvGrpSpPr>
        <p:grpSpPr>
          <a:xfrm>
            <a:off x="6060556" y="5803210"/>
            <a:ext cx="466422" cy="517076"/>
            <a:chOff x="6011643" y="3238580"/>
            <a:chExt cx="854371" cy="860135"/>
          </a:xfrm>
        </p:grpSpPr>
        <p:sp>
          <p:nvSpPr>
            <p:cNvPr id="4" name="Trapezoid 3"/>
            <p:cNvSpPr/>
            <p:nvPr/>
          </p:nvSpPr>
          <p:spPr>
            <a:xfrm>
              <a:off x="6030259" y="3492031"/>
              <a:ext cx="812800" cy="279121"/>
            </a:xfrm>
            <a:prstGeom prst="trapezoid">
              <a:avLst>
                <a:gd name="adj" fmla="val 29128"/>
              </a:avLst>
            </a:prstGeom>
            <a:noFill/>
            <a:ln w="28575">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5"/>
            <p:cNvSpPr/>
            <p:nvPr/>
          </p:nvSpPr>
          <p:spPr>
            <a:xfrm>
              <a:off x="6011643" y="3779279"/>
              <a:ext cx="298354" cy="319436"/>
            </a:xfrm>
            <a:prstGeom prst="parallelogram">
              <a:avLst/>
            </a:prstGeom>
            <a:noFill/>
            <a:ln w="28575">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Parallelogram 45"/>
            <p:cNvSpPr/>
            <p:nvPr/>
          </p:nvSpPr>
          <p:spPr>
            <a:xfrm flipH="1">
              <a:off x="6562936" y="3774934"/>
              <a:ext cx="303078" cy="319436"/>
            </a:xfrm>
            <a:prstGeom prst="parallelogram">
              <a:avLst/>
            </a:prstGeom>
            <a:noFill/>
            <a:ln w="28575">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H="1" flipV="1">
              <a:off x="6114845" y="3261797"/>
              <a:ext cx="195154" cy="217236"/>
            </a:xfrm>
            <a:prstGeom prst="line">
              <a:avLst/>
            </a:prstGeom>
            <a:ln w="28575">
              <a:solidFill>
                <a:srgbClr val="5A5858"/>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562936" y="3238580"/>
              <a:ext cx="150636" cy="266286"/>
            </a:xfrm>
            <a:prstGeom prst="line">
              <a:avLst/>
            </a:prstGeom>
            <a:ln w="28575">
              <a:solidFill>
                <a:srgbClr val="5A5858"/>
              </a:solidFill>
            </a:ln>
          </p:spPr>
          <p:style>
            <a:lnRef idx="1">
              <a:schemeClr val="accent1"/>
            </a:lnRef>
            <a:fillRef idx="0">
              <a:schemeClr val="accent1"/>
            </a:fillRef>
            <a:effectRef idx="0">
              <a:schemeClr val="accent1"/>
            </a:effectRef>
            <a:fontRef idx="minor">
              <a:schemeClr val="tx1"/>
            </a:fontRef>
          </p:style>
        </p:cxnSp>
        <p:sp>
          <p:nvSpPr>
            <p:cNvPr id="12" name="Cross 11"/>
            <p:cNvSpPr/>
            <p:nvPr/>
          </p:nvSpPr>
          <p:spPr>
            <a:xfrm>
              <a:off x="6191364" y="3567953"/>
              <a:ext cx="135114" cy="159975"/>
            </a:xfrm>
            <a:prstGeom prst="plus">
              <a:avLst>
                <a:gd name="adj" fmla="val 28736"/>
              </a:avLst>
            </a:prstGeom>
            <a:solidFill>
              <a:srgbClr val="5A5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ross 52"/>
            <p:cNvSpPr/>
            <p:nvPr/>
          </p:nvSpPr>
          <p:spPr>
            <a:xfrm>
              <a:off x="6535735" y="3557441"/>
              <a:ext cx="135114" cy="159975"/>
            </a:xfrm>
            <a:prstGeom prst="plus">
              <a:avLst>
                <a:gd name="adj" fmla="val 28736"/>
              </a:avLst>
            </a:prstGeom>
            <a:solidFill>
              <a:srgbClr val="5A5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5" name="Straight Arrow Connector 44"/>
          <p:cNvCxnSpPr/>
          <p:nvPr/>
        </p:nvCxnSpPr>
        <p:spPr>
          <a:xfrm flipV="1">
            <a:off x="6628764" y="5803210"/>
            <a:ext cx="609436" cy="259636"/>
          </a:xfrm>
          <a:prstGeom prst="straightConnector1">
            <a:avLst/>
          </a:prstGeom>
          <a:ln>
            <a:solidFill>
              <a:srgbClr val="5A585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6660390" y="5278419"/>
            <a:ext cx="561430" cy="240686"/>
          </a:xfrm>
          <a:prstGeom prst="straightConnector1">
            <a:avLst/>
          </a:prstGeom>
          <a:ln>
            <a:solidFill>
              <a:srgbClr val="5A585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6299535" y="5555631"/>
            <a:ext cx="2298" cy="280236"/>
          </a:xfrm>
          <a:prstGeom prst="straightConnector1">
            <a:avLst/>
          </a:prstGeom>
          <a:ln>
            <a:solidFill>
              <a:srgbClr val="5A5858"/>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Rounded Rectangle 54"/>
          <p:cNvSpPr/>
          <p:nvPr/>
        </p:nvSpPr>
        <p:spPr>
          <a:xfrm>
            <a:off x="10287731" y="3945593"/>
            <a:ext cx="1538591" cy="492893"/>
          </a:xfrm>
          <a:prstGeom prst="roundRect">
            <a:avLst/>
          </a:prstGeom>
          <a:noFill/>
          <a:ln>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100" b="1" dirty="0" smtClean="0">
                <a:solidFill>
                  <a:srgbClr val="5A5858"/>
                </a:solidFill>
              </a:rPr>
              <a:t>3</a:t>
            </a:r>
            <a:r>
              <a:rPr lang="en-US" sz="1100" b="1" baseline="30000" dirty="0" smtClean="0">
                <a:solidFill>
                  <a:srgbClr val="5A5858"/>
                </a:solidFill>
              </a:rPr>
              <a:t>rd</a:t>
            </a:r>
            <a:r>
              <a:rPr lang="en-US" sz="1100" b="1" dirty="0" smtClean="0">
                <a:solidFill>
                  <a:srgbClr val="5A5858"/>
                </a:solidFill>
              </a:rPr>
              <a:t> party, e.g</a:t>
            </a:r>
            <a:r>
              <a:rPr lang="en-US" sz="1100" b="1" dirty="0">
                <a:solidFill>
                  <a:srgbClr val="5A5858"/>
                </a:solidFill>
              </a:rPr>
              <a:t>., UAV Regulatory </a:t>
            </a:r>
            <a:r>
              <a:rPr lang="en-US" sz="1100" b="1" dirty="0" smtClean="0">
                <a:solidFill>
                  <a:srgbClr val="5A5858"/>
                </a:solidFill>
              </a:rPr>
              <a:t>Authority, public safety </a:t>
            </a:r>
            <a:endParaRPr lang="en-US" sz="1100" b="1" dirty="0">
              <a:solidFill>
                <a:srgbClr val="5A5858"/>
              </a:solidFill>
            </a:endParaRPr>
          </a:p>
        </p:txBody>
      </p:sp>
      <p:sp>
        <p:nvSpPr>
          <p:cNvPr id="82" name="Rounded Rectangle 81"/>
          <p:cNvSpPr/>
          <p:nvPr/>
        </p:nvSpPr>
        <p:spPr>
          <a:xfrm>
            <a:off x="8888606" y="4386347"/>
            <a:ext cx="827574" cy="591101"/>
          </a:xfrm>
          <a:prstGeom prst="roundRect">
            <a:avLst/>
          </a:prstGeom>
          <a:noFill/>
          <a:ln>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100" b="1" dirty="0" smtClean="0">
                <a:solidFill>
                  <a:srgbClr val="5A5858"/>
                </a:solidFill>
              </a:rPr>
              <a:t>SA6 sensing enabler</a:t>
            </a:r>
            <a:endParaRPr lang="en-US" sz="1100" b="1" dirty="0">
              <a:solidFill>
                <a:srgbClr val="5A5858"/>
              </a:solidFill>
            </a:endParaRPr>
          </a:p>
        </p:txBody>
      </p:sp>
      <p:sp>
        <p:nvSpPr>
          <p:cNvPr id="56" name="Parallelogram 55"/>
          <p:cNvSpPr/>
          <p:nvPr/>
        </p:nvSpPr>
        <p:spPr>
          <a:xfrm>
            <a:off x="8409697" y="5525944"/>
            <a:ext cx="1706861" cy="594624"/>
          </a:xfrm>
          <a:prstGeom prst="parallelogram">
            <a:avLst>
              <a:gd name="adj" fmla="val 54778"/>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apezoid 58"/>
          <p:cNvSpPr/>
          <p:nvPr/>
        </p:nvSpPr>
        <p:spPr>
          <a:xfrm>
            <a:off x="8595498" y="4978811"/>
            <a:ext cx="1413788" cy="422460"/>
          </a:xfrm>
          <a:prstGeom prst="trapezoid">
            <a:avLst>
              <a:gd name="adj" fmla="val 122613"/>
            </a:avLst>
          </a:prstGeom>
          <a:gradFill flip="none" rotWithShape="1">
            <a:gsLst>
              <a:gs pos="0">
                <a:schemeClr val="accent1">
                  <a:tint val="66000"/>
                  <a:satMod val="160000"/>
                  <a:alpha val="51000"/>
                </a:schemeClr>
              </a:gs>
              <a:gs pos="50000">
                <a:schemeClr val="accent1">
                  <a:tint val="44500"/>
                  <a:satMod val="160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a:off x="8759899" y="5397314"/>
            <a:ext cx="1195295" cy="245137"/>
          </a:xfrm>
          <a:custGeom>
            <a:avLst/>
            <a:gdLst>
              <a:gd name="connsiteX0" fmla="*/ 0 w 1195295"/>
              <a:gd name="connsiteY0" fmla="*/ 245137 h 245137"/>
              <a:gd name="connsiteX1" fmla="*/ 161365 w 1195295"/>
              <a:gd name="connsiteY1" fmla="*/ 71819 h 245137"/>
              <a:gd name="connsiteX2" fmla="*/ 364565 w 1195295"/>
              <a:gd name="connsiteY2" fmla="*/ 161466 h 245137"/>
              <a:gd name="connsiteX3" fmla="*/ 705224 w 1195295"/>
              <a:gd name="connsiteY3" fmla="*/ 101 h 245137"/>
              <a:gd name="connsiteX4" fmla="*/ 1081742 w 1195295"/>
              <a:gd name="connsiteY4" fmla="*/ 137560 h 245137"/>
              <a:gd name="connsiteX5" fmla="*/ 1195295 w 1195295"/>
              <a:gd name="connsiteY5" fmla="*/ 161466 h 24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295" h="245137">
                <a:moveTo>
                  <a:pt x="0" y="245137"/>
                </a:moveTo>
                <a:cubicBezTo>
                  <a:pt x="50302" y="165450"/>
                  <a:pt x="100604" y="85764"/>
                  <a:pt x="161365" y="71819"/>
                </a:cubicBezTo>
                <a:cubicBezTo>
                  <a:pt x="222126" y="57874"/>
                  <a:pt x="273922" y="173419"/>
                  <a:pt x="364565" y="161466"/>
                </a:cubicBezTo>
                <a:cubicBezTo>
                  <a:pt x="455208" y="149513"/>
                  <a:pt x="585695" y="4085"/>
                  <a:pt x="705224" y="101"/>
                </a:cubicBezTo>
                <a:cubicBezTo>
                  <a:pt x="824753" y="-3883"/>
                  <a:pt x="1000064" y="110666"/>
                  <a:pt x="1081742" y="137560"/>
                </a:cubicBezTo>
                <a:cubicBezTo>
                  <a:pt x="1163421" y="164454"/>
                  <a:pt x="1179358" y="162960"/>
                  <a:pt x="1195295" y="161466"/>
                </a:cubicBezTo>
              </a:path>
            </a:pathLst>
          </a:custGeom>
          <a:noFill/>
          <a:ln w="28575">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9926878" y="5437293"/>
            <a:ext cx="1029449" cy="261610"/>
          </a:xfrm>
          <a:prstGeom prst="rect">
            <a:avLst/>
          </a:prstGeom>
        </p:spPr>
        <p:txBody>
          <a:bodyPr wrap="none">
            <a:spAutoFit/>
          </a:bodyPr>
          <a:lstStyle/>
          <a:p>
            <a:r>
              <a:rPr lang="en-US" sz="1100" dirty="0" smtClean="0"/>
              <a:t>UAV trajectory</a:t>
            </a:r>
            <a:endParaRPr lang="en-US" sz="1100" dirty="0"/>
          </a:p>
        </p:txBody>
      </p:sp>
      <p:sp>
        <p:nvSpPr>
          <p:cNvPr id="66" name="Freeform 65"/>
          <p:cNvSpPr/>
          <p:nvPr/>
        </p:nvSpPr>
        <p:spPr>
          <a:xfrm>
            <a:off x="8676229" y="5827721"/>
            <a:ext cx="466165" cy="174399"/>
          </a:xfrm>
          <a:custGeom>
            <a:avLst/>
            <a:gdLst>
              <a:gd name="connsiteX0" fmla="*/ 17929 w 466165"/>
              <a:gd name="connsiteY0" fmla="*/ 143435 h 174399"/>
              <a:gd name="connsiteX1" fmla="*/ 0 w 466165"/>
              <a:gd name="connsiteY1" fmla="*/ 113553 h 174399"/>
              <a:gd name="connsiteX2" fmla="*/ 11953 w 466165"/>
              <a:gd name="connsiteY2" fmla="*/ 71718 h 174399"/>
              <a:gd name="connsiteX3" fmla="*/ 29882 w 466165"/>
              <a:gd name="connsiteY3" fmla="*/ 65741 h 174399"/>
              <a:gd name="connsiteX4" fmla="*/ 77694 w 466165"/>
              <a:gd name="connsiteY4" fmla="*/ 71718 h 174399"/>
              <a:gd name="connsiteX5" fmla="*/ 125506 w 466165"/>
              <a:gd name="connsiteY5" fmla="*/ 125506 h 174399"/>
              <a:gd name="connsiteX6" fmla="*/ 119529 w 466165"/>
              <a:gd name="connsiteY6" fmla="*/ 173318 h 174399"/>
              <a:gd name="connsiteX7" fmla="*/ 101600 w 466165"/>
              <a:gd name="connsiteY7" fmla="*/ 167341 h 174399"/>
              <a:gd name="connsiteX8" fmla="*/ 107576 w 466165"/>
              <a:gd name="connsiteY8" fmla="*/ 125506 h 174399"/>
              <a:gd name="connsiteX9" fmla="*/ 149412 w 466165"/>
              <a:gd name="connsiteY9" fmla="*/ 107577 h 174399"/>
              <a:gd name="connsiteX10" fmla="*/ 161365 w 466165"/>
              <a:gd name="connsiteY10" fmla="*/ 125506 h 174399"/>
              <a:gd name="connsiteX11" fmla="*/ 125506 w 466165"/>
              <a:gd name="connsiteY11" fmla="*/ 119530 h 174399"/>
              <a:gd name="connsiteX12" fmla="*/ 119529 w 466165"/>
              <a:gd name="connsiteY12" fmla="*/ 35859 h 174399"/>
              <a:gd name="connsiteX13" fmla="*/ 137459 w 466165"/>
              <a:gd name="connsiteY13" fmla="*/ 29882 h 174399"/>
              <a:gd name="connsiteX14" fmla="*/ 149412 w 466165"/>
              <a:gd name="connsiteY14" fmla="*/ 47812 h 174399"/>
              <a:gd name="connsiteX15" fmla="*/ 155388 w 466165"/>
              <a:gd name="connsiteY15" fmla="*/ 65741 h 174399"/>
              <a:gd name="connsiteX16" fmla="*/ 161365 w 466165"/>
              <a:gd name="connsiteY16" fmla="*/ 35859 h 174399"/>
              <a:gd name="connsiteX17" fmla="*/ 197223 w 466165"/>
              <a:gd name="connsiteY17" fmla="*/ 11953 h 174399"/>
              <a:gd name="connsiteX18" fmla="*/ 215153 w 466165"/>
              <a:gd name="connsiteY18" fmla="*/ 0 h 174399"/>
              <a:gd name="connsiteX19" fmla="*/ 251012 w 466165"/>
              <a:gd name="connsiteY19" fmla="*/ 11953 h 174399"/>
              <a:gd name="connsiteX20" fmla="*/ 256988 w 466165"/>
              <a:gd name="connsiteY20" fmla="*/ 59765 h 174399"/>
              <a:gd name="connsiteX21" fmla="*/ 203200 w 466165"/>
              <a:gd name="connsiteY21" fmla="*/ 107577 h 174399"/>
              <a:gd name="connsiteX22" fmla="*/ 185270 w 466165"/>
              <a:gd name="connsiteY22" fmla="*/ 113553 h 174399"/>
              <a:gd name="connsiteX23" fmla="*/ 167341 w 466165"/>
              <a:gd name="connsiteY23" fmla="*/ 107577 h 174399"/>
              <a:gd name="connsiteX24" fmla="*/ 173317 w 466165"/>
              <a:gd name="connsiteY24" fmla="*/ 89647 h 174399"/>
              <a:gd name="connsiteX25" fmla="*/ 227106 w 466165"/>
              <a:gd name="connsiteY25" fmla="*/ 71718 h 174399"/>
              <a:gd name="connsiteX26" fmla="*/ 251012 w 466165"/>
              <a:gd name="connsiteY26" fmla="*/ 77694 h 174399"/>
              <a:gd name="connsiteX27" fmla="*/ 245035 w 466165"/>
              <a:gd name="connsiteY27" fmla="*/ 149412 h 174399"/>
              <a:gd name="connsiteX28" fmla="*/ 227106 w 466165"/>
              <a:gd name="connsiteY28" fmla="*/ 155388 h 174399"/>
              <a:gd name="connsiteX29" fmla="*/ 233082 w 466165"/>
              <a:gd name="connsiteY29" fmla="*/ 137459 h 174399"/>
              <a:gd name="connsiteX30" fmla="*/ 274917 w 466165"/>
              <a:gd name="connsiteY30" fmla="*/ 125506 h 174399"/>
              <a:gd name="connsiteX31" fmla="*/ 340659 w 466165"/>
              <a:gd name="connsiteY31" fmla="*/ 149412 h 174399"/>
              <a:gd name="connsiteX32" fmla="*/ 334682 w 466165"/>
              <a:gd name="connsiteY32" fmla="*/ 167341 h 174399"/>
              <a:gd name="connsiteX33" fmla="*/ 316753 w 466165"/>
              <a:gd name="connsiteY33" fmla="*/ 155388 h 174399"/>
              <a:gd name="connsiteX34" fmla="*/ 316753 w 466165"/>
              <a:gd name="connsiteY34" fmla="*/ 95624 h 174399"/>
              <a:gd name="connsiteX35" fmla="*/ 334682 w 466165"/>
              <a:gd name="connsiteY35" fmla="*/ 89647 h 174399"/>
              <a:gd name="connsiteX36" fmla="*/ 364565 w 466165"/>
              <a:gd name="connsiteY36" fmla="*/ 95624 h 174399"/>
              <a:gd name="connsiteX37" fmla="*/ 370541 w 466165"/>
              <a:gd name="connsiteY37" fmla="*/ 77694 h 174399"/>
              <a:gd name="connsiteX38" fmla="*/ 376517 w 466165"/>
              <a:gd name="connsiteY38" fmla="*/ 53788 h 174399"/>
              <a:gd name="connsiteX39" fmla="*/ 388470 w 466165"/>
              <a:gd name="connsiteY39" fmla="*/ 35859 h 174399"/>
              <a:gd name="connsiteX40" fmla="*/ 400423 w 466165"/>
              <a:gd name="connsiteY40" fmla="*/ 11953 h 174399"/>
              <a:gd name="connsiteX41" fmla="*/ 418353 w 466165"/>
              <a:gd name="connsiteY41" fmla="*/ 5977 h 174399"/>
              <a:gd name="connsiteX42" fmla="*/ 454212 w 466165"/>
              <a:gd name="connsiteY42" fmla="*/ 35859 h 174399"/>
              <a:gd name="connsiteX43" fmla="*/ 442259 w 466165"/>
              <a:gd name="connsiteY43" fmla="*/ 41835 h 174399"/>
              <a:gd name="connsiteX44" fmla="*/ 448235 w 466165"/>
              <a:gd name="connsiteY44" fmla="*/ 23906 h 174399"/>
              <a:gd name="connsiteX45" fmla="*/ 466165 w 466165"/>
              <a:gd name="connsiteY45" fmla="*/ 17930 h 17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66165" h="174399">
                <a:moveTo>
                  <a:pt x="17929" y="143435"/>
                </a:moveTo>
                <a:cubicBezTo>
                  <a:pt x="11953" y="133474"/>
                  <a:pt x="2520" y="124892"/>
                  <a:pt x="0" y="113553"/>
                </a:cubicBezTo>
                <a:cubicBezTo>
                  <a:pt x="-29" y="113424"/>
                  <a:pt x="9155" y="74516"/>
                  <a:pt x="11953" y="71718"/>
                </a:cubicBezTo>
                <a:cubicBezTo>
                  <a:pt x="16408" y="67263"/>
                  <a:pt x="23906" y="67733"/>
                  <a:pt x="29882" y="65741"/>
                </a:cubicBezTo>
                <a:cubicBezTo>
                  <a:pt x="45819" y="67733"/>
                  <a:pt x="63328" y="64535"/>
                  <a:pt x="77694" y="71718"/>
                </a:cubicBezTo>
                <a:cubicBezTo>
                  <a:pt x="98162" y="81952"/>
                  <a:pt x="112874" y="106558"/>
                  <a:pt x="125506" y="125506"/>
                </a:cubicBezTo>
                <a:cubicBezTo>
                  <a:pt x="131120" y="142349"/>
                  <a:pt x="140215" y="156769"/>
                  <a:pt x="119529" y="173318"/>
                </a:cubicBezTo>
                <a:cubicBezTo>
                  <a:pt x="114610" y="177253"/>
                  <a:pt x="107576" y="169333"/>
                  <a:pt x="101600" y="167341"/>
                </a:cubicBezTo>
                <a:cubicBezTo>
                  <a:pt x="103592" y="153396"/>
                  <a:pt x="100735" y="137820"/>
                  <a:pt x="107576" y="125506"/>
                </a:cubicBezTo>
                <a:cubicBezTo>
                  <a:pt x="110934" y="119462"/>
                  <a:pt x="141545" y="110199"/>
                  <a:pt x="149412" y="107577"/>
                </a:cubicBezTo>
                <a:cubicBezTo>
                  <a:pt x="153396" y="113553"/>
                  <a:pt x="163107" y="118538"/>
                  <a:pt x="161365" y="125506"/>
                </a:cubicBezTo>
                <a:cubicBezTo>
                  <a:pt x="156062" y="146713"/>
                  <a:pt x="126512" y="120200"/>
                  <a:pt x="125506" y="119530"/>
                </a:cubicBezTo>
                <a:cubicBezTo>
                  <a:pt x="105193" y="89060"/>
                  <a:pt x="101122" y="91081"/>
                  <a:pt x="119529" y="35859"/>
                </a:cubicBezTo>
                <a:cubicBezTo>
                  <a:pt x="121521" y="29882"/>
                  <a:pt x="131482" y="31874"/>
                  <a:pt x="137459" y="29882"/>
                </a:cubicBezTo>
                <a:cubicBezTo>
                  <a:pt x="141443" y="35859"/>
                  <a:pt x="146200" y="41387"/>
                  <a:pt x="149412" y="47812"/>
                </a:cubicBezTo>
                <a:cubicBezTo>
                  <a:pt x="152229" y="53447"/>
                  <a:pt x="150934" y="70195"/>
                  <a:pt x="155388" y="65741"/>
                </a:cubicBezTo>
                <a:cubicBezTo>
                  <a:pt x="162571" y="58558"/>
                  <a:pt x="156822" y="44945"/>
                  <a:pt x="161365" y="35859"/>
                </a:cubicBezTo>
                <a:cubicBezTo>
                  <a:pt x="172694" y="13202"/>
                  <a:pt x="179516" y="20807"/>
                  <a:pt x="197223" y="11953"/>
                </a:cubicBezTo>
                <a:cubicBezTo>
                  <a:pt x="203648" y="8741"/>
                  <a:pt x="209176" y="3984"/>
                  <a:pt x="215153" y="0"/>
                </a:cubicBezTo>
                <a:cubicBezTo>
                  <a:pt x="227106" y="3984"/>
                  <a:pt x="240328" y="5275"/>
                  <a:pt x="251012" y="11953"/>
                </a:cubicBezTo>
                <a:cubicBezTo>
                  <a:pt x="267455" y="22230"/>
                  <a:pt x="265993" y="45615"/>
                  <a:pt x="256988" y="59765"/>
                </a:cubicBezTo>
                <a:cubicBezTo>
                  <a:pt x="249598" y="71378"/>
                  <a:pt x="220939" y="98708"/>
                  <a:pt x="203200" y="107577"/>
                </a:cubicBezTo>
                <a:cubicBezTo>
                  <a:pt x="197565" y="110394"/>
                  <a:pt x="191247" y="111561"/>
                  <a:pt x="185270" y="113553"/>
                </a:cubicBezTo>
                <a:cubicBezTo>
                  <a:pt x="179294" y="111561"/>
                  <a:pt x="170158" y="113212"/>
                  <a:pt x="167341" y="107577"/>
                </a:cubicBezTo>
                <a:cubicBezTo>
                  <a:pt x="164524" y="101942"/>
                  <a:pt x="169382" y="94566"/>
                  <a:pt x="173317" y="89647"/>
                </a:cubicBezTo>
                <a:cubicBezTo>
                  <a:pt x="186245" y="73486"/>
                  <a:pt x="209609" y="74634"/>
                  <a:pt x="227106" y="71718"/>
                </a:cubicBezTo>
                <a:cubicBezTo>
                  <a:pt x="235075" y="73710"/>
                  <a:pt x="245204" y="71886"/>
                  <a:pt x="251012" y="77694"/>
                </a:cubicBezTo>
                <a:cubicBezTo>
                  <a:pt x="266166" y="92848"/>
                  <a:pt x="248592" y="143010"/>
                  <a:pt x="245035" y="149412"/>
                </a:cubicBezTo>
                <a:cubicBezTo>
                  <a:pt x="241976" y="154919"/>
                  <a:pt x="233082" y="153396"/>
                  <a:pt x="227106" y="155388"/>
                </a:cubicBezTo>
                <a:cubicBezTo>
                  <a:pt x="229098" y="149412"/>
                  <a:pt x="228628" y="141913"/>
                  <a:pt x="233082" y="137459"/>
                </a:cubicBezTo>
                <a:cubicBezTo>
                  <a:pt x="235941" y="134600"/>
                  <a:pt x="274708" y="125558"/>
                  <a:pt x="274917" y="125506"/>
                </a:cubicBezTo>
                <a:cubicBezTo>
                  <a:pt x="301835" y="128198"/>
                  <a:pt x="340659" y="113719"/>
                  <a:pt x="340659" y="149412"/>
                </a:cubicBezTo>
                <a:cubicBezTo>
                  <a:pt x="340659" y="155712"/>
                  <a:pt x="336674" y="161365"/>
                  <a:pt x="334682" y="167341"/>
                </a:cubicBezTo>
                <a:cubicBezTo>
                  <a:pt x="328706" y="163357"/>
                  <a:pt x="321240" y="160997"/>
                  <a:pt x="316753" y="155388"/>
                </a:cubicBezTo>
                <a:cubicBezTo>
                  <a:pt x="305429" y="141234"/>
                  <a:pt x="311879" y="105373"/>
                  <a:pt x="316753" y="95624"/>
                </a:cubicBezTo>
                <a:cubicBezTo>
                  <a:pt x="319570" y="89989"/>
                  <a:pt x="328706" y="91639"/>
                  <a:pt x="334682" y="89647"/>
                </a:cubicBezTo>
                <a:cubicBezTo>
                  <a:pt x="344643" y="91639"/>
                  <a:pt x="354928" y="98836"/>
                  <a:pt x="364565" y="95624"/>
                </a:cubicBezTo>
                <a:cubicBezTo>
                  <a:pt x="370542" y="93632"/>
                  <a:pt x="368810" y="83752"/>
                  <a:pt x="370541" y="77694"/>
                </a:cubicBezTo>
                <a:cubicBezTo>
                  <a:pt x="372797" y="69796"/>
                  <a:pt x="373281" y="61338"/>
                  <a:pt x="376517" y="53788"/>
                </a:cubicBezTo>
                <a:cubicBezTo>
                  <a:pt x="379346" y="47186"/>
                  <a:pt x="384906" y="42095"/>
                  <a:pt x="388470" y="35859"/>
                </a:cubicBezTo>
                <a:cubicBezTo>
                  <a:pt x="392890" y="28124"/>
                  <a:pt x="394123" y="18253"/>
                  <a:pt x="400423" y="11953"/>
                </a:cubicBezTo>
                <a:cubicBezTo>
                  <a:pt x="404878" y="7498"/>
                  <a:pt x="412376" y="7969"/>
                  <a:pt x="418353" y="5977"/>
                </a:cubicBezTo>
                <a:cubicBezTo>
                  <a:pt x="431581" y="14796"/>
                  <a:pt x="445010" y="22056"/>
                  <a:pt x="454212" y="35859"/>
                </a:cubicBezTo>
                <a:cubicBezTo>
                  <a:pt x="477307" y="70501"/>
                  <a:pt x="448500" y="45996"/>
                  <a:pt x="442259" y="41835"/>
                </a:cubicBezTo>
                <a:cubicBezTo>
                  <a:pt x="444251" y="35859"/>
                  <a:pt x="443780" y="28360"/>
                  <a:pt x="448235" y="23906"/>
                </a:cubicBezTo>
                <a:cubicBezTo>
                  <a:pt x="452690" y="19451"/>
                  <a:pt x="466165" y="17930"/>
                  <a:pt x="466165" y="17930"/>
                </a:cubicBezTo>
              </a:path>
            </a:pathLst>
          </a:custGeom>
          <a:noFill/>
          <a:ln w="19050">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9198006" y="5784115"/>
            <a:ext cx="1622560" cy="261610"/>
          </a:xfrm>
          <a:prstGeom prst="rect">
            <a:avLst/>
          </a:prstGeom>
        </p:spPr>
        <p:txBody>
          <a:bodyPr wrap="none">
            <a:spAutoFit/>
          </a:bodyPr>
          <a:lstStyle/>
          <a:p>
            <a:r>
              <a:rPr lang="en-US" sz="1100" dirty="0" smtClean="0"/>
              <a:t>UAV controller trajectory</a:t>
            </a:r>
            <a:endParaRPr lang="en-US" sz="1100" dirty="0"/>
          </a:p>
        </p:txBody>
      </p:sp>
      <p:cxnSp>
        <p:nvCxnSpPr>
          <p:cNvPr id="84" name="Elbow Connector 83"/>
          <p:cNvCxnSpPr>
            <a:stCxn id="55" idx="1"/>
            <a:endCxn id="82" idx="0"/>
          </p:cNvCxnSpPr>
          <p:nvPr/>
        </p:nvCxnSpPr>
        <p:spPr>
          <a:xfrm rot="10800000" flipV="1">
            <a:off x="9302393" y="4192039"/>
            <a:ext cx="985338" cy="194307"/>
          </a:xfrm>
          <a:prstGeom prst="bentConnector2">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2" name="Rectangle 91"/>
          <p:cNvSpPr/>
          <p:nvPr/>
        </p:nvSpPr>
        <p:spPr>
          <a:xfrm>
            <a:off x="9207653" y="3575662"/>
            <a:ext cx="1438450" cy="600164"/>
          </a:xfrm>
          <a:prstGeom prst="rect">
            <a:avLst/>
          </a:prstGeom>
        </p:spPr>
        <p:txBody>
          <a:bodyPr wrap="square">
            <a:spAutoFit/>
          </a:bodyPr>
          <a:lstStyle/>
          <a:p>
            <a:pPr marL="171450" indent="-171450">
              <a:buFont typeface="Wingdings" panose="05000000000000000000" pitchFamily="2" charset="2"/>
              <a:buChar char="§"/>
            </a:pPr>
            <a:r>
              <a:rPr lang="en-US" sz="1100" dirty="0" smtClean="0">
                <a:solidFill>
                  <a:srgbClr val="C00000"/>
                </a:solidFill>
              </a:rPr>
              <a:t>(1)UAV intrusion and monitoring API </a:t>
            </a:r>
            <a:endParaRPr lang="en-US" sz="1100" dirty="0">
              <a:solidFill>
                <a:srgbClr val="C00000"/>
              </a:solidFill>
            </a:endParaRPr>
          </a:p>
        </p:txBody>
      </p:sp>
      <p:grpSp>
        <p:nvGrpSpPr>
          <p:cNvPr id="93" name="组合 196"/>
          <p:cNvGrpSpPr/>
          <p:nvPr/>
        </p:nvGrpSpPr>
        <p:grpSpPr>
          <a:xfrm>
            <a:off x="8569916" y="5775012"/>
            <a:ext cx="155957" cy="218724"/>
            <a:chOff x="917575" y="641350"/>
            <a:chExt cx="496888" cy="911225"/>
          </a:xfrm>
        </p:grpSpPr>
        <p:sp>
          <p:nvSpPr>
            <p:cNvPr id="94" name="Freeform 183"/>
            <p:cNvSpPr>
              <a:spLocks noEditPoints="1"/>
            </p:cNvSpPr>
            <p:nvPr/>
          </p:nvSpPr>
          <p:spPr>
            <a:xfrm>
              <a:off x="1035050" y="758825"/>
              <a:ext cx="261938" cy="263525"/>
            </a:xfrm>
            <a:custGeom>
              <a:avLst/>
              <a:gdLst>
                <a:gd name="txL" fmla="*/ 0 w 626"/>
                <a:gd name="txT" fmla="*/ 0 h 626"/>
                <a:gd name="txR" fmla="*/ 626 w 626"/>
                <a:gd name="txB" fmla="*/ 626 h 62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0"/>
                </a:cxn>
              </a:cxnLst>
              <a:rect l="txL" t="txT" r="txR" b="txB"/>
              <a:pathLst>
                <a:path w="626" h="626">
                  <a:moveTo>
                    <a:pt x="313" y="560"/>
                  </a:moveTo>
                  <a:lnTo>
                    <a:pt x="313" y="560"/>
                  </a:lnTo>
                  <a:cubicBezTo>
                    <a:pt x="177" y="560"/>
                    <a:pt x="66" y="449"/>
                    <a:pt x="66" y="313"/>
                  </a:cubicBezTo>
                  <a:cubicBezTo>
                    <a:pt x="66" y="177"/>
                    <a:pt x="177" y="67"/>
                    <a:pt x="313" y="67"/>
                  </a:cubicBezTo>
                  <a:cubicBezTo>
                    <a:pt x="449" y="67"/>
                    <a:pt x="559" y="177"/>
                    <a:pt x="559" y="313"/>
                  </a:cubicBezTo>
                  <a:cubicBezTo>
                    <a:pt x="559" y="449"/>
                    <a:pt x="449" y="560"/>
                    <a:pt x="313" y="560"/>
                  </a:cubicBezTo>
                  <a:close/>
                  <a:moveTo>
                    <a:pt x="313" y="0"/>
                  </a:moveTo>
                  <a:lnTo>
                    <a:pt x="313" y="0"/>
                  </a:lnTo>
                  <a:cubicBezTo>
                    <a:pt x="140" y="0"/>
                    <a:pt x="0" y="140"/>
                    <a:pt x="0" y="313"/>
                  </a:cubicBezTo>
                  <a:cubicBezTo>
                    <a:pt x="0" y="486"/>
                    <a:pt x="140" y="626"/>
                    <a:pt x="313" y="626"/>
                  </a:cubicBezTo>
                  <a:cubicBezTo>
                    <a:pt x="486" y="626"/>
                    <a:pt x="626" y="486"/>
                    <a:pt x="626" y="313"/>
                  </a:cubicBezTo>
                  <a:cubicBezTo>
                    <a:pt x="626" y="140"/>
                    <a:pt x="486" y="0"/>
                    <a:pt x="313" y="0"/>
                  </a:cubicBezTo>
                  <a:close/>
                </a:path>
              </a:pathLst>
            </a:custGeom>
            <a:solidFill>
              <a:srgbClr val="474747">
                <a:alpha val="100000"/>
              </a:srgbClr>
            </a:solidFill>
            <a:ln w="0">
              <a:noFill/>
            </a:ln>
          </p:spPr>
          <p:txBody>
            <a:bodyPr/>
            <a:lstStyle/>
            <a:p>
              <a:pPr defTabSz="914400"/>
              <a:endParaRPr lang="zh-CN" altLang="en-US" sz="2140">
                <a:solidFill>
                  <a:prstClr val="black"/>
                </a:solidFill>
                <a:ea typeface="宋体" panose="02010600030101010101" pitchFamily="2" charset="-122"/>
              </a:endParaRPr>
            </a:p>
          </p:txBody>
        </p:sp>
        <p:sp>
          <p:nvSpPr>
            <p:cNvPr id="95" name="Freeform 184"/>
            <p:cNvSpPr>
              <a:spLocks noEditPoints="1"/>
            </p:cNvSpPr>
            <p:nvPr/>
          </p:nvSpPr>
          <p:spPr>
            <a:xfrm>
              <a:off x="917575" y="641350"/>
              <a:ext cx="496888" cy="673100"/>
            </a:xfrm>
            <a:custGeom>
              <a:avLst/>
              <a:gdLst>
                <a:gd name="txL" fmla="*/ 0 w 1186"/>
                <a:gd name="txT" fmla="*/ 0 h 1601"/>
                <a:gd name="txR" fmla="*/ 1186 w 1186"/>
                <a:gd name="txB" fmla="*/ 1601 h 160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1186" h="1601">
                  <a:moveTo>
                    <a:pt x="1004" y="922"/>
                  </a:moveTo>
                  <a:lnTo>
                    <a:pt x="1004" y="922"/>
                  </a:lnTo>
                  <a:cubicBezTo>
                    <a:pt x="1003" y="922"/>
                    <a:pt x="1003" y="923"/>
                    <a:pt x="1003" y="924"/>
                  </a:cubicBezTo>
                  <a:lnTo>
                    <a:pt x="593" y="1510"/>
                  </a:lnTo>
                  <a:lnTo>
                    <a:pt x="183" y="924"/>
                  </a:lnTo>
                  <a:cubicBezTo>
                    <a:pt x="183" y="923"/>
                    <a:pt x="182" y="922"/>
                    <a:pt x="182" y="922"/>
                  </a:cubicBezTo>
                  <a:cubicBezTo>
                    <a:pt x="106" y="828"/>
                    <a:pt x="67" y="714"/>
                    <a:pt x="67" y="593"/>
                  </a:cubicBezTo>
                  <a:cubicBezTo>
                    <a:pt x="67" y="303"/>
                    <a:pt x="303" y="67"/>
                    <a:pt x="593" y="67"/>
                  </a:cubicBezTo>
                  <a:cubicBezTo>
                    <a:pt x="883" y="67"/>
                    <a:pt x="1119" y="303"/>
                    <a:pt x="1119" y="593"/>
                  </a:cubicBezTo>
                  <a:cubicBezTo>
                    <a:pt x="1119" y="714"/>
                    <a:pt x="1079" y="828"/>
                    <a:pt x="1004" y="922"/>
                  </a:cubicBezTo>
                  <a:close/>
                  <a:moveTo>
                    <a:pt x="593" y="0"/>
                  </a:moveTo>
                  <a:lnTo>
                    <a:pt x="593" y="0"/>
                  </a:lnTo>
                  <a:cubicBezTo>
                    <a:pt x="266" y="0"/>
                    <a:pt x="0" y="266"/>
                    <a:pt x="0" y="593"/>
                  </a:cubicBezTo>
                  <a:cubicBezTo>
                    <a:pt x="0" y="729"/>
                    <a:pt x="45" y="857"/>
                    <a:pt x="129" y="963"/>
                  </a:cubicBezTo>
                  <a:lnTo>
                    <a:pt x="566" y="1587"/>
                  </a:lnTo>
                  <a:cubicBezTo>
                    <a:pt x="572" y="1596"/>
                    <a:pt x="582" y="1601"/>
                    <a:pt x="593" y="1601"/>
                  </a:cubicBezTo>
                  <a:cubicBezTo>
                    <a:pt x="604" y="1601"/>
                    <a:pt x="614" y="1596"/>
                    <a:pt x="620" y="1587"/>
                  </a:cubicBezTo>
                  <a:lnTo>
                    <a:pt x="1057" y="963"/>
                  </a:lnTo>
                  <a:cubicBezTo>
                    <a:pt x="1141" y="857"/>
                    <a:pt x="1186" y="729"/>
                    <a:pt x="1186" y="593"/>
                  </a:cubicBezTo>
                  <a:cubicBezTo>
                    <a:pt x="1186" y="266"/>
                    <a:pt x="920" y="0"/>
                    <a:pt x="593" y="0"/>
                  </a:cubicBezTo>
                  <a:close/>
                </a:path>
              </a:pathLst>
            </a:custGeom>
            <a:solidFill>
              <a:srgbClr val="474747">
                <a:alpha val="100000"/>
              </a:srgbClr>
            </a:solidFill>
            <a:ln w="0">
              <a:noFill/>
            </a:ln>
          </p:spPr>
          <p:txBody>
            <a:bodyPr/>
            <a:lstStyle/>
            <a:p>
              <a:pPr defTabSz="914400"/>
              <a:endParaRPr lang="zh-CN" altLang="en-US" sz="2140">
                <a:solidFill>
                  <a:prstClr val="black"/>
                </a:solidFill>
                <a:ea typeface="宋体" panose="02010600030101010101" pitchFamily="2" charset="-122"/>
              </a:endParaRPr>
            </a:p>
          </p:txBody>
        </p:sp>
        <p:sp>
          <p:nvSpPr>
            <p:cNvPr id="96" name="Freeform 185"/>
            <p:cNvSpPr>
              <a:spLocks noEditPoints="1"/>
            </p:cNvSpPr>
            <p:nvPr/>
          </p:nvSpPr>
          <p:spPr>
            <a:xfrm>
              <a:off x="1044575" y="1333500"/>
              <a:ext cx="242888" cy="219075"/>
            </a:xfrm>
            <a:custGeom>
              <a:avLst/>
              <a:gdLst>
                <a:gd name="txL" fmla="*/ 0 w 579"/>
                <a:gd name="txT" fmla="*/ 0 h 522"/>
                <a:gd name="txR" fmla="*/ 579 w 579"/>
                <a:gd name="txB" fmla="*/ 522 h 52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79" h="522">
                  <a:moveTo>
                    <a:pt x="262" y="227"/>
                  </a:moveTo>
                  <a:lnTo>
                    <a:pt x="262" y="227"/>
                  </a:lnTo>
                  <a:lnTo>
                    <a:pt x="290" y="160"/>
                  </a:lnTo>
                  <a:lnTo>
                    <a:pt x="316" y="227"/>
                  </a:lnTo>
                  <a:lnTo>
                    <a:pt x="262" y="227"/>
                  </a:lnTo>
                  <a:close/>
                  <a:moveTo>
                    <a:pt x="407" y="275"/>
                  </a:moveTo>
                  <a:lnTo>
                    <a:pt x="407" y="275"/>
                  </a:lnTo>
                  <a:lnTo>
                    <a:pt x="337" y="99"/>
                  </a:lnTo>
                  <a:cubicBezTo>
                    <a:pt x="344" y="90"/>
                    <a:pt x="348" y="80"/>
                    <a:pt x="349" y="69"/>
                  </a:cubicBezTo>
                  <a:cubicBezTo>
                    <a:pt x="353" y="36"/>
                    <a:pt x="329" y="7"/>
                    <a:pt x="296" y="3"/>
                  </a:cubicBezTo>
                  <a:cubicBezTo>
                    <a:pt x="263" y="0"/>
                    <a:pt x="234" y="23"/>
                    <a:pt x="230" y="56"/>
                  </a:cubicBezTo>
                  <a:cubicBezTo>
                    <a:pt x="228" y="73"/>
                    <a:pt x="233" y="88"/>
                    <a:pt x="243" y="100"/>
                  </a:cubicBezTo>
                  <a:lnTo>
                    <a:pt x="170" y="275"/>
                  </a:lnTo>
                  <a:cubicBezTo>
                    <a:pt x="106" y="285"/>
                    <a:pt x="0" y="310"/>
                    <a:pt x="0" y="374"/>
                  </a:cubicBezTo>
                  <a:cubicBezTo>
                    <a:pt x="0" y="421"/>
                    <a:pt x="59" y="447"/>
                    <a:pt x="115" y="461"/>
                  </a:cubicBezTo>
                  <a:cubicBezTo>
                    <a:pt x="119" y="495"/>
                    <a:pt x="148" y="522"/>
                    <a:pt x="183" y="522"/>
                  </a:cubicBezTo>
                  <a:cubicBezTo>
                    <a:pt x="221" y="522"/>
                    <a:pt x="253" y="490"/>
                    <a:pt x="253" y="452"/>
                  </a:cubicBezTo>
                  <a:cubicBezTo>
                    <a:pt x="253" y="414"/>
                    <a:pt x="221" y="383"/>
                    <a:pt x="183" y="383"/>
                  </a:cubicBezTo>
                  <a:cubicBezTo>
                    <a:pt x="161" y="383"/>
                    <a:pt x="141" y="394"/>
                    <a:pt x="128" y="410"/>
                  </a:cubicBezTo>
                  <a:cubicBezTo>
                    <a:pt x="76" y="397"/>
                    <a:pt x="55" y="380"/>
                    <a:pt x="54" y="374"/>
                  </a:cubicBezTo>
                  <a:cubicBezTo>
                    <a:pt x="55" y="367"/>
                    <a:pt x="81" y="347"/>
                    <a:pt x="146" y="333"/>
                  </a:cubicBezTo>
                  <a:lnTo>
                    <a:pt x="146" y="334"/>
                  </a:lnTo>
                  <a:cubicBezTo>
                    <a:pt x="139" y="352"/>
                    <a:pt x="147" y="371"/>
                    <a:pt x="164" y="378"/>
                  </a:cubicBezTo>
                  <a:cubicBezTo>
                    <a:pt x="181" y="385"/>
                    <a:pt x="200" y="377"/>
                    <a:pt x="207" y="360"/>
                  </a:cubicBezTo>
                  <a:lnTo>
                    <a:pt x="240" y="280"/>
                  </a:lnTo>
                  <a:lnTo>
                    <a:pt x="338" y="280"/>
                  </a:lnTo>
                  <a:lnTo>
                    <a:pt x="369" y="360"/>
                  </a:lnTo>
                  <a:cubicBezTo>
                    <a:pt x="374" y="373"/>
                    <a:pt x="387" y="381"/>
                    <a:pt x="400" y="381"/>
                  </a:cubicBezTo>
                  <a:cubicBezTo>
                    <a:pt x="404" y="381"/>
                    <a:pt x="408" y="380"/>
                    <a:pt x="412" y="378"/>
                  </a:cubicBezTo>
                  <a:cubicBezTo>
                    <a:pt x="429" y="371"/>
                    <a:pt x="438" y="352"/>
                    <a:pt x="431" y="335"/>
                  </a:cubicBezTo>
                  <a:lnTo>
                    <a:pt x="430" y="333"/>
                  </a:lnTo>
                  <a:cubicBezTo>
                    <a:pt x="497" y="347"/>
                    <a:pt x="524" y="367"/>
                    <a:pt x="525" y="374"/>
                  </a:cubicBezTo>
                  <a:cubicBezTo>
                    <a:pt x="524" y="380"/>
                    <a:pt x="503" y="397"/>
                    <a:pt x="451" y="410"/>
                  </a:cubicBezTo>
                  <a:cubicBezTo>
                    <a:pt x="438" y="394"/>
                    <a:pt x="418" y="383"/>
                    <a:pt x="396" y="383"/>
                  </a:cubicBezTo>
                  <a:cubicBezTo>
                    <a:pt x="358" y="383"/>
                    <a:pt x="327" y="414"/>
                    <a:pt x="327" y="452"/>
                  </a:cubicBezTo>
                  <a:cubicBezTo>
                    <a:pt x="327" y="490"/>
                    <a:pt x="358" y="522"/>
                    <a:pt x="396" y="522"/>
                  </a:cubicBezTo>
                  <a:cubicBezTo>
                    <a:pt x="431" y="522"/>
                    <a:pt x="460" y="495"/>
                    <a:pt x="465" y="461"/>
                  </a:cubicBezTo>
                  <a:cubicBezTo>
                    <a:pt x="520" y="447"/>
                    <a:pt x="579" y="421"/>
                    <a:pt x="579" y="374"/>
                  </a:cubicBezTo>
                  <a:cubicBezTo>
                    <a:pt x="579" y="310"/>
                    <a:pt x="473" y="284"/>
                    <a:pt x="407" y="275"/>
                  </a:cubicBezTo>
                  <a:close/>
                </a:path>
              </a:pathLst>
            </a:custGeom>
            <a:solidFill>
              <a:srgbClr val="474747">
                <a:alpha val="100000"/>
              </a:srgbClr>
            </a:solidFill>
            <a:ln w="0">
              <a:noFill/>
            </a:ln>
          </p:spPr>
          <p:txBody>
            <a:bodyPr/>
            <a:lstStyle/>
            <a:p>
              <a:pPr defTabSz="914400"/>
              <a:endParaRPr lang="zh-CN" altLang="en-US" sz="2140">
                <a:solidFill>
                  <a:prstClr val="black"/>
                </a:solidFill>
                <a:ea typeface="宋体" panose="02010600030101010101" pitchFamily="2" charset="-122"/>
              </a:endParaRPr>
            </a:p>
          </p:txBody>
        </p:sp>
      </p:grpSp>
      <p:sp>
        <p:nvSpPr>
          <p:cNvPr id="97" name="Rectangle 96"/>
          <p:cNvSpPr/>
          <p:nvPr/>
        </p:nvSpPr>
        <p:spPr>
          <a:xfrm>
            <a:off x="8266773" y="5989287"/>
            <a:ext cx="1157689" cy="261610"/>
          </a:xfrm>
          <a:prstGeom prst="rect">
            <a:avLst/>
          </a:prstGeom>
        </p:spPr>
        <p:txBody>
          <a:bodyPr wrap="none">
            <a:spAutoFit/>
          </a:bodyPr>
          <a:lstStyle/>
          <a:p>
            <a:pPr marL="171450" indent="-171450">
              <a:buFont typeface="Arial" panose="020B0604020202020204" pitchFamily="34" charset="0"/>
              <a:buChar char="•"/>
            </a:pPr>
            <a:r>
              <a:rPr lang="en-US" sz="1100" dirty="0"/>
              <a:t>starting point </a:t>
            </a:r>
          </a:p>
        </p:txBody>
      </p:sp>
      <p:sp>
        <p:nvSpPr>
          <p:cNvPr id="100" name="Rounded Rectangle 99"/>
          <p:cNvSpPr/>
          <p:nvPr/>
        </p:nvSpPr>
        <p:spPr>
          <a:xfrm>
            <a:off x="7234184" y="4398092"/>
            <a:ext cx="613894" cy="591101"/>
          </a:xfrm>
          <a:prstGeom prst="roundRect">
            <a:avLst/>
          </a:prstGeom>
          <a:noFill/>
          <a:ln>
            <a:solidFill>
              <a:srgbClr val="5A58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en-US" sz="1100" b="1" dirty="0">
              <a:solidFill>
                <a:srgbClr val="5A5858"/>
              </a:solidFill>
            </a:endParaRPr>
          </a:p>
        </p:txBody>
      </p:sp>
      <p:sp>
        <p:nvSpPr>
          <p:cNvPr id="87" name="Rectangle 86"/>
          <p:cNvSpPr/>
          <p:nvPr/>
        </p:nvSpPr>
        <p:spPr>
          <a:xfrm>
            <a:off x="7201327" y="4506370"/>
            <a:ext cx="729078" cy="387798"/>
          </a:xfrm>
          <a:prstGeom prst="rect">
            <a:avLst/>
          </a:prstGeom>
        </p:spPr>
        <p:txBody>
          <a:bodyPr wrap="square">
            <a:spAutoFit/>
          </a:bodyPr>
          <a:lstStyle/>
          <a:p>
            <a:pPr algn="ctr">
              <a:lnSpc>
                <a:spcPct val="80000"/>
              </a:lnSpc>
            </a:pPr>
            <a:r>
              <a:rPr lang="en-US" sz="1200" dirty="0">
                <a:solidFill>
                  <a:srgbClr val="5A5858"/>
                </a:solidFill>
              </a:rPr>
              <a:t>Core network</a:t>
            </a:r>
          </a:p>
        </p:txBody>
      </p:sp>
      <p:cxnSp>
        <p:nvCxnSpPr>
          <p:cNvPr id="90" name="Straight Connector 89"/>
          <p:cNvCxnSpPr>
            <a:stCxn id="14" idx="0"/>
            <a:endCxn id="100" idx="2"/>
          </p:cNvCxnSpPr>
          <p:nvPr/>
        </p:nvCxnSpPr>
        <p:spPr>
          <a:xfrm flipH="1" flipV="1">
            <a:off x="7541131" y="4989193"/>
            <a:ext cx="214" cy="3735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a:stCxn id="100" idx="3"/>
            <a:endCxn id="82" idx="1"/>
          </p:cNvCxnSpPr>
          <p:nvPr/>
        </p:nvCxnSpPr>
        <p:spPr>
          <a:xfrm flipV="1">
            <a:off x="7848078" y="4681898"/>
            <a:ext cx="1040528" cy="11745"/>
          </a:xfrm>
          <a:prstGeom prst="line">
            <a:avLst/>
          </a:prstGeom>
        </p:spPr>
        <p:style>
          <a:lnRef idx="1">
            <a:schemeClr val="accent1"/>
          </a:lnRef>
          <a:fillRef idx="0">
            <a:schemeClr val="accent1"/>
          </a:fillRef>
          <a:effectRef idx="0">
            <a:schemeClr val="accent1"/>
          </a:effectRef>
          <a:fontRef idx="minor">
            <a:schemeClr val="tx1"/>
          </a:fontRef>
        </p:style>
      </p:cxnSp>
      <p:sp>
        <p:nvSpPr>
          <p:cNvPr id="108" name="Rectangle 107"/>
          <p:cNvSpPr/>
          <p:nvPr/>
        </p:nvSpPr>
        <p:spPr>
          <a:xfrm>
            <a:off x="6812708" y="3647002"/>
            <a:ext cx="2429451" cy="738664"/>
          </a:xfrm>
          <a:prstGeom prst="rect">
            <a:avLst/>
          </a:prstGeom>
        </p:spPr>
        <p:txBody>
          <a:bodyPr wrap="square">
            <a:spAutoFit/>
          </a:bodyPr>
          <a:lstStyle/>
          <a:p>
            <a:pPr marL="171450" indent="-171450">
              <a:buFont typeface="Wingdings" panose="05000000000000000000" pitchFamily="2" charset="2"/>
              <a:buChar char="§"/>
            </a:pPr>
            <a:r>
              <a:rPr lang="en-US" sz="1050" dirty="0" smtClean="0">
                <a:solidFill>
                  <a:srgbClr val="C00000"/>
                </a:solidFill>
              </a:rPr>
              <a:t>Network sensing APIs</a:t>
            </a:r>
          </a:p>
          <a:p>
            <a:r>
              <a:rPr lang="en-US" sz="1050" dirty="0" smtClean="0">
                <a:solidFill>
                  <a:srgbClr val="C00000"/>
                </a:solidFill>
              </a:rPr>
              <a:t>- (</a:t>
            </a:r>
            <a:r>
              <a:rPr lang="en-US" sz="1050" dirty="0" smtClean="0">
                <a:solidFill>
                  <a:srgbClr val="C00000"/>
                </a:solidFill>
              </a:rPr>
              <a:t>2)UAV intrusion detection/notification</a:t>
            </a:r>
          </a:p>
          <a:p>
            <a:r>
              <a:rPr lang="en-US" sz="1050" dirty="0" smtClean="0">
                <a:solidFill>
                  <a:srgbClr val="C00000"/>
                </a:solidFill>
              </a:rPr>
              <a:t>- (3)UAV/controller </a:t>
            </a:r>
            <a:r>
              <a:rPr lang="en-US" sz="1050" dirty="0" smtClean="0">
                <a:solidFill>
                  <a:srgbClr val="C00000"/>
                </a:solidFill>
              </a:rPr>
              <a:t>positioning </a:t>
            </a:r>
            <a:endParaRPr lang="en-US" sz="1050" dirty="0" smtClean="0">
              <a:solidFill>
                <a:srgbClr val="C00000"/>
              </a:solidFill>
            </a:endParaRPr>
          </a:p>
          <a:p>
            <a:r>
              <a:rPr lang="en-US" sz="1050" dirty="0" smtClean="0">
                <a:solidFill>
                  <a:srgbClr val="C00000"/>
                </a:solidFill>
              </a:rPr>
              <a:t>- (4)UAV/controller tracking</a:t>
            </a:r>
            <a:endParaRPr lang="en-US" sz="1050" dirty="0" smtClean="0">
              <a:solidFill>
                <a:srgbClr val="C00000"/>
              </a:solidFill>
            </a:endParaRPr>
          </a:p>
        </p:txBody>
      </p:sp>
      <p:sp>
        <p:nvSpPr>
          <p:cNvPr id="113" name="TextBox 112"/>
          <p:cNvSpPr txBox="1"/>
          <p:nvPr/>
        </p:nvSpPr>
        <p:spPr>
          <a:xfrm>
            <a:off x="5870957" y="1875455"/>
            <a:ext cx="6155551" cy="1754326"/>
          </a:xfrm>
          <a:prstGeom prst="rect">
            <a:avLst/>
          </a:prstGeom>
          <a:noFill/>
        </p:spPr>
        <p:txBody>
          <a:bodyPr wrap="square" rtlCol="0">
            <a:spAutoFit/>
          </a:bodyPr>
          <a:lstStyle/>
          <a:p>
            <a:pPr marL="171450" indent="-171450">
              <a:buFont typeface="Arial" panose="020B0604020202020204" pitchFamily="34" charset="0"/>
              <a:buChar char="•"/>
            </a:pPr>
            <a:r>
              <a:rPr lang="en-US" sz="1200" dirty="0" smtClean="0">
                <a:sym typeface="Wingdings" panose="05000000000000000000" pitchFamily="2" charset="2"/>
              </a:rPr>
              <a:t>For UAV intrusion user case, detecting the UAV intrusion is just the beginning, while finding </a:t>
            </a:r>
            <a:r>
              <a:rPr lang="en-US" sz="1200" dirty="0">
                <a:sym typeface="Wingdings" panose="05000000000000000000" pitchFamily="2" charset="2"/>
              </a:rPr>
              <a:t>the drone flyer with </a:t>
            </a:r>
            <a:r>
              <a:rPr lang="en-US" sz="1200" dirty="0" smtClean="0">
                <a:sym typeface="Wingdings" panose="05000000000000000000" pitchFamily="2" charset="2"/>
              </a:rPr>
              <a:t>controller is the critical mission of the Regulatory Authority/Police. So in addition to the </a:t>
            </a:r>
            <a:r>
              <a:rPr lang="en-US" sz="1200" dirty="0">
                <a:sym typeface="Wingdings" panose="05000000000000000000" pitchFamily="2" charset="2"/>
              </a:rPr>
              <a:t>starting point/real time </a:t>
            </a:r>
            <a:r>
              <a:rPr lang="en-US" sz="1200" dirty="0"/>
              <a:t>trajectory </a:t>
            </a:r>
            <a:r>
              <a:rPr lang="en-US" sz="1200" dirty="0">
                <a:sym typeface="Wingdings" panose="05000000000000000000" pitchFamily="2" charset="2"/>
              </a:rPr>
              <a:t>of the </a:t>
            </a:r>
            <a:r>
              <a:rPr lang="en-US" sz="1200" dirty="0" smtClean="0">
                <a:sym typeface="Wingdings" panose="05000000000000000000" pitchFamily="2" charset="2"/>
              </a:rPr>
              <a:t>UAV,  the </a:t>
            </a:r>
            <a:r>
              <a:rPr lang="en-US" sz="1200" dirty="0">
                <a:sym typeface="Wingdings" panose="05000000000000000000" pitchFamily="2" charset="2"/>
              </a:rPr>
              <a:t>starting point/real time </a:t>
            </a:r>
            <a:r>
              <a:rPr lang="en-US" sz="1200" dirty="0" smtClean="0"/>
              <a:t>trajectory </a:t>
            </a:r>
            <a:r>
              <a:rPr lang="en-US" sz="1200" dirty="0" smtClean="0">
                <a:sym typeface="Wingdings" panose="05000000000000000000" pitchFamily="2" charset="2"/>
              </a:rPr>
              <a:t>of the controller is also the key information </a:t>
            </a:r>
            <a:r>
              <a:rPr lang="en-US" sz="1200" dirty="0" smtClean="0">
                <a:sym typeface="Wingdings" panose="05000000000000000000" pitchFamily="2" charset="2"/>
              </a:rPr>
              <a:t>desired by </a:t>
            </a:r>
            <a:r>
              <a:rPr lang="en-US" sz="1200" dirty="0" smtClean="0">
                <a:sym typeface="Wingdings" panose="05000000000000000000" pitchFamily="2" charset="2"/>
              </a:rPr>
              <a:t>the 3</a:t>
            </a:r>
            <a:r>
              <a:rPr lang="en-US" sz="1200" baseline="30000" dirty="0" smtClean="0">
                <a:sym typeface="Wingdings" panose="05000000000000000000" pitchFamily="2" charset="2"/>
              </a:rPr>
              <a:t>rd</a:t>
            </a:r>
            <a:r>
              <a:rPr lang="en-US" sz="1200" dirty="0" smtClean="0">
                <a:sym typeface="Wingdings" panose="05000000000000000000" pitchFamily="2" charset="2"/>
              </a:rPr>
              <a:t> ASP.</a:t>
            </a:r>
          </a:p>
          <a:p>
            <a:pPr marL="171450" indent="-171450">
              <a:buFont typeface="Arial" panose="020B0604020202020204" pitchFamily="34" charset="0"/>
              <a:buChar char="•"/>
            </a:pPr>
            <a:r>
              <a:rPr lang="en-US" sz="1200" dirty="0" smtClean="0">
                <a:sym typeface="Wingdings" panose="05000000000000000000" pitchFamily="2" charset="2"/>
              </a:rPr>
              <a:t>Multiple network sensing APIs are needed to support the above case. It means the 3</a:t>
            </a:r>
            <a:r>
              <a:rPr lang="en-US" sz="1200" baseline="30000" dirty="0" smtClean="0">
                <a:sym typeface="Wingdings" panose="05000000000000000000" pitchFamily="2" charset="2"/>
              </a:rPr>
              <a:t>rd</a:t>
            </a:r>
            <a:r>
              <a:rPr lang="en-US" sz="1200" dirty="0" smtClean="0">
                <a:sym typeface="Wingdings" panose="05000000000000000000" pitchFamily="2" charset="2"/>
              </a:rPr>
              <a:t> party needs to initiate several round of interactions/invocations to get all the information.</a:t>
            </a:r>
          </a:p>
          <a:p>
            <a:pPr marL="171450" indent="-171450">
              <a:buFont typeface="Arial" panose="020B0604020202020204" pitchFamily="34" charset="0"/>
              <a:buChar char="•"/>
            </a:pPr>
            <a:r>
              <a:rPr lang="en-US" sz="1200" dirty="0" smtClean="0">
                <a:sym typeface="Wingdings" panose="05000000000000000000" pitchFamily="2" charset="2"/>
              </a:rPr>
              <a:t>With the SA6 enabler, the sensing enabler will provide </a:t>
            </a:r>
            <a:r>
              <a:rPr lang="en-US" sz="1200" b="1" dirty="0" smtClean="0">
                <a:solidFill>
                  <a:srgbClr val="C00000"/>
                </a:solidFill>
                <a:sym typeface="Wingdings" panose="05000000000000000000" pitchFamily="2" charset="2"/>
              </a:rPr>
              <a:t>a single UAC intrusion and monitoring API</a:t>
            </a:r>
            <a:r>
              <a:rPr lang="en-US" sz="1200" dirty="0" smtClean="0">
                <a:sym typeface="Wingdings" panose="05000000000000000000" pitchFamily="2" charset="2"/>
              </a:rPr>
              <a:t> to provide all the information to the 3</a:t>
            </a:r>
            <a:r>
              <a:rPr lang="en-US" sz="1200" baseline="30000" dirty="0" smtClean="0">
                <a:sym typeface="Wingdings" panose="05000000000000000000" pitchFamily="2" charset="2"/>
              </a:rPr>
              <a:t>rd</a:t>
            </a:r>
            <a:r>
              <a:rPr lang="en-US" sz="1200" dirty="0" smtClean="0">
                <a:sym typeface="Wingdings" panose="05000000000000000000" pitchFamily="2" charset="2"/>
              </a:rPr>
              <a:t> ASP, </a:t>
            </a:r>
            <a:r>
              <a:rPr lang="en-US" sz="1200" dirty="0"/>
              <a:t>meanwhile, </a:t>
            </a:r>
            <a:r>
              <a:rPr lang="en-US" sz="1200" dirty="0" smtClean="0">
                <a:sym typeface="Wingdings" panose="05000000000000000000" pitchFamily="2" charset="2"/>
              </a:rPr>
              <a:t>hiding the several interactions with the network.</a:t>
            </a:r>
          </a:p>
        </p:txBody>
      </p:sp>
      <p:cxnSp>
        <p:nvCxnSpPr>
          <p:cNvPr id="107" name="Elbow Connector 106"/>
          <p:cNvCxnSpPr>
            <a:stCxn id="82" idx="3"/>
            <a:endCxn id="55" idx="2"/>
          </p:cNvCxnSpPr>
          <p:nvPr/>
        </p:nvCxnSpPr>
        <p:spPr>
          <a:xfrm flipV="1">
            <a:off x="9716180" y="4438486"/>
            <a:ext cx="1340847" cy="243412"/>
          </a:xfrm>
          <a:prstGeom prst="bentConnector2">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9846807" y="4658189"/>
            <a:ext cx="2100063" cy="738664"/>
          </a:xfrm>
          <a:prstGeom prst="rect">
            <a:avLst/>
          </a:prstGeom>
        </p:spPr>
        <p:txBody>
          <a:bodyPr wrap="square">
            <a:spAutoFit/>
          </a:bodyPr>
          <a:lstStyle/>
          <a:p>
            <a:pPr marL="171450" indent="-171450">
              <a:buFont typeface="Wingdings" panose="05000000000000000000" pitchFamily="2" charset="2"/>
              <a:buChar char="§"/>
            </a:pPr>
            <a:r>
              <a:rPr lang="en-US" sz="1050" dirty="0" smtClean="0">
                <a:solidFill>
                  <a:srgbClr val="C00000"/>
                </a:solidFill>
              </a:rPr>
              <a:t>(4</a:t>
            </a:r>
            <a:r>
              <a:rPr lang="en-US" sz="1050" dirty="0" smtClean="0">
                <a:solidFill>
                  <a:srgbClr val="C00000"/>
                </a:solidFill>
              </a:rPr>
              <a:t>) UAV </a:t>
            </a:r>
            <a:r>
              <a:rPr lang="en-US" sz="1050" dirty="0" smtClean="0">
                <a:solidFill>
                  <a:srgbClr val="C00000"/>
                </a:solidFill>
              </a:rPr>
              <a:t>intrusion event occurs, UAV controller/Flyer starting point, real time UAV trajectory, controller trajectory</a:t>
            </a:r>
            <a:endParaRPr lang="en-US" sz="1050" dirty="0">
              <a:solidFill>
                <a:srgbClr val="C00000"/>
              </a:solidFill>
            </a:endParaRPr>
          </a:p>
        </p:txBody>
      </p:sp>
      <p:pic>
        <p:nvPicPr>
          <p:cNvPr id="5" name="Picture 4"/>
          <p:cNvPicPr>
            <a:picLocks noChangeAspect="1"/>
          </p:cNvPicPr>
          <p:nvPr/>
        </p:nvPicPr>
        <p:blipFill>
          <a:blip r:embed="rId5"/>
          <a:stretch>
            <a:fillRect/>
          </a:stretch>
        </p:blipFill>
        <p:spPr>
          <a:xfrm>
            <a:off x="8327869" y="5815143"/>
            <a:ext cx="217562" cy="233289"/>
          </a:xfrm>
          <a:prstGeom prst="rect">
            <a:avLst/>
          </a:prstGeom>
        </p:spPr>
      </p:pic>
      <p:grpSp>
        <p:nvGrpSpPr>
          <p:cNvPr id="71" name="组合 790"/>
          <p:cNvGrpSpPr>
            <a:grpSpLocks/>
          </p:cNvGrpSpPr>
          <p:nvPr/>
        </p:nvGrpSpPr>
        <p:grpSpPr bwMode="auto">
          <a:xfrm>
            <a:off x="8524895" y="5437293"/>
            <a:ext cx="228076" cy="223315"/>
            <a:chOff x="8991601" y="2298701"/>
            <a:chExt cx="300038" cy="285750"/>
          </a:xfrm>
        </p:grpSpPr>
        <p:sp>
          <p:nvSpPr>
            <p:cNvPr id="72" name="Freeform 252"/>
            <p:cNvSpPr>
              <a:spLocks noEditPoints="1"/>
            </p:cNvSpPr>
            <p:nvPr/>
          </p:nvSpPr>
          <p:spPr bwMode="auto">
            <a:xfrm>
              <a:off x="9109076" y="2401888"/>
              <a:ext cx="61913" cy="58738"/>
            </a:xfrm>
            <a:custGeom>
              <a:avLst/>
              <a:gdLst>
                <a:gd name="T0" fmla="*/ 30163 w 39"/>
                <a:gd name="T1" fmla="*/ 58738 h 38"/>
                <a:gd name="T2" fmla="*/ 0 w 39"/>
                <a:gd name="T3" fmla="*/ 29369 h 38"/>
                <a:gd name="T4" fmla="*/ 30163 w 39"/>
                <a:gd name="T5" fmla="*/ 0 h 38"/>
                <a:gd name="T6" fmla="*/ 61913 w 39"/>
                <a:gd name="T7" fmla="*/ 29369 h 38"/>
                <a:gd name="T8" fmla="*/ 30163 w 39"/>
                <a:gd name="T9" fmla="*/ 58738 h 38"/>
                <a:gd name="T10" fmla="*/ 30163 w 39"/>
                <a:gd name="T11" fmla="*/ 12366 h 38"/>
                <a:gd name="T12" fmla="*/ 12700 w 39"/>
                <a:gd name="T13" fmla="*/ 29369 h 38"/>
                <a:gd name="T14" fmla="*/ 30163 w 39"/>
                <a:gd name="T15" fmla="*/ 46372 h 38"/>
                <a:gd name="T16" fmla="*/ 49213 w 39"/>
                <a:gd name="T17" fmla="*/ 29369 h 38"/>
                <a:gd name="T18" fmla="*/ 30163 w 39"/>
                <a:gd name="T19" fmla="*/ 12366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8">
                  <a:moveTo>
                    <a:pt x="19" y="38"/>
                  </a:moveTo>
                  <a:cubicBezTo>
                    <a:pt x="9" y="38"/>
                    <a:pt x="0" y="30"/>
                    <a:pt x="0" y="19"/>
                  </a:cubicBezTo>
                  <a:cubicBezTo>
                    <a:pt x="0" y="8"/>
                    <a:pt x="9" y="0"/>
                    <a:pt x="19" y="0"/>
                  </a:cubicBezTo>
                  <a:cubicBezTo>
                    <a:pt x="30" y="0"/>
                    <a:pt x="39" y="8"/>
                    <a:pt x="39" y="19"/>
                  </a:cubicBezTo>
                  <a:cubicBezTo>
                    <a:pt x="39" y="30"/>
                    <a:pt x="30" y="38"/>
                    <a:pt x="19" y="38"/>
                  </a:cubicBezTo>
                  <a:close/>
                  <a:moveTo>
                    <a:pt x="19" y="8"/>
                  </a:moveTo>
                  <a:cubicBezTo>
                    <a:pt x="13" y="8"/>
                    <a:pt x="8" y="13"/>
                    <a:pt x="8" y="19"/>
                  </a:cubicBezTo>
                  <a:cubicBezTo>
                    <a:pt x="8" y="25"/>
                    <a:pt x="13" y="30"/>
                    <a:pt x="19" y="30"/>
                  </a:cubicBezTo>
                  <a:cubicBezTo>
                    <a:pt x="25" y="30"/>
                    <a:pt x="31" y="25"/>
                    <a:pt x="31" y="19"/>
                  </a:cubicBezTo>
                  <a:cubicBezTo>
                    <a:pt x="31" y="13"/>
                    <a:pt x="25" y="8"/>
                    <a:pt x="19"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3" name="Freeform 253"/>
            <p:cNvSpPr>
              <a:spLocks/>
            </p:cNvSpPr>
            <p:nvPr/>
          </p:nvSpPr>
          <p:spPr bwMode="auto">
            <a:xfrm>
              <a:off x="9123363" y="2513013"/>
              <a:ext cx="33338" cy="15875"/>
            </a:xfrm>
            <a:custGeom>
              <a:avLst/>
              <a:gdLst>
                <a:gd name="T0" fmla="*/ 15875 w 21"/>
                <a:gd name="T1" fmla="*/ 15875 h 10"/>
                <a:gd name="T2" fmla="*/ 0 w 21"/>
                <a:gd name="T3" fmla="*/ 9525 h 10"/>
                <a:gd name="T4" fmla="*/ 7938 w 21"/>
                <a:gd name="T5" fmla="*/ 0 h 10"/>
                <a:gd name="T6" fmla="*/ 23813 w 21"/>
                <a:gd name="T7" fmla="*/ 0 h 10"/>
                <a:gd name="T8" fmla="*/ 33338 w 21"/>
                <a:gd name="T9" fmla="*/ 9525 h 10"/>
                <a:gd name="T10" fmla="*/ 15875 w 21"/>
                <a:gd name="T11" fmla="*/ 15875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0">
                  <a:moveTo>
                    <a:pt x="10" y="10"/>
                  </a:moveTo>
                  <a:cubicBezTo>
                    <a:pt x="6" y="10"/>
                    <a:pt x="3" y="9"/>
                    <a:pt x="0" y="6"/>
                  </a:cubicBezTo>
                  <a:cubicBezTo>
                    <a:pt x="5" y="0"/>
                    <a:pt x="5" y="0"/>
                    <a:pt x="5" y="0"/>
                  </a:cubicBezTo>
                  <a:cubicBezTo>
                    <a:pt x="8" y="3"/>
                    <a:pt x="13" y="3"/>
                    <a:pt x="15" y="0"/>
                  </a:cubicBezTo>
                  <a:cubicBezTo>
                    <a:pt x="21" y="6"/>
                    <a:pt x="21" y="6"/>
                    <a:pt x="21" y="6"/>
                  </a:cubicBezTo>
                  <a:cubicBezTo>
                    <a:pt x="18" y="9"/>
                    <a:pt x="14" y="10"/>
                    <a:pt x="10" y="1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4" name="Freeform 254"/>
            <p:cNvSpPr>
              <a:spLocks/>
            </p:cNvSpPr>
            <p:nvPr/>
          </p:nvSpPr>
          <p:spPr bwMode="auto">
            <a:xfrm>
              <a:off x="9104313" y="2533651"/>
              <a:ext cx="69850" cy="23813"/>
            </a:xfrm>
            <a:custGeom>
              <a:avLst/>
              <a:gdLst>
                <a:gd name="T0" fmla="*/ 34925 w 46"/>
                <a:gd name="T1" fmla="*/ 23813 h 15"/>
                <a:gd name="T2" fmla="*/ 0 w 46"/>
                <a:gd name="T3" fmla="*/ 9525 h 15"/>
                <a:gd name="T4" fmla="*/ 9111 w 46"/>
                <a:gd name="T5" fmla="*/ 0 h 15"/>
                <a:gd name="T6" fmla="*/ 62258 w 46"/>
                <a:gd name="T7" fmla="*/ 0 h 15"/>
                <a:gd name="T8" fmla="*/ 69850 w 46"/>
                <a:gd name="T9" fmla="*/ 9525 h 15"/>
                <a:gd name="T10" fmla="*/ 34925 w 46"/>
                <a:gd name="T11" fmla="*/ 23813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15">
                  <a:moveTo>
                    <a:pt x="23" y="15"/>
                  </a:moveTo>
                  <a:cubicBezTo>
                    <a:pt x="15" y="15"/>
                    <a:pt x="7" y="12"/>
                    <a:pt x="0" y="6"/>
                  </a:cubicBezTo>
                  <a:cubicBezTo>
                    <a:pt x="6" y="0"/>
                    <a:pt x="6" y="0"/>
                    <a:pt x="6" y="0"/>
                  </a:cubicBezTo>
                  <a:cubicBezTo>
                    <a:pt x="15" y="10"/>
                    <a:pt x="31" y="10"/>
                    <a:pt x="41" y="0"/>
                  </a:cubicBezTo>
                  <a:cubicBezTo>
                    <a:pt x="46" y="6"/>
                    <a:pt x="46" y="6"/>
                    <a:pt x="46" y="6"/>
                  </a:cubicBezTo>
                  <a:cubicBezTo>
                    <a:pt x="40" y="12"/>
                    <a:pt x="32" y="15"/>
                    <a:pt x="23" y="1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5" name="Freeform 255"/>
            <p:cNvSpPr>
              <a:spLocks/>
            </p:cNvSpPr>
            <p:nvPr/>
          </p:nvSpPr>
          <p:spPr bwMode="auto">
            <a:xfrm>
              <a:off x="9085263" y="2554288"/>
              <a:ext cx="109538" cy="30163"/>
            </a:xfrm>
            <a:custGeom>
              <a:avLst/>
              <a:gdLst>
                <a:gd name="T0" fmla="*/ 53998 w 71"/>
                <a:gd name="T1" fmla="*/ 30163 h 20"/>
                <a:gd name="T2" fmla="*/ 0 w 71"/>
                <a:gd name="T3" fmla="*/ 7541 h 20"/>
                <a:gd name="T4" fmla="*/ 7714 w 71"/>
                <a:gd name="T5" fmla="*/ 0 h 20"/>
                <a:gd name="T6" fmla="*/ 100281 w 71"/>
                <a:gd name="T7" fmla="*/ 0 h 20"/>
                <a:gd name="T8" fmla="*/ 109538 w 71"/>
                <a:gd name="T9" fmla="*/ 7541 h 20"/>
                <a:gd name="T10" fmla="*/ 53998 w 71"/>
                <a:gd name="T11" fmla="*/ 30163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20">
                  <a:moveTo>
                    <a:pt x="35" y="20"/>
                  </a:moveTo>
                  <a:cubicBezTo>
                    <a:pt x="22" y="20"/>
                    <a:pt x="9" y="15"/>
                    <a:pt x="0" y="5"/>
                  </a:cubicBezTo>
                  <a:cubicBezTo>
                    <a:pt x="5" y="0"/>
                    <a:pt x="5" y="0"/>
                    <a:pt x="5" y="0"/>
                  </a:cubicBezTo>
                  <a:cubicBezTo>
                    <a:pt x="22" y="16"/>
                    <a:pt x="49" y="16"/>
                    <a:pt x="65" y="0"/>
                  </a:cubicBezTo>
                  <a:cubicBezTo>
                    <a:pt x="71" y="5"/>
                    <a:pt x="71" y="5"/>
                    <a:pt x="71" y="5"/>
                  </a:cubicBezTo>
                  <a:cubicBezTo>
                    <a:pt x="61" y="15"/>
                    <a:pt x="48" y="20"/>
                    <a:pt x="35"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6" name="Oval 256"/>
            <p:cNvSpPr>
              <a:spLocks noChangeArrowheads="1"/>
            </p:cNvSpPr>
            <p:nvPr/>
          </p:nvSpPr>
          <p:spPr bwMode="auto">
            <a:xfrm>
              <a:off x="9129713" y="2422526"/>
              <a:ext cx="19050" cy="174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7" name="Freeform 257"/>
            <p:cNvSpPr>
              <a:spLocks/>
            </p:cNvSpPr>
            <p:nvPr/>
          </p:nvSpPr>
          <p:spPr bwMode="auto">
            <a:xfrm>
              <a:off x="9190038" y="2435226"/>
              <a:ext cx="80963" cy="115888"/>
            </a:xfrm>
            <a:custGeom>
              <a:avLst/>
              <a:gdLst>
                <a:gd name="T0" fmla="*/ 80963 w 52"/>
                <a:gd name="T1" fmla="*/ 115888 h 75"/>
                <a:gd name="T2" fmla="*/ 56051 w 52"/>
                <a:gd name="T3" fmla="*/ 115888 h 75"/>
                <a:gd name="T4" fmla="*/ 0 w 52"/>
                <a:gd name="T5" fmla="*/ 21632 h 75"/>
                <a:gd name="T6" fmla="*/ 12456 w 52"/>
                <a:gd name="T7" fmla="*/ 0 h 75"/>
                <a:gd name="T8" fmla="*/ 80963 w 52"/>
                <a:gd name="T9" fmla="*/ 115888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75">
                  <a:moveTo>
                    <a:pt x="52" y="75"/>
                  </a:moveTo>
                  <a:cubicBezTo>
                    <a:pt x="36" y="75"/>
                    <a:pt x="36" y="75"/>
                    <a:pt x="36" y="75"/>
                  </a:cubicBezTo>
                  <a:cubicBezTo>
                    <a:pt x="36" y="49"/>
                    <a:pt x="22" y="26"/>
                    <a:pt x="0" y="14"/>
                  </a:cubicBezTo>
                  <a:cubicBezTo>
                    <a:pt x="8" y="0"/>
                    <a:pt x="8" y="0"/>
                    <a:pt x="8" y="0"/>
                  </a:cubicBezTo>
                  <a:cubicBezTo>
                    <a:pt x="35" y="15"/>
                    <a:pt x="52" y="44"/>
                    <a:pt x="52" y="7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8" name="Freeform 258"/>
            <p:cNvSpPr>
              <a:spLocks/>
            </p:cNvSpPr>
            <p:nvPr/>
          </p:nvSpPr>
          <p:spPr bwMode="auto">
            <a:xfrm>
              <a:off x="9009063" y="2435226"/>
              <a:ext cx="79375" cy="115888"/>
            </a:xfrm>
            <a:custGeom>
              <a:avLst/>
              <a:gdLst>
                <a:gd name="T0" fmla="*/ 24902 w 51"/>
                <a:gd name="T1" fmla="*/ 115888 h 74"/>
                <a:gd name="T2" fmla="*/ 0 w 51"/>
                <a:gd name="T3" fmla="*/ 115888 h 74"/>
                <a:gd name="T4" fmla="*/ 66924 w 51"/>
                <a:gd name="T5" fmla="*/ 0 h 74"/>
                <a:gd name="T6" fmla="*/ 79375 w 51"/>
                <a:gd name="T7" fmla="*/ 21925 h 74"/>
                <a:gd name="T8" fmla="*/ 24902 w 51"/>
                <a:gd name="T9" fmla="*/ 115888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74">
                  <a:moveTo>
                    <a:pt x="16" y="74"/>
                  </a:moveTo>
                  <a:cubicBezTo>
                    <a:pt x="0" y="74"/>
                    <a:pt x="0" y="74"/>
                    <a:pt x="0" y="74"/>
                  </a:cubicBezTo>
                  <a:cubicBezTo>
                    <a:pt x="0" y="43"/>
                    <a:pt x="16" y="15"/>
                    <a:pt x="43" y="0"/>
                  </a:cubicBezTo>
                  <a:cubicBezTo>
                    <a:pt x="51" y="14"/>
                    <a:pt x="51" y="14"/>
                    <a:pt x="51" y="14"/>
                  </a:cubicBezTo>
                  <a:cubicBezTo>
                    <a:pt x="29" y="26"/>
                    <a:pt x="16" y="49"/>
                    <a:pt x="16" y="7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79" name="Freeform 259"/>
            <p:cNvSpPr>
              <a:spLocks noEditPoints="1"/>
            </p:cNvSpPr>
            <p:nvPr/>
          </p:nvSpPr>
          <p:spPr bwMode="auto">
            <a:xfrm>
              <a:off x="8993188" y="2335213"/>
              <a:ext cx="293688" cy="168275"/>
            </a:xfrm>
            <a:custGeom>
              <a:avLst/>
              <a:gdLst>
                <a:gd name="T0" fmla="*/ 146067 w 189"/>
                <a:gd name="T1" fmla="*/ 168275 h 108"/>
                <a:gd name="T2" fmla="*/ 74587 w 189"/>
                <a:gd name="T3" fmla="*/ 96602 h 108"/>
                <a:gd name="T4" fmla="*/ 80803 w 189"/>
                <a:gd name="T5" fmla="*/ 68556 h 108"/>
                <a:gd name="T6" fmla="*/ 32632 w 189"/>
                <a:gd name="T7" fmla="*/ 68556 h 108"/>
                <a:gd name="T8" fmla="*/ 0 w 189"/>
                <a:gd name="T9" fmla="*/ 34278 h 108"/>
                <a:gd name="T10" fmla="*/ 32632 w 189"/>
                <a:gd name="T11" fmla="*/ 0 h 108"/>
                <a:gd name="T12" fmla="*/ 259502 w 189"/>
                <a:gd name="T13" fmla="*/ 0 h 108"/>
                <a:gd name="T14" fmla="*/ 293688 w 189"/>
                <a:gd name="T15" fmla="*/ 34278 h 108"/>
                <a:gd name="T16" fmla="*/ 259502 w 189"/>
                <a:gd name="T17" fmla="*/ 68556 h 108"/>
                <a:gd name="T18" fmla="*/ 212885 w 189"/>
                <a:gd name="T19" fmla="*/ 68556 h 108"/>
                <a:gd name="T20" fmla="*/ 219101 w 189"/>
                <a:gd name="T21" fmla="*/ 96602 h 108"/>
                <a:gd name="T22" fmla="*/ 146067 w 189"/>
                <a:gd name="T23" fmla="*/ 168275 h 108"/>
                <a:gd name="T24" fmla="*/ 32632 w 189"/>
                <a:gd name="T25" fmla="*/ 24930 h 108"/>
                <a:gd name="T26" fmla="*/ 24862 w 189"/>
                <a:gd name="T27" fmla="*/ 34278 h 108"/>
                <a:gd name="T28" fmla="*/ 32632 w 189"/>
                <a:gd name="T29" fmla="*/ 43627 h 108"/>
                <a:gd name="T30" fmla="*/ 102558 w 189"/>
                <a:gd name="T31" fmla="*/ 43627 h 108"/>
                <a:gd name="T32" fmla="*/ 114989 w 189"/>
                <a:gd name="T33" fmla="*/ 51417 h 108"/>
                <a:gd name="T34" fmla="*/ 111881 w 189"/>
                <a:gd name="T35" fmla="*/ 63882 h 108"/>
                <a:gd name="T36" fmla="*/ 99450 w 189"/>
                <a:gd name="T37" fmla="*/ 96602 h 108"/>
                <a:gd name="T38" fmla="*/ 146067 w 189"/>
                <a:gd name="T39" fmla="*/ 143345 h 108"/>
                <a:gd name="T40" fmla="*/ 194238 w 189"/>
                <a:gd name="T41" fmla="*/ 96602 h 108"/>
                <a:gd name="T42" fmla="*/ 180253 w 189"/>
                <a:gd name="T43" fmla="*/ 63882 h 108"/>
                <a:gd name="T44" fmla="*/ 178699 w 189"/>
                <a:gd name="T45" fmla="*/ 51417 h 108"/>
                <a:gd name="T46" fmla="*/ 189576 w 189"/>
                <a:gd name="T47" fmla="*/ 43627 h 108"/>
                <a:gd name="T48" fmla="*/ 259502 w 189"/>
                <a:gd name="T49" fmla="*/ 43627 h 108"/>
                <a:gd name="T50" fmla="*/ 268826 w 189"/>
                <a:gd name="T51" fmla="*/ 34278 h 108"/>
                <a:gd name="T52" fmla="*/ 259502 w 189"/>
                <a:gd name="T53" fmla="*/ 24930 h 108"/>
                <a:gd name="T54" fmla="*/ 32632 w 189"/>
                <a:gd name="T55" fmla="*/ 24930 h 1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08">
                  <a:moveTo>
                    <a:pt x="94" y="108"/>
                  </a:moveTo>
                  <a:cubicBezTo>
                    <a:pt x="69" y="108"/>
                    <a:pt x="48" y="88"/>
                    <a:pt x="48" y="62"/>
                  </a:cubicBezTo>
                  <a:cubicBezTo>
                    <a:pt x="48" y="56"/>
                    <a:pt x="49" y="50"/>
                    <a:pt x="52" y="44"/>
                  </a:cubicBezTo>
                  <a:cubicBezTo>
                    <a:pt x="21" y="44"/>
                    <a:pt x="21" y="44"/>
                    <a:pt x="21" y="44"/>
                  </a:cubicBezTo>
                  <a:cubicBezTo>
                    <a:pt x="9" y="44"/>
                    <a:pt x="0" y="34"/>
                    <a:pt x="0" y="22"/>
                  </a:cubicBezTo>
                  <a:cubicBezTo>
                    <a:pt x="0" y="10"/>
                    <a:pt x="9" y="0"/>
                    <a:pt x="21" y="0"/>
                  </a:cubicBezTo>
                  <a:cubicBezTo>
                    <a:pt x="167" y="0"/>
                    <a:pt x="167" y="0"/>
                    <a:pt x="167" y="0"/>
                  </a:cubicBezTo>
                  <a:cubicBezTo>
                    <a:pt x="179" y="0"/>
                    <a:pt x="189" y="10"/>
                    <a:pt x="189" y="22"/>
                  </a:cubicBezTo>
                  <a:cubicBezTo>
                    <a:pt x="189" y="34"/>
                    <a:pt x="179" y="44"/>
                    <a:pt x="167" y="44"/>
                  </a:cubicBezTo>
                  <a:cubicBezTo>
                    <a:pt x="137" y="44"/>
                    <a:pt x="137" y="44"/>
                    <a:pt x="137" y="44"/>
                  </a:cubicBezTo>
                  <a:cubicBezTo>
                    <a:pt x="139" y="50"/>
                    <a:pt x="141" y="56"/>
                    <a:pt x="141" y="62"/>
                  </a:cubicBezTo>
                  <a:cubicBezTo>
                    <a:pt x="141" y="88"/>
                    <a:pt x="120" y="108"/>
                    <a:pt x="94" y="108"/>
                  </a:cubicBezTo>
                  <a:close/>
                  <a:moveTo>
                    <a:pt x="21" y="16"/>
                  </a:moveTo>
                  <a:cubicBezTo>
                    <a:pt x="18" y="16"/>
                    <a:pt x="16" y="19"/>
                    <a:pt x="16" y="22"/>
                  </a:cubicBezTo>
                  <a:cubicBezTo>
                    <a:pt x="16" y="25"/>
                    <a:pt x="18" y="28"/>
                    <a:pt x="21" y="28"/>
                  </a:cubicBezTo>
                  <a:cubicBezTo>
                    <a:pt x="66" y="28"/>
                    <a:pt x="66" y="28"/>
                    <a:pt x="66" y="28"/>
                  </a:cubicBezTo>
                  <a:cubicBezTo>
                    <a:pt x="70" y="28"/>
                    <a:pt x="72" y="30"/>
                    <a:pt x="74" y="33"/>
                  </a:cubicBezTo>
                  <a:cubicBezTo>
                    <a:pt x="75" y="36"/>
                    <a:pt x="74" y="39"/>
                    <a:pt x="72" y="41"/>
                  </a:cubicBezTo>
                  <a:cubicBezTo>
                    <a:pt x="67" y="47"/>
                    <a:pt x="64" y="54"/>
                    <a:pt x="64" y="62"/>
                  </a:cubicBezTo>
                  <a:cubicBezTo>
                    <a:pt x="64" y="79"/>
                    <a:pt x="78" y="92"/>
                    <a:pt x="94" y="92"/>
                  </a:cubicBezTo>
                  <a:cubicBezTo>
                    <a:pt x="111" y="92"/>
                    <a:pt x="125" y="79"/>
                    <a:pt x="125" y="62"/>
                  </a:cubicBezTo>
                  <a:cubicBezTo>
                    <a:pt x="125" y="54"/>
                    <a:pt x="122" y="47"/>
                    <a:pt x="116" y="41"/>
                  </a:cubicBezTo>
                  <a:cubicBezTo>
                    <a:pt x="114" y="39"/>
                    <a:pt x="114" y="36"/>
                    <a:pt x="115" y="33"/>
                  </a:cubicBezTo>
                  <a:cubicBezTo>
                    <a:pt x="116" y="30"/>
                    <a:pt x="119" y="28"/>
                    <a:pt x="122" y="28"/>
                  </a:cubicBezTo>
                  <a:cubicBezTo>
                    <a:pt x="167" y="28"/>
                    <a:pt x="167" y="28"/>
                    <a:pt x="167" y="28"/>
                  </a:cubicBezTo>
                  <a:cubicBezTo>
                    <a:pt x="170" y="28"/>
                    <a:pt x="173" y="25"/>
                    <a:pt x="173" y="22"/>
                  </a:cubicBezTo>
                  <a:cubicBezTo>
                    <a:pt x="173" y="19"/>
                    <a:pt x="170" y="16"/>
                    <a:pt x="167" y="16"/>
                  </a:cubicBezTo>
                  <a:lnTo>
                    <a:pt x="21" y="1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0" name="Rectangle 260"/>
            <p:cNvSpPr>
              <a:spLocks noChangeArrowheads="1"/>
            </p:cNvSpPr>
            <p:nvPr/>
          </p:nvSpPr>
          <p:spPr bwMode="auto">
            <a:xfrm>
              <a:off x="9024938" y="2298701"/>
              <a:ext cx="984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1" name="Rectangle 261"/>
            <p:cNvSpPr>
              <a:spLocks noChangeArrowheads="1"/>
            </p:cNvSpPr>
            <p:nvPr/>
          </p:nvSpPr>
          <p:spPr bwMode="auto">
            <a:xfrm>
              <a:off x="9058276" y="2308226"/>
              <a:ext cx="31750" cy="3968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3" name="Rectangle 262"/>
            <p:cNvSpPr>
              <a:spLocks noChangeArrowheads="1"/>
            </p:cNvSpPr>
            <p:nvPr/>
          </p:nvSpPr>
          <p:spPr bwMode="auto">
            <a:xfrm>
              <a:off x="9156701" y="2298701"/>
              <a:ext cx="984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5" name="Rectangle 263"/>
            <p:cNvSpPr>
              <a:spLocks noChangeArrowheads="1"/>
            </p:cNvSpPr>
            <p:nvPr/>
          </p:nvSpPr>
          <p:spPr bwMode="auto">
            <a:xfrm>
              <a:off x="9190038" y="2308226"/>
              <a:ext cx="31750" cy="3968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6" name="Oval 264"/>
            <p:cNvSpPr>
              <a:spLocks noChangeArrowheads="1"/>
            </p:cNvSpPr>
            <p:nvPr/>
          </p:nvSpPr>
          <p:spPr bwMode="auto">
            <a:xfrm>
              <a:off x="8991601" y="2513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sp>
          <p:nvSpPr>
            <p:cNvPr id="88" name="Oval 265"/>
            <p:cNvSpPr>
              <a:spLocks noChangeArrowheads="1"/>
            </p:cNvSpPr>
            <p:nvPr/>
          </p:nvSpPr>
          <p:spPr bwMode="auto">
            <a:xfrm>
              <a:off x="9226551" y="2513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a:endParaRPr lang="zh-CN" altLang="en-US" sz="2139">
                <a:solidFill>
                  <a:prstClr val="black"/>
                </a:solidFill>
                <a:ea typeface="宋体" panose="02010600030101010101" pitchFamily="2" charset="-122"/>
              </a:endParaRPr>
            </a:p>
          </p:txBody>
        </p:sp>
      </p:grpSp>
    </p:spTree>
    <p:extLst>
      <p:ext uri="{BB962C8B-B14F-4D97-AF65-F5344CB8AC3E}">
        <p14:creationId xmlns:p14="http://schemas.microsoft.com/office/powerpoint/2010/main" val="2854466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solidFill>
                  <a:srgbClr val="FF0000"/>
                </a:solidFill>
              </a:rPr>
              <a:t>The relationship with other SA6 works</a:t>
            </a:r>
            <a:endParaRPr lang="zh-CN" altLang="en-US" sz="2800" dirty="0">
              <a:solidFill>
                <a:srgbClr val="FF0000"/>
              </a:solidFill>
            </a:endParaRPr>
          </a:p>
        </p:txBody>
      </p:sp>
      <p:sp>
        <p:nvSpPr>
          <p:cNvPr id="69" name="文本框 7">
            <a:extLst>
              <a:ext uri="{FF2B5EF4-FFF2-40B4-BE49-F238E27FC236}">
                <a16:creationId xmlns="" xmlns:a16="http://schemas.microsoft.com/office/drawing/2014/main" id="{62078A6A-58DF-41E0-8A99-EE480A38FE24}"/>
              </a:ext>
            </a:extLst>
          </p:cNvPr>
          <p:cNvSpPr txBox="1"/>
          <p:nvPr/>
        </p:nvSpPr>
        <p:spPr>
          <a:xfrm>
            <a:off x="436282" y="1420904"/>
            <a:ext cx="11163300" cy="1323439"/>
          </a:xfrm>
          <a:prstGeom prst="rect">
            <a:avLst/>
          </a:prstGeom>
          <a:noFill/>
        </p:spPr>
        <p:txBody>
          <a:bodyPr wrap="square" rtlCol="0">
            <a:spAutoFit/>
          </a:bodyPr>
          <a:lstStyle/>
          <a:p>
            <a:pPr marL="342900" indent="-342900">
              <a:buFont typeface="Wingdings" panose="05000000000000000000" pitchFamily="2" charset="2"/>
              <a:buChar char="q"/>
            </a:pPr>
            <a:r>
              <a:rPr lang="en-US" altLang="zh-CN" sz="2000" dirty="0" smtClean="0"/>
              <a:t>Study the sensing in a single SI, </a:t>
            </a:r>
            <a:r>
              <a:rPr lang="en-US" altLang="zh-CN" sz="2000" dirty="0" smtClean="0">
                <a:solidFill>
                  <a:srgbClr val="FF0000"/>
                </a:solidFill>
              </a:rPr>
              <a:t>the SI output can be input into multiple TSs</a:t>
            </a:r>
            <a:r>
              <a:rPr lang="en-US" altLang="zh-CN" sz="2000" dirty="0" smtClean="0"/>
              <a:t>, 23.434, 23.286, 23.256, 23.xxx (new verticals if any)</a:t>
            </a:r>
          </a:p>
          <a:p>
            <a:pPr marL="342900" indent="-342900">
              <a:buFont typeface="Wingdings" panose="05000000000000000000" pitchFamily="2" charset="2"/>
              <a:buChar char="q"/>
            </a:pPr>
            <a:r>
              <a:rPr lang="en-US" altLang="zh-CN" sz="2000" dirty="0" smtClean="0"/>
              <a:t>The other verticals application can make use of the output of sensing SI.</a:t>
            </a:r>
          </a:p>
          <a:p>
            <a:pPr marL="342900" indent="-342900">
              <a:buFont typeface="Wingdings" panose="05000000000000000000" pitchFamily="2" charset="2"/>
              <a:buChar char="q"/>
            </a:pPr>
            <a:endParaRPr lang="en-US" altLang="zh-CN" sz="2000" dirty="0" smtClean="0"/>
          </a:p>
        </p:txBody>
      </p:sp>
    </p:spTree>
    <p:extLst>
      <p:ext uri="{BB962C8B-B14F-4D97-AF65-F5344CB8AC3E}">
        <p14:creationId xmlns:p14="http://schemas.microsoft.com/office/powerpoint/2010/main" val="14083521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smtClean="0"/>
              <a:t>The end </a:t>
            </a:r>
            <a:endParaRPr lang="en-US" dirty="0"/>
          </a:p>
        </p:txBody>
      </p:sp>
    </p:spTree>
    <p:extLst>
      <p:ext uri="{BB962C8B-B14F-4D97-AF65-F5344CB8AC3E}">
        <p14:creationId xmlns:p14="http://schemas.microsoft.com/office/powerpoint/2010/main" val="3804122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4342</TotalTime>
  <Words>957</Words>
  <Application>Microsoft Office PowerPoint</Application>
  <PresentationFormat>Widescreen</PresentationFormat>
  <Paragraphs>62</Paragraphs>
  <Slides>9</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9</vt:i4>
      </vt:variant>
    </vt:vector>
  </HeadingPairs>
  <TitlesOfParts>
    <vt:vector size="19" baseType="lpstr">
      <vt:lpstr>.AppleSystemUIFont</vt:lpstr>
      <vt:lpstr>Arial </vt:lpstr>
      <vt:lpstr>宋体</vt:lpstr>
      <vt:lpstr>Microsoft YaHei</vt:lpstr>
      <vt:lpstr>Arial</vt:lpstr>
      <vt:lpstr>Calibri</vt:lpstr>
      <vt:lpstr>Calibri Light</vt:lpstr>
      <vt:lpstr>Wingdings</vt:lpstr>
      <vt:lpstr>1_Office Theme</vt:lpstr>
      <vt:lpstr>Office Theme</vt:lpstr>
      <vt:lpstr>Discussion on Integrated Sensing and Communication related work in SA6</vt:lpstr>
      <vt:lpstr>&lt;&lt;Acronym: FS_SAE Sensing application enabler&gt;&gt; 1</vt:lpstr>
      <vt:lpstr>&lt;&lt;Acronym: FS_SAE Sensing application enabler&gt;&gt; 2</vt:lpstr>
      <vt:lpstr>&lt;&lt;Acronym: FS_SAE Sensing application enabler&gt;&gt; 3</vt:lpstr>
      <vt:lpstr>&lt;&lt;Acronym: FS_SAE Sensing application enabler&gt;&gt; 4</vt:lpstr>
      <vt:lpstr>More Clarifications</vt:lpstr>
      <vt:lpstr>PowerPoint Presentation</vt:lpstr>
      <vt:lpstr>PowerPoint Presentation</vt:lpstr>
      <vt:lpstr>The end </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HW#55</cp:lastModifiedBy>
  <cp:revision>116</cp:revision>
  <dcterms:created xsi:type="dcterms:W3CDTF">2023-04-05T03:54:49Z</dcterms:created>
  <dcterms:modified xsi:type="dcterms:W3CDTF">2023-05-19T08:30:47Z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(3)f6U3pODvdGXnoS2gNmJD+mZS02qa/m+BCLB7/AzA/PRQOelg5dzci8aPy7rXXWqFvpnkJ/oq
Wd79nrBQ/dtuTN0C3ZGeooz+1szciIFHfRI64+FUDL+9LQuxJNKRnxjOTJQAKqpA7xcUltgk
nkeC0v6atg2BAsxUXT4cxliEb56MD+BzJpbpdzHehCiX9gop+Jj3OeR6y9lX0yP6oJuGHTMM
isCar/YoK3xyOCMIqd</vt:lpwstr>
  </property>
  <property fmtid="{D5CDD505-2E9C-101B-9397-08002B2CF9AE}" pid="3" name="_2015_ms_pID_7253431">
    <vt:lpwstr>YP2Ov0k7BOd8HnMbVQ3G4aMXYnyhHXmEaDapcITQqL2dK5JS/7wldD
lvG0KFvfTAdlVpJ3qCbG9RCreI76PPq2exmvzWE4OC8mo2HBuVI2UCBRpk1yHFpUY36F99da
pX5/65pO7vXUUn9rsQJpxaIIDQCaUNBtgN0fp6wdhdYFIvxfC0xYYTbIe6mMkq9u68/X1XLW
rIAMv/70eCFpcvPfpHmBsgiU9cvsmhUsxthR</vt:lpwstr>
  </property>
  <property fmtid="{D5CDD505-2E9C-101B-9397-08002B2CF9AE}" pid="4" name="_2015_ms_pID_7253432">
    <vt:lpwstr>sA==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1684484839</vt:lpwstr>
  </property>
</Properties>
</file>