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4"/>
  </p:notesMasterIdLst>
  <p:handoutMasterIdLst>
    <p:handoutMasterId r:id="rId15"/>
  </p:handoutMasterIdLst>
  <p:sldIdLst>
    <p:sldId id="341" r:id="rId5"/>
    <p:sldId id="363" r:id="rId6"/>
    <p:sldId id="365" r:id="rId7"/>
    <p:sldId id="367" r:id="rId8"/>
    <p:sldId id="371" r:id="rId9"/>
    <p:sldId id="368" r:id="rId10"/>
    <p:sldId id="369" r:id="rId11"/>
    <p:sldId id="370" r:id="rId12"/>
    <p:sldId id="366" r:id="rId13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27" autoAdjust="0"/>
    <p:restoredTop sz="94679" autoAdjust="0"/>
  </p:normalViewPr>
  <p:slideViewPr>
    <p:cSldViewPr snapToGrid="0">
      <p:cViewPr varScale="1">
        <p:scale>
          <a:sx n="108" d="100"/>
          <a:sy n="108" d="100"/>
        </p:scale>
        <p:origin x="564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3456" y="7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9" y="73025"/>
            <a:ext cx="370302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#55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Berlin, Germany 22</a:t>
            </a:r>
            <a:r>
              <a:rPr lang="en-GB" altLang="en-US" sz="1200" b="1" baseline="30000" dirty="0">
                <a:latin typeface="Arial "/>
              </a:rPr>
              <a:t>nd</a:t>
            </a:r>
            <a:r>
              <a:rPr lang="en-GB" altLang="en-US" sz="1200" b="1" dirty="0">
                <a:latin typeface="Arial "/>
              </a:rPr>
              <a:t> – 26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May 2023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S6-231843</a:t>
            </a: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dirty="0"/>
              <a:t>Discussion on EAS bundles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Nishant Gupta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Delegate, Qualcomm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4000" dirty="0"/>
              <a:t>Outline</a:t>
            </a:r>
            <a:endParaRPr lang="en-GB" altLang="en-US" dirty="0"/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 Requirements from SA4</a:t>
            </a:r>
          </a:p>
          <a:p>
            <a:r>
              <a:rPr lang="en-US" altLang="en-US" dirty="0"/>
              <a:t> Co-deploy and Co-migrate</a:t>
            </a:r>
          </a:p>
          <a:p>
            <a:r>
              <a:rPr lang="en-US" altLang="en-US" dirty="0"/>
              <a:t> Proposals</a:t>
            </a:r>
          </a:p>
          <a:p>
            <a:r>
              <a:rPr lang="en-US" altLang="en-US" dirty="0"/>
              <a:t> Summary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000" dirty="0"/>
              <a:t>Requirements from SA4 (S6-230509)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C971BDA-2ECC-914C-DF82-10959FB2F5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950041" cy="4351338"/>
          </a:xfrm>
        </p:spPr>
        <p:txBody>
          <a:bodyPr/>
          <a:lstStyle/>
          <a:p>
            <a:r>
              <a:rPr lang="en-US" sz="2000" dirty="0"/>
              <a:t> All three scenarios correspond to valid uses.</a:t>
            </a:r>
          </a:p>
          <a:p>
            <a:r>
              <a:rPr lang="en-US" sz="2000" dirty="0"/>
              <a:t> Case 1 does not necessarily require co-deployment or co-migration. However, there may be application-specific state maintained in the UE that makes co-deployment and co-migration desirable.</a:t>
            </a:r>
          </a:p>
          <a:p>
            <a:r>
              <a:rPr lang="en-US" sz="2000" dirty="0"/>
              <a:t> Case 2 shows strong affinity between the two EAS instances and therefore a good reason to co-deploy and co-migrate them.</a:t>
            </a:r>
          </a:p>
          <a:p>
            <a:r>
              <a:rPr lang="en-US" sz="2000" dirty="0"/>
              <a:t> Case 3 is like Case 2, and the conclusion is identical.</a:t>
            </a:r>
          </a:p>
          <a:p>
            <a:r>
              <a:rPr lang="en-US" sz="2000" dirty="0"/>
              <a:t> EASs may not have similar KPIs and requirements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18AA94A-C783-56B8-2FEE-4CF21D8549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6198" y="2953781"/>
            <a:ext cx="6273555" cy="2168066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EF1E81-5918-87BA-03A5-84F7FC67FE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Co-deploy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418D6E31-0911-C4A0-D568-3FFDEE0401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950041" cy="4351338"/>
          </a:xfrm>
        </p:spPr>
        <p:txBody>
          <a:bodyPr/>
          <a:lstStyle/>
          <a:p>
            <a:r>
              <a:rPr lang="en-US" sz="2000" dirty="0"/>
              <a:t> Requirement for co-deployment comes from the ASP, and should be shared with ECSP management system e.g., through the EAS profile.</a:t>
            </a:r>
          </a:p>
          <a:p>
            <a:r>
              <a:rPr lang="en-US" sz="2000" dirty="0"/>
              <a:t> KPI requirements may or may not be same for the bundled EASs.</a:t>
            </a:r>
          </a:p>
          <a:p>
            <a:r>
              <a:rPr lang="en-US" sz="2000" dirty="0"/>
              <a:t> </a:t>
            </a:r>
            <a:r>
              <a:rPr lang="en-US" sz="2000" b="1" dirty="0"/>
              <a:t>Conclusion</a:t>
            </a:r>
            <a:r>
              <a:rPr lang="en-US" sz="2000" dirty="0"/>
              <a:t>: EAS bundles may be spread across EDNs, and therefore registered on different EESs.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E85CB53-1CD7-E8FE-6277-71BF7DFD9D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6198" y="2953781"/>
            <a:ext cx="6273555" cy="2168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37962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EF1E81-5918-87BA-03A5-84F7FC67FE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Co-migrate 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418D6E31-0911-C4A0-D568-3FFDEE0401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950041" cy="4351338"/>
          </a:xfrm>
        </p:spPr>
        <p:txBody>
          <a:bodyPr/>
          <a:lstStyle/>
          <a:p>
            <a:r>
              <a:rPr lang="en-US" sz="2000" dirty="0"/>
              <a:t>Case 1 – </a:t>
            </a:r>
            <a:r>
              <a:rPr lang="en-US" sz="2000" b="1" dirty="0"/>
              <a:t>AC can provide</a:t>
            </a:r>
            <a:r>
              <a:rPr lang="en-US" sz="2000" dirty="0"/>
              <a:t> </a:t>
            </a:r>
            <a:r>
              <a:rPr lang="en-US" sz="2000" b="1" dirty="0"/>
              <a:t>the requirement</a:t>
            </a:r>
            <a:r>
              <a:rPr lang="en-US" sz="2000" dirty="0"/>
              <a:t> for co-migration, since AC manages the EAS connections individually.</a:t>
            </a:r>
          </a:p>
          <a:p>
            <a:r>
              <a:rPr lang="en-US" sz="2000" dirty="0"/>
              <a:t> Case 2 – AC cannot provide co-migration requirement, since it is not aware of </a:t>
            </a:r>
            <a:r>
              <a:rPr lang="en-US" sz="2000" dirty="0" err="1"/>
              <a:t>EASy</a:t>
            </a:r>
            <a:r>
              <a:rPr lang="en-US" sz="2000" dirty="0"/>
              <a:t>. </a:t>
            </a:r>
            <a:r>
              <a:rPr lang="en-US" sz="2000" dirty="0" err="1"/>
              <a:t>EASx</a:t>
            </a:r>
            <a:r>
              <a:rPr lang="en-US" sz="2000" dirty="0"/>
              <a:t> needs to share the requirement. </a:t>
            </a:r>
            <a:r>
              <a:rPr lang="en-US" sz="2000" b="1" dirty="0" err="1"/>
              <a:t>EASx</a:t>
            </a:r>
            <a:r>
              <a:rPr lang="en-US" sz="2000" b="1" dirty="0"/>
              <a:t> can provide the requirement.</a:t>
            </a:r>
          </a:p>
          <a:p>
            <a:r>
              <a:rPr lang="en-US" sz="2000" dirty="0"/>
              <a:t> Case 3 – </a:t>
            </a:r>
            <a:r>
              <a:rPr lang="en-US" sz="2000" b="1" dirty="0"/>
              <a:t>Either AC or EAS can provide the requirement</a:t>
            </a:r>
            <a:r>
              <a:rPr lang="en-US" sz="2000" dirty="0"/>
              <a:t>.</a:t>
            </a:r>
          </a:p>
          <a:p>
            <a:r>
              <a:rPr lang="en-US" sz="2000" dirty="0"/>
              <a:t> Similar conclusions apply to coordinated EAS discovery, essential for coordinated migration.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E85CB53-1CD7-E8FE-6277-71BF7DFD9D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6198" y="2953781"/>
            <a:ext cx="6273555" cy="2168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849837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3FF7AD-EF43-1BB5-7E74-6694A5FF2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1: EAS bundle types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CFB4A6-7B96-4516-B793-A71BC3419D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 Different deployment scenarios will have different requirements and different constraints, e.g., bundle requirements can be provided only by the EAS in case 2.</a:t>
            </a:r>
          </a:p>
          <a:p>
            <a:r>
              <a:rPr lang="en-US" sz="2000" b="1" dirty="0"/>
              <a:t> Proposal</a:t>
            </a:r>
            <a:r>
              <a:rPr lang="en-US" sz="2000" dirty="0"/>
              <a:t>: Introduce ‘EAS bundle type’ in ‘Bundle information’ to identify the different scenarios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A38AFA9-F9CB-C1A8-D045-AADBCAE13B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9222" y="3289685"/>
            <a:ext cx="6273555" cy="216806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3A434E4-4BE0-840E-06AF-B176B6763C27}"/>
              </a:ext>
            </a:extLst>
          </p:cNvPr>
          <p:cNvSpPr txBox="1"/>
          <p:nvPr/>
        </p:nvSpPr>
        <p:spPr>
          <a:xfrm>
            <a:off x="5683065" y="5660684"/>
            <a:ext cx="825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00B050"/>
                </a:solidFill>
              </a:rPr>
              <a:t>Proxy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53105CB-CB62-0D1A-161A-9F05868BBBB0}"/>
              </a:ext>
            </a:extLst>
          </p:cNvPr>
          <p:cNvSpPr txBox="1"/>
          <p:nvPr/>
        </p:nvSpPr>
        <p:spPr>
          <a:xfrm>
            <a:off x="7700464" y="5663122"/>
            <a:ext cx="13773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00B050"/>
                </a:solidFill>
              </a:rPr>
              <a:t>Composite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164C127-28D7-952D-387C-DCFF194AC45D}"/>
              </a:ext>
            </a:extLst>
          </p:cNvPr>
          <p:cNvSpPr txBox="1"/>
          <p:nvPr/>
        </p:nvSpPr>
        <p:spPr>
          <a:xfrm>
            <a:off x="3652842" y="5660684"/>
            <a:ext cx="8386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00B050"/>
                </a:solidFill>
              </a:rPr>
              <a:t>Direct</a:t>
            </a:r>
          </a:p>
        </p:txBody>
      </p:sp>
    </p:spTree>
    <p:extLst>
      <p:ext uri="{BB962C8B-B14F-4D97-AF65-F5344CB8AC3E}">
        <p14:creationId xmlns:p14="http://schemas.microsoft.com/office/powerpoint/2010/main" val="3233236275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9E40E6-FC84-BEA8-2E1A-7F914DEDFD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2: Bundle requirements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54DE0A-F065-2D47-414E-829A7885B3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 For Direct bundles, only AC can provide bundle requirements</a:t>
            </a:r>
          </a:p>
          <a:p>
            <a:r>
              <a:rPr lang="en-US" sz="2000" dirty="0"/>
              <a:t> For Proxy bundles, only EAS can provide bundle requirements.</a:t>
            </a:r>
          </a:p>
          <a:p>
            <a:r>
              <a:rPr lang="en-US" sz="2000" dirty="0"/>
              <a:t> For Composite bundles, either AC or EAS can provide bundle requirements.</a:t>
            </a:r>
          </a:p>
          <a:p>
            <a:endParaRPr lang="en-US" sz="2000" dirty="0"/>
          </a:p>
          <a:p>
            <a:r>
              <a:rPr lang="en-US" sz="2000" b="1" dirty="0"/>
              <a:t> Proposal</a:t>
            </a:r>
            <a:r>
              <a:rPr lang="en-US" sz="2000" dirty="0"/>
              <a:t>: Include bundle requirements in the EAS profile and consequently in the EES profile to support proxy and composite bundles.</a:t>
            </a:r>
          </a:p>
        </p:txBody>
      </p:sp>
    </p:spTree>
    <p:extLst>
      <p:ext uri="{BB962C8B-B14F-4D97-AF65-F5344CB8AC3E}">
        <p14:creationId xmlns:p14="http://schemas.microsoft.com/office/powerpoint/2010/main" val="3129057054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E64AA3-D5AF-FCC2-C6C8-1E3CA9F187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3: ACR involving multiple S-EESs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3970EB-002A-94A2-E352-54FE06F9EF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271249" cy="4351338"/>
          </a:xfrm>
        </p:spPr>
        <p:txBody>
          <a:bodyPr/>
          <a:lstStyle/>
          <a:p>
            <a:r>
              <a:rPr lang="en-US" sz="2000" dirty="0"/>
              <a:t> Once EAS bundle and bundle’s requirements are known:</a:t>
            </a:r>
          </a:p>
          <a:p>
            <a:pPr lvl="1"/>
            <a:r>
              <a:rPr lang="en-US" sz="1800" dirty="0"/>
              <a:t>In case of ‘Direct bundles’ and ‘Composite bundles’</a:t>
            </a:r>
          </a:p>
          <a:p>
            <a:pPr lvl="2"/>
            <a:r>
              <a:rPr lang="en-US" sz="1600" dirty="0"/>
              <a:t>AC/EEC are aware of bundled EASs, their registrar EESs, and bundle requirements.</a:t>
            </a:r>
          </a:p>
          <a:p>
            <a:pPr lvl="2"/>
            <a:r>
              <a:rPr lang="en-US" sz="1600" dirty="0"/>
              <a:t>AC/EEC can trigger ACR detection with all EESs involved in the EAS bundle.</a:t>
            </a:r>
          </a:p>
          <a:p>
            <a:pPr lvl="1"/>
            <a:r>
              <a:rPr lang="en-US" sz="1800" dirty="0"/>
              <a:t>In case of ‘Proxy bundles’</a:t>
            </a:r>
          </a:p>
          <a:p>
            <a:pPr lvl="2"/>
            <a:r>
              <a:rPr lang="en-US" sz="1600" dirty="0" err="1"/>
              <a:t>EASx</a:t>
            </a:r>
            <a:r>
              <a:rPr lang="en-US" sz="1600" dirty="0"/>
              <a:t> is aware of other bundled EASs and the bundle requirements</a:t>
            </a:r>
          </a:p>
          <a:p>
            <a:pPr lvl="2"/>
            <a:r>
              <a:rPr lang="en-US" sz="1600" dirty="0" err="1"/>
              <a:t>EASx</a:t>
            </a:r>
            <a:r>
              <a:rPr lang="en-US" sz="1600" dirty="0"/>
              <a:t> can trigger other EASs to trigger ACR detection with their registrar EESs.</a:t>
            </a:r>
          </a:p>
          <a:p>
            <a:r>
              <a:rPr lang="en-US" sz="2000" dirty="0"/>
              <a:t> </a:t>
            </a:r>
            <a:r>
              <a:rPr lang="en-US" sz="2000" b="1" dirty="0"/>
              <a:t>Proposal</a:t>
            </a:r>
            <a:r>
              <a:rPr lang="en-US" sz="2000" dirty="0"/>
              <a:t>: Add appropriate description in the specification explaining AC/EEC and EAS behavior for handing ACR. No other change is required.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EC4A555-F525-FD19-055A-4BA428E460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9252" y="2139156"/>
            <a:ext cx="3286125" cy="372427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56FF876-029B-311A-6B31-EE8B6E5F441B}"/>
              </a:ext>
            </a:extLst>
          </p:cNvPr>
          <p:cNvSpPr txBox="1"/>
          <p:nvPr/>
        </p:nvSpPr>
        <p:spPr>
          <a:xfrm>
            <a:off x="7213227" y="1774522"/>
            <a:ext cx="19394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FF0000"/>
                </a:solidFill>
              </a:rPr>
              <a:t>Trigger ACR detection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35B7454-7E83-3431-D651-E3887C8058F8}"/>
              </a:ext>
            </a:extLst>
          </p:cNvPr>
          <p:cNvSpPr txBox="1"/>
          <p:nvPr/>
        </p:nvSpPr>
        <p:spPr>
          <a:xfrm>
            <a:off x="10001358" y="3761491"/>
            <a:ext cx="21906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FF0000"/>
                </a:solidFill>
              </a:rPr>
              <a:t>Trigger to initiate ACR detection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84EAD704-AB5B-D3BC-300E-A0681540FC35}"/>
              </a:ext>
            </a:extLst>
          </p:cNvPr>
          <p:cNvCxnSpPr>
            <a:cxnSpLocks/>
          </p:cNvCxnSpPr>
          <p:nvPr/>
        </p:nvCxnSpPr>
        <p:spPr>
          <a:xfrm>
            <a:off x="8182948" y="2055322"/>
            <a:ext cx="279918" cy="30777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B35CCBB4-AF3C-139F-624A-E2B8513AF42A}"/>
              </a:ext>
            </a:extLst>
          </p:cNvPr>
          <p:cNvSpPr txBox="1"/>
          <p:nvPr/>
        </p:nvSpPr>
        <p:spPr>
          <a:xfrm>
            <a:off x="7213227" y="5869186"/>
            <a:ext cx="19394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FF0000"/>
                </a:solidFill>
              </a:rPr>
              <a:t>Trigger ACR detection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8A18EC97-5505-2E9F-D756-75ED0EF2875D}"/>
              </a:ext>
            </a:extLst>
          </p:cNvPr>
          <p:cNvCxnSpPr>
            <a:cxnSpLocks/>
          </p:cNvCxnSpPr>
          <p:nvPr/>
        </p:nvCxnSpPr>
        <p:spPr>
          <a:xfrm flipV="1">
            <a:off x="8182948" y="5524833"/>
            <a:ext cx="279918" cy="30777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B9FF8CEF-D5D0-804E-CB27-4600952EFA6F}"/>
              </a:ext>
            </a:extLst>
          </p:cNvPr>
          <p:cNvCxnSpPr>
            <a:cxnSpLocks/>
          </p:cNvCxnSpPr>
          <p:nvPr/>
        </p:nvCxnSpPr>
        <p:spPr>
          <a:xfrm flipH="1">
            <a:off x="9641267" y="4023101"/>
            <a:ext cx="538431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6986287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Summary</a:t>
            </a:r>
            <a:endParaRPr lang="en-GB" altLang="en-US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 Different deployment scenarios have different requirements and different constraints.</a:t>
            </a:r>
          </a:p>
          <a:p>
            <a:r>
              <a:rPr lang="en-US" sz="2000" b="1" dirty="0"/>
              <a:t> Proposal 1</a:t>
            </a:r>
            <a:r>
              <a:rPr lang="en-US" sz="2000" dirty="0"/>
              <a:t>: Introduce ‘EAS bundle type’ in ‘Bundle information’ to identify the different scenarios</a:t>
            </a:r>
          </a:p>
          <a:p>
            <a:endParaRPr lang="en-US" sz="2000" dirty="0"/>
          </a:p>
          <a:p>
            <a:r>
              <a:rPr lang="en-US" sz="2000" dirty="0"/>
              <a:t> In certain deployments, only EAS can provide EAS bundle information.</a:t>
            </a:r>
          </a:p>
          <a:p>
            <a:r>
              <a:rPr lang="en-US" sz="2000" b="1" dirty="0"/>
              <a:t> Proposal 2</a:t>
            </a:r>
            <a:r>
              <a:rPr lang="en-US" sz="2000" dirty="0"/>
              <a:t>: Include bundle requirements in the EAS profile and consequently in the EES profile.</a:t>
            </a:r>
          </a:p>
          <a:p>
            <a:endParaRPr lang="en-US" sz="2000" dirty="0"/>
          </a:p>
          <a:p>
            <a:r>
              <a:rPr lang="en-US" sz="2000" dirty="0"/>
              <a:t> AC/EEC and EAS can ensure that the ACR is detected for all EASs that are part of the EAS bundle.</a:t>
            </a:r>
          </a:p>
          <a:p>
            <a:r>
              <a:rPr lang="en-US" sz="2000" b="1" dirty="0"/>
              <a:t> Proposal 3: </a:t>
            </a:r>
            <a:r>
              <a:rPr lang="en-US" sz="2000" dirty="0"/>
              <a:t>Add appropriate description in the specification explaining AC/EEC and EAS behavior for handing ACR. No other change is required.</a:t>
            </a:r>
          </a:p>
        </p:txBody>
      </p:sp>
    </p:spTree>
    <p:extLst>
      <p:ext uri="{BB962C8B-B14F-4D97-AF65-F5344CB8AC3E}">
        <p14:creationId xmlns:p14="http://schemas.microsoft.com/office/powerpoint/2010/main" val="1494273474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http://schemas.microsoft.com/office/2006/metadata/properties"/>
    <ds:schemaRef ds:uri="679a257e-872f-4c98-9e8a-0a9c104f72cd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280d8efa-eff2-4910-88d2-79ca146720c4"/>
    <ds:schemaRef ds:uri="http://www.w3.org/XML/1998/namespace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5691</TotalTime>
  <Words>615</Words>
  <Application>Microsoft Office PowerPoint</Application>
  <PresentationFormat>Widescreen</PresentationFormat>
  <Paragraphs>56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Arial </vt:lpstr>
      <vt:lpstr>Calibri</vt:lpstr>
      <vt:lpstr>Calibri Light</vt:lpstr>
      <vt:lpstr>Times New Roman</vt:lpstr>
      <vt:lpstr>Office Theme</vt:lpstr>
      <vt:lpstr>Discussion on EAS bundles</vt:lpstr>
      <vt:lpstr>Outline</vt:lpstr>
      <vt:lpstr>Requirements from SA4 (S6-230509)</vt:lpstr>
      <vt:lpstr>Co-deploy</vt:lpstr>
      <vt:lpstr>Co-migrate </vt:lpstr>
      <vt:lpstr>Proposal 1: EAS bundle types</vt:lpstr>
      <vt:lpstr>Proposal 2: Bundle requirements</vt:lpstr>
      <vt:lpstr>Proposal 3: ACR involving multiple S-EESs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Qualcomm</cp:lastModifiedBy>
  <cp:revision>615</cp:revision>
  <dcterms:created xsi:type="dcterms:W3CDTF">2010-02-05T13:52:04Z</dcterms:created>
  <dcterms:modified xsi:type="dcterms:W3CDTF">2023-05-16T14:46:35Z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