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5" r:id="rId2"/>
  </p:sldMasterIdLst>
  <p:notesMasterIdLst>
    <p:notesMasterId r:id="rId12"/>
  </p:notesMasterIdLst>
  <p:sldIdLst>
    <p:sldId id="260" r:id="rId3"/>
    <p:sldId id="272" r:id="rId4"/>
    <p:sldId id="274" r:id="rId5"/>
    <p:sldId id="273" r:id="rId6"/>
    <p:sldId id="275" r:id="rId7"/>
    <p:sldId id="267" r:id="rId8"/>
    <p:sldId id="264" r:id="rId9"/>
    <p:sldId id="265" r:id="rId10"/>
    <p:sldId id="27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F64"/>
    <a:srgbClr val="3399FF"/>
    <a:srgbClr val="009900"/>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424" autoAdjust="0"/>
    <p:restoredTop sz="94660"/>
  </p:normalViewPr>
  <p:slideViewPr>
    <p:cSldViewPr snapToGrid="0">
      <p:cViewPr varScale="1">
        <p:scale>
          <a:sx n="160" d="100"/>
          <a:sy n="160" d="100"/>
        </p:scale>
        <p:origin x="1152"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4D3B1-07A7-4812-80B9-DD59E94C7F9D}" type="datetimeFigureOut">
              <a:rPr lang="en-US" smtClean="0"/>
              <a:t>5/16/2023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250302-FD59-41EB-98E1-8F01547BD578}" type="slidenum">
              <a:rPr lang="en-US" smtClean="0"/>
              <a:t>‹#›</a:t>
            </a:fld>
            <a:endParaRPr lang="en-US"/>
          </a:p>
        </p:txBody>
      </p:sp>
    </p:spTree>
    <p:extLst>
      <p:ext uri="{BB962C8B-B14F-4D97-AF65-F5344CB8AC3E}">
        <p14:creationId xmlns:p14="http://schemas.microsoft.com/office/powerpoint/2010/main" val="3370523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solidFill>
                  <a:srgbClr val="000000"/>
                </a:solidFill>
              </a:rPr>
              <a:pPr>
                <a:defRPr/>
              </a:pPr>
              <a:t>1</a:t>
            </a:fld>
            <a:endParaRPr lang="en-GB" altLang="en-US">
              <a:solidFill>
                <a:srgbClr val="000000"/>
              </a:solidFill>
            </a:endParaRPr>
          </a:p>
        </p:txBody>
      </p:sp>
    </p:spTree>
    <p:extLst>
      <p:ext uri="{BB962C8B-B14F-4D97-AF65-F5344CB8AC3E}">
        <p14:creationId xmlns:p14="http://schemas.microsoft.com/office/powerpoint/2010/main" val="3990652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792713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8898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2215830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 xmlns:a16="http://schemas.microsoft.com/office/drawing/2014/main"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837997949"/>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535159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92028854"/>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7766664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2.jpeg"/><Relationship Id="rId5" Type="http://schemas.openxmlformats.org/officeDocument/2006/relationships/image" Target="../media/image3.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106362" y="974711"/>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en-US" sz="800" dirty="0">
                <a:ln w="0"/>
                <a:solidFill>
                  <a:prstClr val="black"/>
                </a:solidFill>
                <a:latin typeface="Calibri" panose="020F0502020204030204" pitchFamily="34" charset="0"/>
              </a:rPr>
              <a:t>© 3GPP 2022</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568781" y="50534"/>
            <a:ext cx="1246188" cy="72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5420701A-B243-422E-826E-78BD4E22F668}" type="slidenum">
              <a:rPr lang="en-GB" altLang="en-US" sz="1400" smtClean="0">
                <a:solidFill>
                  <a:prstClr val="black"/>
                </a:solidFill>
                <a:latin typeface="Calibri" panose="020F0502020204030204" pitchFamily="34" charset="0"/>
              </a:rPr>
              <a:pPr eaLnBrk="0" fontAlgn="base" hangingPunct="0">
                <a:spcBef>
                  <a:spcPct val="0"/>
                </a:spcBef>
                <a:spcAft>
                  <a:spcPct val="0"/>
                </a:spcAft>
                <a:defRPr/>
              </a:pPr>
              <a:t>‹#›</a:t>
            </a:fld>
            <a:endParaRPr lang="en-GB" altLang="en-US" sz="1400">
              <a:solidFill>
                <a:prstClr val="black"/>
              </a:solidFill>
              <a:latin typeface="Calibri" panose="020F0502020204030204" pitchFamily="34" charset="0"/>
            </a:endParaRPr>
          </a:p>
        </p:txBody>
      </p:sp>
      <p:sp>
        <p:nvSpPr>
          <p:cNvPr id="14" name="Text Box 14">
            <a:extLst>
              <a:ext uri="{FF2B5EF4-FFF2-40B4-BE49-F238E27FC236}">
                <a16:creationId xmlns=""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panose="020B0604020202020204"/>
              </a:rPr>
              <a:t>3GPP TSG-SA WG6 Meeting #55</a:t>
            </a:r>
          </a:p>
          <a:p>
            <a:pPr eaLnBrk="1" hangingPunct="1">
              <a:defRPr/>
            </a:pPr>
            <a:r>
              <a:rPr lang="en-GB" altLang="en-US" sz="1200" b="1" dirty="0" smtClean="0">
                <a:latin typeface="Arial" panose="020B0604020202020204"/>
              </a:rPr>
              <a:t>Berlin, Germany 22</a:t>
            </a:r>
            <a:r>
              <a:rPr lang="en-GB" altLang="en-US" sz="1200" b="1" baseline="30000" dirty="0" smtClean="0">
                <a:latin typeface="Arial" panose="020B0604020202020204"/>
              </a:rPr>
              <a:t>nd</a:t>
            </a:r>
            <a:r>
              <a:rPr lang="en-GB" altLang="en-US" sz="1200" b="1" dirty="0" smtClean="0">
                <a:latin typeface="Arial" panose="020B0604020202020204"/>
              </a:rPr>
              <a:t> May – 26</a:t>
            </a:r>
            <a:r>
              <a:rPr lang="en-GB" altLang="en-US" sz="1200" b="1" baseline="30000" dirty="0" smtClean="0">
                <a:latin typeface="Arial" panose="020B0604020202020204"/>
              </a:rPr>
              <a:t>th</a:t>
            </a:r>
            <a:r>
              <a:rPr lang="en-GB" altLang="en-US" sz="1200" b="1" baseline="0" dirty="0" smtClean="0">
                <a:latin typeface="Arial" panose="020B0604020202020204"/>
              </a:rPr>
              <a:t> </a:t>
            </a:r>
            <a:r>
              <a:rPr lang="en-GB" altLang="en-US" sz="1200" b="1" dirty="0" smtClean="0">
                <a:latin typeface="Arial" panose="020B0604020202020204"/>
              </a:rPr>
              <a:t>May 2023</a:t>
            </a:r>
            <a:endParaRPr lang="en-US" altLang="en-US" sz="1200" b="1" dirty="0">
              <a:latin typeface="Arial" panose="020B0604020202020204"/>
            </a:endParaRPr>
          </a:p>
        </p:txBody>
      </p:sp>
    </p:spTree>
    <p:extLst>
      <p:ext uri="{BB962C8B-B14F-4D97-AF65-F5344CB8AC3E}">
        <p14:creationId xmlns:p14="http://schemas.microsoft.com/office/powerpoint/2010/main" val="31869178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en-US" sz="800" dirty="0">
                <a:ln w="0"/>
                <a:solidFill>
                  <a:prstClr val="black"/>
                </a:solidFill>
                <a:latin typeface="Calibri" panose="020F0502020204030204" pitchFamily="34" charset="0"/>
              </a:rPr>
              <a:t>© 3GPP 2023</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5420701A-B243-422E-826E-78BD4E22F668}" type="slidenum">
              <a:rPr lang="en-GB" altLang="en-US" sz="1400" smtClean="0">
                <a:solidFill>
                  <a:prstClr val="black"/>
                </a:solidFill>
                <a:latin typeface="Calibri" panose="020F0502020204030204" pitchFamily="34" charset="0"/>
              </a:rPr>
              <a:pPr eaLnBrk="0" fontAlgn="base" hangingPunct="0">
                <a:spcBef>
                  <a:spcPct val="0"/>
                </a:spcBef>
                <a:spcAft>
                  <a:spcPct val="0"/>
                </a:spcAft>
                <a:defRPr/>
              </a:pPr>
              <a:t>‹#›</a:t>
            </a:fld>
            <a:endParaRPr lang="en-GB" altLang="en-US" sz="1400">
              <a:solidFill>
                <a:prstClr val="black"/>
              </a:solidFill>
              <a:latin typeface="Calibri" panose="020F0502020204030204" pitchFamily="34" charset="0"/>
            </a:endParaRPr>
          </a:p>
        </p:txBody>
      </p:sp>
      <p:sp>
        <p:nvSpPr>
          <p:cNvPr id="14" name="Text Box 14">
            <a:extLst>
              <a:ext uri="{FF2B5EF4-FFF2-40B4-BE49-F238E27FC236}">
                <a16:creationId xmlns:a16="http://schemas.microsoft.com/office/drawing/2014/main" xmlns="" id="{04953B71-6776-413E-AC69-E69762C9C33E}"/>
              </a:ext>
            </a:extLst>
          </p:cNvPr>
          <p:cNvSpPr txBox="1">
            <a:spLocks noChangeArrowheads="1"/>
          </p:cNvSpPr>
          <p:nvPr userDrawn="1"/>
        </p:nvSpPr>
        <p:spPr bwMode="auto">
          <a:xfrm>
            <a:off x="323850" y="73025"/>
            <a:ext cx="3553558"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sv-SE" altLang="en-US" sz="1200" b="1" dirty="0">
                <a:solidFill>
                  <a:prstClr val="black"/>
                </a:solidFill>
                <a:latin typeface="Arial "/>
              </a:rPr>
              <a:t>3GPP TSG-SA WG6 Meeting #</a:t>
            </a:r>
            <a:r>
              <a:rPr lang="sv-SE" altLang="en-US" sz="1200" b="1" dirty="0" smtClean="0">
                <a:solidFill>
                  <a:prstClr val="black"/>
                </a:solidFill>
                <a:latin typeface="Arial "/>
              </a:rPr>
              <a:t>55</a:t>
            </a:r>
            <a:endParaRPr lang="sv-SE" altLang="en-US" sz="1200" b="1" dirty="0">
              <a:solidFill>
                <a:prstClr val="black"/>
              </a:solidFill>
              <a:latin typeface="Arial "/>
            </a:endParaRPr>
          </a:p>
          <a:p>
            <a:pPr fontAlgn="base">
              <a:spcBef>
                <a:spcPct val="0"/>
              </a:spcBef>
              <a:spcAft>
                <a:spcPct val="0"/>
              </a:spcAft>
              <a:defRPr/>
            </a:pPr>
            <a:r>
              <a:rPr lang="en-GB" altLang="en-US" sz="1200" b="1" dirty="0" smtClean="0">
                <a:solidFill>
                  <a:prstClr val="black"/>
                </a:solidFill>
                <a:latin typeface="Arial "/>
              </a:rPr>
              <a:t>Berlin, Germany 22</a:t>
            </a:r>
            <a:r>
              <a:rPr lang="en-GB" altLang="en-US" sz="1200" b="1" baseline="30000" dirty="0" smtClean="0">
                <a:solidFill>
                  <a:prstClr val="black"/>
                </a:solidFill>
                <a:latin typeface="Arial "/>
              </a:rPr>
              <a:t>nd</a:t>
            </a:r>
            <a:r>
              <a:rPr lang="en-GB" altLang="en-US" sz="1200" b="1" dirty="0" smtClean="0">
                <a:solidFill>
                  <a:prstClr val="black"/>
                </a:solidFill>
                <a:latin typeface="Arial "/>
              </a:rPr>
              <a:t> May </a:t>
            </a:r>
            <a:r>
              <a:rPr lang="en-GB" altLang="en-US" sz="1200" b="1" dirty="0">
                <a:solidFill>
                  <a:prstClr val="black"/>
                </a:solidFill>
                <a:latin typeface="Arial "/>
              </a:rPr>
              <a:t>– </a:t>
            </a:r>
            <a:r>
              <a:rPr lang="en-GB" altLang="en-US" sz="1200" b="1" dirty="0" smtClean="0">
                <a:solidFill>
                  <a:prstClr val="black"/>
                </a:solidFill>
                <a:latin typeface="Arial "/>
              </a:rPr>
              <a:t>26</a:t>
            </a:r>
            <a:r>
              <a:rPr lang="en-GB" altLang="en-US" sz="1200" b="1" baseline="30000" dirty="0" smtClean="0">
                <a:solidFill>
                  <a:prstClr val="black"/>
                </a:solidFill>
                <a:latin typeface="Arial "/>
              </a:rPr>
              <a:t>th</a:t>
            </a:r>
            <a:r>
              <a:rPr lang="en-GB" altLang="en-US" sz="1200" b="1" dirty="0" smtClean="0">
                <a:solidFill>
                  <a:prstClr val="black"/>
                </a:solidFill>
                <a:latin typeface="Arial "/>
              </a:rPr>
              <a:t> May </a:t>
            </a:r>
            <a:r>
              <a:rPr lang="en-GB" altLang="en-US" sz="1200" b="1" dirty="0">
                <a:solidFill>
                  <a:prstClr val="black"/>
                </a:solidFill>
                <a:latin typeface="Arial "/>
              </a:rPr>
              <a:t>2023</a:t>
            </a:r>
            <a:endParaRPr lang="en-US" altLang="en-US" sz="1200" b="1" dirty="0">
              <a:solidFill>
                <a:prstClr val="black"/>
              </a:solidFill>
              <a:latin typeface="Arial "/>
            </a:endParaRPr>
          </a:p>
        </p:txBody>
      </p:sp>
    </p:spTree>
    <p:extLst>
      <p:ext uri="{BB962C8B-B14F-4D97-AF65-F5344CB8AC3E}">
        <p14:creationId xmlns:p14="http://schemas.microsoft.com/office/powerpoint/2010/main" val="762352436"/>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6.jpeg"/><Relationship Id="rId7" Type="http://schemas.openxmlformats.org/officeDocument/2006/relationships/image" Target="../media/image5.emf"/><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4.emf"/><Relationship Id="rId10" Type="http://schemas.openxmlformats.org/officeDocument/2006/relationships/image" Target="../media/image9.png"/><Relationship Id="rId4" Type="http://schemas.openxmlformats.org/officeDocument/2006/relationships/oleObject" Target="../embeddings/oleObject1.bin"/><Relationship Id="rId9"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1131326" y="1318373"/>
            <a:ext cx="9644250" cy="2852737"/>
          </a:xfrm>
        </p:spPr>
        <p:txBody>
          <a:bodyPr/>
          <a:lstStyle/>
          <a:p>
            <a:pPr eaLnBrk="1" hangingPunct="1"/>
            <a:r>
              <a:rPr lang="en-US" altLang="en-US" dirty="0"/>
              <a:t>Discussion on </a:t>
            </a:r>
            <a:r>
              <a:rPr lang="en-US" altLang="zh-CN" dirty="0"/>
              <a:t>Integrated Sensing and </a:t>
            </a:r>
            <a:r>
              <a:rPr lang="en-US" altLang="zh-CN" dirty="0" smtClean="0"/>
              <a:t>Communication related work in SA6</a:t>
            </a:r>
            <a:endParaRPr lang="en-GB" altLang="en-US" dirty="0"/>
          </a:p>
        </p:txBody>
      </p:sp>
      <p:sp>
        <p:nvSpPr>
          <p:cNvPr id="5123" name="Text Placeholder 2">
            <a:extLst>
              <a:ext uri="{FF2B5EF4-FFF2-40B4-BE49-F238E27FC236}">
                <a16:creationId xmlns=""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US" altLang="zh-CN" dirty="0" smtClean="0"/>
              <a:t>Cuili Ge, </a:t>
            </a:r>
            <a:r>
              <a:rPr lang="en-US" altLang="zh-CN" dirty="0" err="1" smtClean="0"/>
              <a:t>Yanmei</a:t>
            </a:r>
            <a:r>
              <a:rPr lang="en-US" altLang="zh-CN" dirty="0" smtClean="0"/>
              <a:t> Yang</a:t>
            </a:r>
          </a:p>
          <a:p>
            <a:pPr marL="0" indent="0" eaLnBrk="1" hangingPunct="1">
              <a:buFontTx/>
              <a:buNone/>
            </a:pPr>
            <a:r>
              <a:rPr lang="en-GB" altLang="en-US" dirty="0" smtClean="0"/>
              <a:t>Huawei</a:t>
            </a:r>
            <a:r>
              <a:rPr lang="en-GB" altLang="en-US" dirty="0"/>
              <a:t>, </a:t>
            </a:r>
            <a:r>
              <a:rPr lang="en-GB" altLang="en-US" dirty="0" smtClean="0"/>
              <a:t>Hisilicon</a:t>
            </a:r>
            <a:endParaRPr lang="en-GB" altLang="en-US" dirty="0"/>
          </a:p>
        </p:txBody>
      </p:sp>
    </p:spTree>
    <p:extLst>
      <p:ext uri="{BB962C8B-B14F-4D97-AF65-F5344CB8AC3E}">
        <p14:creationId xmlns:p14="http://schemas.microsoft.com/office/powerpoint/2010/main" val="2647033869"/>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336176" y="579795"/>
            <a:ext cx="10515600" cy="1104917"/>
          </a:xfrm>
        </p:spPr>
        <p:txBody>
          <a:bodyPr/>
          <a:lstStyle/>
          <a:p>
            <a:r>
              <a:rPr lang="en-US" altLang="en-US" sz="2800" b="1" dirty="0" smtClean="0"/>
              <a:t>&lt;&lt;Acronym: </a:t>
            </a:r>
            <a:r>
              <a:rPr lang="en-US" altLang="zh-CN" sz="2800" b="1" dirty="0" smtClean="0"/>
              <a:t>FS_SAE Sensing application enabler</a:t>
            </a:r>
            <a:r>
              <a:rPr lang="en-US" altLang="en-US" sz="2800" b="1" dirty="0" smtClean="0"/>
              <a:t>&gt;&gt; 1</a:t>
            </a:r>
            <a:endParaRPr lang="en-GB" altLang="en-US" sz="2800" b="1"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838200" y="1825625"/>
            <a:ext cx="10515600" cy="4230270"/>
          </a:xfrm>
        </p:spPr>
        <p:txBody>
          <a:bodyPr/>
          <a:lstStyle/>
          <a:p>
            <a:r>
              <a:rPr lang="en-GB" altLang="en-US" sz="2400" dirty="0" smtClean="0"/>
              <a:t>Continuation </a:t>
            </a:r>
            <a:r>
              <a:rPr lang="en-GB" altLang="en-US" sz="2400" dirty="0"/>
              <a:t>or </a:t>
            </a:r>
            <a:r>
              <a:rPr lang="en-GB" altLang="en-US" sz="2400" dirty="0" smtClean="0"/>
              <a:t>New Item: </a:t>
            </a:r>
            <a:r>
              <a:rPr lang="en-US" altLang="zh-CN" sz="1600" dirty="0" smtClean="0"/>
              <a:t>This is a new SID proposal which has never been studied in SA6 before</a:t>
            </a:r>
            <a:endParaRPr lang="en-GB" altLang="en-US" sz="2400" dirty="0" smtClean="0"/>
          </a:p>
          <a:p>
            <a:r>
              <a:rPr lang="en-US" sz="2400" dirty="0" smtClean="0"/>
              <a:t>Study Item/Work Item/Both: </a:t>
            </a:r>
            <a:r>
              <a:rPr lang="en-GB" altLang="en-US" sz="1600" dirty="0" smtClean="0"/>
              <a:t>Both</a:t>
            </a:r>
            <a:endParaRPr lang="en-IN" sz="2400" dirty="0" smtClean="0"/>
          </a:p>
          <a:p>
            <a:pPr lvl="0"/>
            <a:r>
              <a:rPr lang="en-GB" altLang="en-US" sz="2400" dirty="0" smtClean="0"/>
              <a:t>Source of requirements: </a:t>
            </a:r>
            <a:r>
              <a:rPr lang="en-GB" altLang="en-US" sz="1600" dirty="0" smtClean="0"/>
              <a:t>SA1 and SA6 originated</a:t>
            </a:r>
            <a:endParaRPr lang="en-GB" altLang="en-US" sz="2400" dirty="0" smtClean="0"/>
          </a:p>
          <a:p>
            <a:r>
              <a:rPr lang="en-GB" altLang="en-US" sz="2400" dirty="0" smtClean="0"/>
              <a:t>Expected Output: </a:t>
            </a:r>
            <a:r>
              <a:rPr lang="en-GB" altLang="en-US" sz="1600" dirty="0" smtClean="0"/>
              <a:t>new TR + content to be added to existing TS 23.434, 23.286, 23.255, 23.xxx(possibly new vertical TS if needs sensing)</a:t>
            </a:r>
          </a:p>
          <a:p>
            <a:r>
              <a:rPr lang="en-US" sz="2400" dirty="0"/>
              <a:t>Anticipated start </a:t>
            </a:r>
            <a:r>
              <a:rPr lang="en-US" sz="2400" dirty="0" smtClean="0"/>
              <a:t>date/meeting: </a:t>
            </a:r>
            <a:r>
              <a:rPr lang="en-GB" sz="1600" dirty="0" smtClean="0"/>
              <a:t>2023.10</a:t>
            </a:r>
            <a:r>
              <a:rPr lang="en-GB" altLang="en-US" sz="1600" dirty="0" smtClean="0"/>
              <a:t> - SA6#57</a:t>
            </a:r>
            <a:endParaRPr lang="en-IN" sz="2400" dirty="0"/>
          </a:p>
          <a:p>
            <a:pPr lvl="0"/>
            <a:r>
              <a:rPr lang="en-GB" altLang="en-US" sz="2400" dirty="0" smtClean="0"/>
              <a:t>Target Completion: </a:t>
            </a:r>
            <a:r>
              <a:rPr lang="en-GB" altLang="en-US" sz="1600" dirty="0" smtClean="0"/>
              <a:t>2024.05 - SA6#61 (SID completion)</a:t>
            </a:r>
            <a:r>
              <a:rPr lang="en-US" altLang="en-US" sz="1600" dirty="0" smtClean="0"/>
              <a:t>, 2024.12 – SA6#64 (WID completion)</a:t>
            </a:r>
            <a:endParaRPr lang="en-GB" altLang="en-US" sz="2400" dirty="0" smtClean="0"/>
          </a:p>
          <a:p>
            <a:pPr lvl="0"/>
            <a:r>
              <a:rPr lang="en-IN" altLang="en-US" sz="2400" dirty="0" smtClean="0"/>
              <a:t>Estimated TUs: </a:t>
            </a:r>
            <a:r>
              <a:rPr lang="en-GB" altLang="en-US" sz="1600" dirty="0" smtClean="0"/>
              <a:t>10 TUs (SID) + 6 TUs(WID) </a:t>
            </a:r>
            <a:endParaRPr lang="en-IN" altLang="en-US" sz="2400" dirty="0" smtClean="0"/>
          </a:p>
          <a:p>
            <a:r>
              <a:rPr lang="en-IN" altLang="en-US" sz="2400" dirty="0" err="1" smtClean="0"/>
              <a:t>Rapporteurship</a:t>
            </a:r>
            <a:r>
              <a:rPr lang="en-IN" altLang="en-US" sz="2400" dirty="0" smtClean="0"/>
              <a:t>: </a:t>
            </a:r>
            <a:r>
              <a:rPr lang="en-GB" altLang="en-US" sz="1600" dirty="0" smtClean="0"/>
              <a:t>Cuili Ge, Huawei</a:t>
            </a:r>
            <a:endParaRPr lang="en-IN" altLang="en-US" sz="2400" dirty="0" smtClean="0"/>
          </a:p>
          <a:p>
            <a:r>
              <a:rPr lang="en-IN" altLang="en-US" sz="2400" dirty="0" smtClean="0"/>
              <a:t>Supporting IMs: </a:t>
            </a:r>
            <a:r>
              <a:rPr lang="en-GB" altLang="en-US" sz="1600" dirty="0" smtClean="0"/>
              <a:t>Huawei, Hisilicon</a:t>
            </a:r>
            <a:endParaRPr lang="en-IN" altLang="en-US" sz="2400" dirty="0" smtClean="0"/>
          </a:p>
        </p:txBody>
      </p:sp>
    </p:spTree>
    <p:extLst>
      <p:ext uri="{BB962C8B-B14F-4D97-AF65-F5344CB8AC3E}">
        <p14:creationId xmlns:p14="http://schemas.microsoft.com/office/powerpoint/2010/main" val="1588961819"/>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336177" y="633583"/>
            <a:ext cx="10515600" cy="1104917"/>
          </a:xfrm>
        </p:spPr>
        <p:txBody>
          <a:bodyPr/>
          <a:lstStyle/>
          <a:p>
            <a:r>
              <a:rPr lang="en-US" altLang="en-US" sz="2800" b="1" dirty="0"/>
              <a:t>&lt;&lt;Acronym: </a:t>
            </a:r>
            <a:r>
              <a:rPr lang="en-US" altLang="zh-CN" sz="2800" b="1" dirty="0"/>
              <a:t>FS_SAE Sensing application enabler</a:t>
            </a:r>
            <a:r>
              <a:rPr lang="en-US" altLang="en-US" sz="2800" b="1" dirty="0"/>
              <a:t>&gt;&gt; </a:t>
            </a:r>
            <a:r>
              <a:rPr lang="en-US" altLang="en-US" sz="2800" b="1" dirty="0" smtClean="0"/>
              <a:t>2</a:t>
            </a:r>
            <a:endParaRPr lang="en-GB" altLang="en-US" sz="2800" b="1"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40871" y="1825625"/>
            <a:ext cx="11405507" cy="4607832"/>
          </a:xfrm>
        </p:spPr>
        <p:txBody>
          <a:bodyPr/>
          <a:lstStyle/>
          <a:p>
            <a:r>
              <a:rPr lang="en-GB" altLang="en-US" dirty="0" smtClean="0"/>
              <a:t>Description:</a:t>
            </a:r>
            <a:r>
              <a:rPr lang="en-GB" altLang="en-US" sz="1600" i="1" dirty="0" smtClean="0"/>
              <a:t> </a:t>
            </a:r>
          </a:p>
          <a:p>
            <a:pPr marL="0" indent="0">
              <a:buNone/>
            </a:pPr>
            <a:r>
              <a:rPr lang="en-US" altLang="en-US" sz="1600" dirty="0" smtClean="0"/>
              <a:t>5G </a:t>
            </a:r>
            <a:r>
              <a:rPr lang="en-US" altLang="en-US" sz="1600" dirty="0"/>
              <a:t>wireless sensing is an key feature from the 5G system addressing different target </a:t>
            </a:r>
            <a:r>
              <a:rPr lang="en-US" altLang="en-US" sz="1600" dirty="0" smtClean="0"/>
              <a:t>verticals/applications, e.g., V2X, UAV, etc. It </a:t>
            </a:r>
            <a:r>
              <a:rPr lang="en-US" altLang="en-US" sz="1600" dirty="0"/>
              <a:t>provides capabilities to get information about characteristics of the environment and/or objects within the environment (e.g. shape, size, orientation, speed, location, distances or relative motion between objects, </a:t>
            </a:r>
            <a:r>
              <a:rPr lang="en-US" altLang="en-US" sz="1600" dirty="0" err="1"/>
              <a:t>etc</a:t>
            </a:r>
            <a:r>
              <a:rPr lang="en-US" altLang="en-US" sz="1600" dirty="0" smtClean="0"/>
              <a:t>). </a:t>
            </a:r>
            <a:r>
              <a:rPr lang="en-US" altLang="en-US" sz="1600" dirty="0"/>
              <a:t>Further 3GPP network can expose the sensing result to the 3rd party.</a:t>
            </a:r>
          </a:p>
          <a:p>
            <a:pPr marL="0" indent="0">
              <a:buNone/>
            </a:pPr>
            <a:r>
              <a:rPr lang="en-US" altLang="en-US" sz="1600" dirty="0" smtClean="0"/>
              <a:t>In </a:t>
            </a:r>
            <a:r>
              <a:rPr lang="en-US" altLang="en-US" sz="1600" dirty="0"/>
              <a:t>addition, the 3GPP network usually defines a common API </a:t>
            </a:r>
            <a:r>
              <a:rPr lang="en-US" altLang="en-US" sz="1600" dirty="0" smtClean="0"/>
              <a:t>supports as </a:t>
            </a:r>
            <a:r>
              <a:rPr lang="en-US" altLang="en-US" sz="1600" dirty="0"/>
              <a:t>many applications as </a:t>
            </a:r>
            <a:r>
              <a:rPr lang="en-US" altLang="en-US" sz="1600" dirty="0" smtClean="0"/>
              <a:t>possible, </a:t>
            </a:r>
            <a:r>
              <a:rPr lang="en-US" altLang="en-US" sz="1600" dirty="0"/>
              <a:t>rather than designing the specific APIs for each verticals. This </a:t>
            </a:r>
            <a:r>
              <a:rPr lang="en-US" altLang="zh-CN" sz="1600" dirty="0" smtClean="0"/>
              <a:t>may make it difficult </a:t>
            </a:r>
            <a:r>
              <a:rPr lang="en-US" altLang="en-US" sz="1600" dirty="0" smtClean="0"/>
              <a:t>for </a:t>
            </a:r>
            <a:r>
              <a:rPr lang="en-US" altLang="en-US" sz="1600" dirty="0"/>
              <a:t>the verticals to figure out how to use the network sensing </a:t>
            </a:r>
            <a:r>
              <a:rPr lang="en-US" altLang="en-US" sz="1600" dirty="0" smtClean="0"/>
              <a:t>features </a:t>
            </a:r>
            <a:r>
              <a:rPr lang="en-US" altLang="zh-CN" sz="1600" dirty="0" smtClean="0"/>
              <a:t>within their own service logic</a:t>
            </a:r>
            <a:r>
              <a:rPr lang="en-US" altLang="en-US" sz="1600" dirty="0" smtClean="0"/>
              <a:t>. </a:t>
            </a:r>
          </a:p>
          <a:p>
            <a:pPr marL="0" indent="0">
              <a:buNone/>
            </a:pPr>
            <a:r>
              <a:rPr lang="en-US" altLang="en-US" sz="1600" dirty="0" smtClean="0"/>
              <a:t>Hence</a:t>
            </a:r>
            <a:r>
              <a:rPr lang="en-US" altLang="en-US" sz="1600" dirty="0"/>
              <a:t>, it is beneficial to provide sensing enable layer functions towards the verticals, to instruct them how to utilize the 3GPP network sensing capabilities in an easy and friend way</a:t>
            </a:r>
            <a:r>
              <a:rPr lang="en-US" altLang="en-US" sz="1600" dirty="0" smtClean="0"/>
              <a:t>.</a:t>
            </a:r>
            <a:endParaRPr lang="en-GB" altLang="en-US" dirty="0" smtClean="0"/>
          </a:p>
        </p:txBody>
      </p:sp>
    </p:spTree>
    <p:extLst>
      <p:ext uri="{BB962C8B-B14F-4D97-AF65-F5344CB8AC3E}">
        <p14:creationId xmlns:p14="http://schemas.microsoft.com/office/powerpoint/2010/main" val="2574064452"/>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336177" y="633583"/>
            <a:ext cx="10515600" cy="1104917"/>
          </a:xfrm>
        </p:spPr>
        <p:txBody>
          <a:bodyPr/>
          <a:lstStyle/>
          <a:p>
            <a:r>
              <a:rPr lang="en-US" altLang="en-US" sz="2800" b="1" dirty="0"/>
              <a:t>&lt;&lt;Acronym: </a:t>
            </a:r>
            <a:r>
              <a:rPr lang="en-US" altLang="zh-CN" sz="2800" b="1" dirty="0"/>
              <a:t>FS_SAE Sensing application enabler</a:t>
            </a:r>
            <a:r>
              <a:rPr lang="en-US" altLang="en-US" sz="2800" b="1" dirty="0"/>
              <a:t>&gt;&gt; </a:t>
            </a:r>
            <a:r>
              <a:rPr lang="en-US" altLang="en-US" sz="2800" b="1" dirty="0" smtClean="0"/>
              <a:t>3</a:t>
            </a:r>
            <a:endParaRPr lang="en-GB" altLang="en-US" sz="2800" b="1"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40871" y="1825625"/>
            <a:ext cx="11405507" cy="4607832"/>
          </a:xfrm>
        </p:spPr>
        <p:txBody>
          <a:bodyPr/>
          <a:lstStyle/>
          <a:p>
            <a:r>
              <a:rPr lang="en-GB" altLang="en-US" dirty="0" smtClean="0"/>
              <a:t>Goals:</a:t>
            </a:r>
            <a:r>
              <a:rPr lang="en-GB" altLang="en-US" sz="1600" i="1" dirty="0" smtClean="0"/>
              <a:t> </a:t>
            </a:r>
          </a:p>
          <a:p>
            <a:pPr marL="0" indent="0">
              <a:buNone/>
            </a:pPr>
            <a:r>
              <a:rPr lang="en-US" altLang="en-US" sz="1600" i="1" dirty="0" smtClean="0"/>
              <a:t>1</a:t>
            </a:r>
            <a:r>
              <a:rPr lang="en-US" altLang="en-US" sz="1600" i="1" dirty="0"/>
              <a:t>). </a:t>
            </a:r>
            <a:r>
              <a:rPr lang="en-US" altLang="en-US" sz="1600" i="1" dirty="0" smtClean="0"/>
              <a:t>Analyze </a:t>
            </a:r>
            <a:r>
              <a:rPr lang="en-US" altLang="en-US" sz="1600" i="1" dirty="0"/>
              <a:t>the use cases and requirements of sensing services for different target verticals/applications.</a:t>
            </a:r>
          </a:p>
          <a:p>
            <a:pPr marL="0" indent="0">
              <a:buNone/>
            </a:pPr>
            <a:r>
              <a:rPr lang="en-US" altLang="en-US" sz="1600" i="1" dirty="0"/>
              <a:t>2). Identify the existing functionalities/service API provided by the </a:t>
            </a:r>
            <a:r>
              <a:rPr lang="en-US" altLang="en-US" sz="1600" i="1" dirty="0" err="1"/>
              <a:t>xAE</a:t>
            </a:r>
            <a:r>
              <a:rPr lang="en-US" altLang="en-US" sz="1600" i="1" dirty="0"/>
              <a:t>/SEAL layer which are impacted by the sensing service.</a:t>
            </a:r>
          </a:p>
          <a:p>
            <a:pPr marL="0" indent="0">
              <a:buNone/>
            </a:pPr>
            <a:r>
              <a:rPr lang="en-US" altLang="en-US" sz="1600" i="1" dirty="0"/>
              <a:t>3). Analyze the corresponding 5G sensing architecture enhancements from SA2.</a:t>
            </a:r>
          </a:p>
          <a:p>
            <a:pPr marL="0" indent="0">
              <a:buNone/>
            </a:pPr>
            <a:r>
              <a:rPr lang="en-US" altLang="en-US" sz="1600" i="1" dirty="0"/>
              <a:t>4). Based on the above 1), 2), 3), develop key issues, corresponding architecture requirements and solution recommendations to enable the application layer support for the sensing services over 3GPP system considering the following aspects:</a:t>
            </a:r>
          </a:p>
          <a:p>
            <a:pPr marL="0" indent="0">
              <a:buNone/>
            </a:pPr>
            <a:r>
              <a:rPr lang="en-US" altLang="en-US" sz="1600" i="1" dirty="0" smtClean="0"/>
              <a:t>    - How </a:t>
            </a:r>
            <a:r>
              <a:rPr lang="en-US" altLang="en-US" sz="1600" i="1" dirty="0"/>
              <a:t>to provide the sensing service towards the application layer, define a new set of sensing based service API, or enhance the existing service API (if exist) with sensing options</a:t>
            </a:r>
          </a:p>
          <a:p>
            <a:pPr marL="0" indent="0">
              <a:buNone/>
            </a:pPr>
            <a:r>
              <a:rPr lang="en-US" altLang="en-US" sz="1600" i="1" dirty="0" smtClean="0"/>
              <a:t>    - How </a:t>
            </a:r>
            <a:r>
              <a:rPr lang="en-US" altLang="en-US" sz="1600" i="1" dirty="0"/>
              <a:t>to integrate the 3GPP sensing result from 3GPP network, and data provided by non-3GPP sensors from application the layer domain, e.g., camera, LiDAR</a:t>
            </a:r>
          </a:p>
          <a:p>
            <a:pPr marL="0" indent="0">
              <a:buNone/>
            </a:pPr>
            <a:r>
              <a:rPr lang="en-US" altLang="en-US" sz="1600" i="1" dirty="0" smtClean="0"/>
              <a:t>    - How </a:t>
            </a:r>
            <a:r>
              <a:rPr lang="en-US" altLang="en-US" sz="1600" i="1" dirty="0"/>
              <a:t>to achieve efficient sensing, e.g., aggregating requests and notifications</a:t>
            </a:r>
          </a:p>
          <a:p>
            <a:pPr marL="0" indent="0">
              <a:buNone/>
            </a:pPr>
            <a:r>
              <a:rPr lang="en-US" altLang="en-US" sz="1600" i="1" dirty="0" smtClean="0"/>
              <a:t>    - How </a:t>
            </a:r>
            <a:r>
              <a:rPr lang="en-US" altLang="en-US" sz="1600" i="1" dirty="0"/>
              <a:t>to make use of history sensing result subject to user consent and regulations, to provide sensing service with higher </a:t>
            </a:r>
            <a:r>
              <a:rPr lang="en-US" altLang="en-US" sz="1600" i="1" dirty="0" smtClean="0"/>
              <a:t>accuracy. NOTE</a:t>
            </a:r>
            <a:r>
              <a:rPr lang="en-US" altLang="en-US" sz="1600" i="1" dirty="0"/>
              <a:t>: May use a generic data storage framework which is outside the scope of this objective</a:t>
            </a:r>
            <a:r>
              <a:rPr lang="en-US" altLang="en-US" sz="1600" i="1" dirty="0" smtClean="0"/>
              <a:t>.</a:t>
            </a:r>
            <a:endParaRPr lang="en-US" altLang="en-US" sz="1600" i="1" dirty="0"/>
          </a:p>
        </p:txBody>
      </p:sp>
    </p:spTree>
    <p:extLst>
      <p:ext uri="{BB962C8B-B14F-4D97-AF65-F5344CB8AC3E}">
        <p14:creationId xmlns:p14="http://schemas.microsoft.com/office/powerpoint/2010/main" val="1320007970"/>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336177" y="633583"/>
            <a:ext cx="10515600" cy="1104917"/>
          </a:xfrm>
        </p:spPr>
        <p:txBody>
          <a:bodyPr/>
          <a:lstStyle/>
          <a:p>
            <a:r>
              <a:rPr lang="en-US" altLang="en-US" sz="2800" b="1" dirty="0"/>
              <a:t>&lt;&lt;Acronym: </a:t>
            </a:r>
            <a:r>
              <a:rPr lang="en-US" altLang="zh-CN" sz="2800" b="1" dirty="0"/>
              <a:t>FS_SAE Sensing application enabler</a:t>
            </a:r>
            <a:r>
              <a:rPr lang="en-US" altLang="en-US" sz="2800" b="1" dirty="0"/>
              <a:t>&gt;&gt; 4</a:t>
            </a:r>
            <a:endParaRPr lang="en-GB" altLang="en-US" sz="2800" b="1"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40871" y="1825625"/>
            <a:ext cx="11405507" cy="4607832"/>
          </a:xfrm>
        </p:spPr>
        <p:txBody>
          <a:bodyPr/>
          <a:lstStyle/>
          <a:p>
            <a:r>
              <a:rPr lang="en-GB" altLang="en-US" dirty="0" smtClean="0"/>
              <a:t>Dependency on other working groups: </a:t>
            </a:r>
          </a:p>
          <a:p>
            <a:r>
              <a:rPr lang="en-GB" altLang="en-US" sz="1600" dirty="0" smtClean="0"/>
              <a:t>SA1  </a:t>
            </a:r>
            <a:r>
              <a:rPr lang="en-GB" altLang="en-US" sz="1600" dirty="0"/>
              <a:t>- </a:t>
            </a:r>
            <a:r>
              <a:rPr lang="en-GB" altLang="en-US" sz="1600" dirty="0" smtClean="0"/>
              <a:t>950003, Rel19, </a:t>
            </a:r>
            <a:r>
              <a:rPr lang="en-US" altLang="en-US" sz="1600" dirty="0" err="1" smtClean="0"/>
              <a:t>FS_Sensing</a:t>
            </a:r>
            <a:r>
              <a:rPr lang="en-US" altLang="en-US" sz="1600" dirty="0" smtClean="0"/>
              <a:t> </a:t>
            </a:r>
            <a:r>
              <a:rPr lang="en-US" altLang="en-US" sz="1600" dirty="0"/>
              <a:t>- Study on Integrated Sensing and </a:t>
            </a:r>
            <a:r>
              <a:rPr lang="en-US" altLang="en-US" sz="1600" dirty="0" smtClean="0"/>
              <a:t>Communication, 80% completion</a:t>
            </a:r>
          </a:p>
          <a:p>
            <a:r>
              <a:rPr lang="en-US" altLang="en-US" sz="1600" dirty="0" smtClean="0"/>
              <a:t>Future SA2 work on sensing.</a:t>
            </a:r>
            <a:endParaRPr lang="en-GB" altLang="en-US" sz="1600" dirty="0"/>
          </a:p>
          <a:p>
            <a:pPr lvl="1"/>
            <a:endParaRPr lang="en-GB" altLang="en-US" dirty="0"/>
          </a:p>
          <a:p>
            <a:r>
              <a:rPr lang="en-US" dirty="0"/>
              <a:t>Impacts to </a:t>
            </a:r>
            <a:r>
              <a:rPr lang="en-US" dirty="0" smtClean="0"/>
              <a:t>3GPP/Industry </a:t>
            </a:r>
            <a:r>
              <a:rPr lang="en-US" dirty="0"/>
              <a:t>work </a:t>
            </a:r>
            <a:r>
              <a:rPr lang="en-US" dirty="0" smtClean="0"/>
              <a:t>if </a:t>
            </a:r>
            <a:r>
              <a:rPr lang="en-US" dirty="0"/>
              <a:t>this </a:t>
            </a:r>
            <a:r>
              <a:rPr lang="en-US" dirty="0" smtClean="0"/>
              <a:t>is not accepted </a:t>
            </a:r>
            <a:r>
              <a:rPr lang="en-US" dirty="0"/>
              <a:t>into </a:t>
            </a:r>
            <a:r>
              <a:rPr lang="en-US" dirty="0" smtClean="0"/>
              <a:t>Rel-19:</a:t>
            </a:r>
          </a:p>
          <a:p>
            <a:pPr marL="228600" lvl="1">
              <a:spcBef>
                <a:spcPts val="1000"/>
              </a:spcBef>
              <a:buBlip>
                <a:blip r:embed="rId2"/>
              </a:buBlip>
            </a:pPr>
            <a:r>
              <a:rPr lang="en-US" sz="1600" dirty="0" smtClean="0"/>
              <a:t>Due to the </a:t>
            </a:r>
            <a:r>
              <a:rPr lang="en-US" sz="1600" dirty="0"/>
              <a:t>3GPP network usually defines a common API supports the applications as many as possible, rather than designing the specific APIs for each verticals. </a:t>
            </a:r>
            <a:r>
              <a:rPr lang="en-US" sz="1600" dirty="0" smtClean="0"/>
              <a:t>The </a:t>
            </a:r>
            <a:r>
              <a:rPr lang="en-US" sz="1600" dirty="0"/>
              <a:t>verticals </a:t>
            </a:r>
            <a:r>
              <a:rPr lang="en-US" sz="1600" dirty="0" smtClean="0"/>
              <a:t>is NOT able to  figure </a:t>
            </a:r>
            <a:r>
              <a:rPr lang="en-US" sz="1600" dirty="0"/>
              <a:t>out how to </a:t>
            </a:r>
            <a:r>
              <a:rPr lang="en-US" sz="1600" dirty="0" smtClean="0"/>
              <a:t>utilize </a:t>
            </a:r>
            <a:r>
              <a:rPr lang="en-US" sz="1600" dirty="0"/>
              <a:t>the network sensing </a:t>
            </a:r>
            <a:r>
              <a:rPr lang="en-US" sz="1600" dirty="0" smtClean="0"/>
              <a:t>features, which specific network sensing capabilities should be used.</a:t>
            </a:r>
          </a:p>
          <a:p>
            <a:pPr marL="228600" lvl="1">
              <a:spcBef>
                <a:spcPts val="1000"/>
              </a:spcBef>
              <a:buBlip>
                <a:blip r:embed="rId2"/>
              </a:buBlip>
            </a:pPr>
            <a:endParaRPr lang="en-IN" dirty="0"/>
          </a:p>
        </p:txBody>
      </p:sp>
    </p:spTree>
    <p:extLst>
      <p:ext uri="{BB962C8B-B14F-4D97-AF65-F5344CB8AC3E}">
        <p14:creationId xmlns:p14="http://schemas.microsoft.com/office/powerpoint/2010/main" val="1348442610"/>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b="1" dirty="0" smtClean="0"/>
              <a:t>More</a:t>
            </a:r>
            <a:r>
              <a:rPr lang="en-US" b="1" dirty="0" smtClean="0"/>
              <a:t> Clarifications</a:t>
            </a:r>
            <a:endParaRPr lang="en-US" b="1" dirty="0"/>
          </a:p>
        </p:txBody>
      </p:sp>
      <p:sp>
        <p:nvSpPr>
          <p:cNvPr id="3" name="TextBox 2"/>
          <p:cNvSpPr txBox="1"/>
          <p:nvPr/>
        </p:nvSpPr>
        <p:spPr>
          <a:xfrm>
            <a:off x="838199" y="1763772"/>
            <a:ext cx="9841753" cy="1569660"/>
          </a:xfrm>
          <a:prstGeom prst="rect">
            <a:avLst/>
          </a:prstGeom>
          <a:noFill/>
        </p:spPr>
        <p:txBody>
          <a:bodyPr wrap="square" rtlCol="0">
            <a:spAutoFit/>
          </a:bodyPr>
          <a:lstStyle/>
          <a:p>
            <a:pPr marL="342900" indent="-342900">
              <a:buAutoNum type="arabicPeriod"/>
            </a:pPr>
            <a:r>
              <a:rPr lang="en-US" altLang="zh-CN" sz="3200" dirty="0" smtClean="0"/>
              <a:t>Use case and business </a:t>
            </a:r>
            <a:r>
              <a:rPr lang="en-US" altLang="zh-CN" sz="3200" dirty="0"/>
              <a:t>model with SA6 </a:t>
            </a:r>
            <a:r>
              <a:rPr lang="en-US" altLang="zh-CN" sz="3200" dirty="0" smtClean="0"/>
              <a:t>participation</a:t>
            </a:r>
          </a:p>
          <a:p>
            <a:pPr marL="342900" indent="-342900">
              <a:buAutoNum type="arabicPeriod"/>
            </a:pPr>
            <a:r>
              <a:rPr lang="en-US" sz="3200" dirty="0" smtClean="0"/>
              <a:t>The relationship with other SA6 works</a:t>
            </a:r>
          </a:p>
          <a:p>
            <a:r>
              <a:rPr lang="en-US" sz="3200" dirty="0" smtClean="0"/>
              <a:t> </a:t>
            </a:r>
            <a:endParaRPr lang="en-US" sz="3200" dirty="0"/>
          </a:p>
        </p:txBody>
      </p:sp>
    </p:spTree>
    <p:extLst>
      <p:ext uri="{BB962C8B-B14F-4D97-AF65-F5344CB8AC3E}">
        <p14:creationId xmlns:p14="http://schemas.microsoft.com/office/powerpoint/2010/main" val="28204982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7">
            <a:extLst>
              <a:ext uri="{FF2B5EF4-FFF2-40B4-BE49-F238E27FC236}">
                <a16:creationId xmlns="" xmlns:a16="http://schemas.microsoft.com/office/drawing/2014/main" id="{62078A6A-58DF-41E0-8A99-EE480A38FE24}"/>
              </a:ext>
            </a:extLst>
          </p:cNvPr>
          <p:cNvSpPr txBox="1"/>
          <p:nvPr/>
        </p:nvSpPr>
        <p:spPr>
          <a:xfrm>
            <a:off x="311364" y="445767"/>
            <a:ext cx="11163300" cy="523220"/>
          </a:xfrm>
          <a:prstGeom prst="rect">
            <a:avLst/>
          </a:prstGeom>
          <a:noFill/>
        </p:spPr>
        <p:txBody>
          <a:bodyPr wrap="square" rtlCol="0">
            <a:spAutoFit/>
          </a:bodyPr>
          <a:lstStyle/>
          <a:p>
            <a:r>
              <a:rPr lang="en-US" altLang="zh-CN" sz="2800" dirty="0" smtClean="0">
                <a:solidFill>
                  <a:srgbClr val="FF0000"/>
                </a:solidFill>
              </a:rPr>
              <a:t>Use cases and business models with SA6 participation</a:t>
            </a:r>
            <a:endParaRPr lang="zh-CN" altLang="en-US" sz="2800" dirty="0">
              <a:solidFill>
                <a:srgbClr val="FF0000"/>
              </a:solidFill>
            </a:endParaRPr>
          </a:p>
        </p:txBody>
      </p:sp>
      <p:sp>
        <p:nvSpPr>
          <p:cNvPr id="109" name="TextBox 108"/>
          <p:cNvSpPr txBox="1"/>
          <p:nvPr/>
        </p:nvSpPr>
        <p:spPr>
          <a:xfrm>
            <a:off x="183455" y="1339813"/>
            <a:ext cx="4227327" cy="1169551"/>
          </a:xfrm>
          <a:prstGeom prst="rect">
            <a:avLst/>
          </a:prstGeom>
          <a:noFill/>
        </p:spPr>
        <p:txBody>
          <a:bodyPr wrap="square" rtlCol="0">
            <a:spAutoFit/>
          </a:bodyPr>
          <a:lstStyle/>
          <a:p>
            <a:r>
              <a:rPr lang="en-US" sz="1400" b="1" dirty="0" smtClean="0"/>
              <a:t>The Sensing enabler layer will utilize the sensing information exposed from 3GPP network, and optional non-3GPP sensing data from the application domain, to provide value-added service API per vertical application requirements.</a:t>
            </a:r>
            <a:endParaRPr lang="en-US" sz="1400" b="1" dirty="0"/>
          </a:p>
        </p:txBody>
      </p:sp>
      <p:pic>
        <p:nvPicPr>
          <p:cNvPr id="74"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5444346" y="1828309"/>
            <a:ext cx="1820368" cy="980347"/>
          </a:xfrm>
          <a:prstGeom prst="rect">
            <a:avLst/>
          </a:prstGeom>
          <a:noFill/>
          <a:ln>
            <a:noFill/>
          </a:ln>
        </p:spPr>
      </p:pic>
      <p:sp>
        <p:nvSpPr>
          <p:cNvPr id="75" name="文本框 24"/>
          <p:cNvSpPr txBox="1"/>
          <p:nvPr/>
        </p:nvSpPr>
        <p:spPr>
          <a:xfrm>
            <a:off x="5182260" y="2823487"/>
            <a:ext cx="1994933" cy="230832"/>
          </a:xfrm>
          <a:prstGeom prst="rect">
            <a:avLst/>
          </a:prstGeom>
        </p:spPr>
        <p:txBody>
          <a:bodyPr wrap="square">
            <a:spAutoFit/>
          </a:bodyPr>
          <a:lstStyle>
            <a:defPPr>
              <a:defRPr lang="en-US"/>
            </a:defPPr>
            <a:lvl1pPr>
              <a:defRPr sz="900"/>
            </a:lvl1pPr>
          </a:lstStyle>
          <a:p>
            <a:r>
              <a:rPr lang="en-US" dirty="0"/>
              <a:t>Pedestrian/animal intrusion detection</a:t>
            </a:r>
          </a:p>
        </p:txBody>
      </p:sp>
      <p:sp>
        <p:nvSpPr>
          <p:cNvPr id="126" name="文本框 22"/>
          <p:cNvSpPr txBox="1"/>
          <p:nvPr/>
        </p:nvSpPr>
        <p:spPr>
          <a:xfrm>
            <a:off x="7042924" y="2775642"/>
            <a:ext cx="2214978" cy="369332"/>
          </a:xfrm>
          <a:prstGeom prst="rect">
            <a:avLst/>
          </a:prstGeom>
        </p:spPr>
        <p:txBody>
          <a:bodyPr wrap="square">
            <a:spAutoFit/>
          </a:bodyPr>
          <a:lstStyle>
            <a:defPPr>
              <a:defRPr lang="en-US"/>
            </a:defPPr>
            <a:lvl1pPr>
              <a:defRPr sz="900"/>
            </a:lvl1pPr>
          </a:lstStyle>
          <a:p>
            <a:r>
              <a:rPr lang="en-US" dirty="0"/>
              <a:t>5G system assisted automotive maneuvering/navigation</a:t>
            </a:r>
          </a:p>
        </p:txBody>
      </p:sp>
      <p:sp>
        <p:nvSpPr>
          <p:cNvPr id="127" name="文本框 23"/>
          <p:cNvSpPr txBox="1"/>
          <p:nvPr/>
        </p:nvSpPr>
        <p:spPr>
          <a:xfrm>
            <a:off x="8984234" y="2872893"/>
            <a:ext cx="2212340" cy="230832"/>
          </a:xfrm>
          <a:prstGeom prst="rect">
            <a:avLst/>
          </a:prstGeom>
        </p:spPr>
        <p:txBody>
          <a:bodyPr wrap="square">
            <a:spAutoFit/>
          </a:bodyPr>
          <a:lstStyle>
            <a:defPPr>
              <a:defRPr lang="en-US"/>
            </a:defPPr>
            <a:lvl1pPr>
              <a:defRPr sz="900"/>
            </a:lvl1pPr>
          </a:lstStyle>
          <a:p>
            <a:r>
              <a:rPr lang="en-US" dirty="0"/>
              <a:t> Vehicles Sensing for ADAS</a:t>
            </a:r>
          </a:p>
        </p:txBody>
      </p:sp>
      <p:graphicFrame>
        <p:nvGraphicFramePr>
          <p:cNvPr id="128" name="对象 -2147482623"/>
          <p:cNvGraphicFramePr>
            <a:graphicFrameLocks noChangeAspect="1"/>
          </p:cNvGraphicFramePr>
          <p:nvPr>
            <p:extLst>
              <p:ext uri="{D42A27DB-BD31-4B8C-83A1-F6EECF244321}">
                <p14:modId xmlns:p14="http://schemas.microsoft.com/office/powerpoint/2010/main" val="1289356151"/>
              </p:ext>
            </p:extLst>
          </p:nvPr>
        </p:nvGraphicFramePr>
        <p:xfrm>
          <a:off x="6952768" y="1802182"/>
          <a:ext cx="1970046" cy="1085786"/>
        </p:xfrm>
        <a:graphic>
          <a:graphicData uri="http://schemas.openxmlformats.org/presentationml/2006/ole">
            <mc:AlternateContent xmlns:mc="http://schemas.openxmlformats.org/markup-compatibility/2006">
              <mc:Choice xmlns:v="urn:schemas-microsoft-com:vml" Requires="v">
                <p:oleObj spid="_x0000_s1152" r:id="rId4" imgW="6088380" imgH="4004945" progId="Visio.Drawing.15">
                  <p:embed/>
                </p:oleObj>
              </mc:Choice>
              <mc:Fallback>
                <p:oleObj r:id="rId4" imgW="6088380" imgH="4004945" progId="Visio.Drawing.15">
                  <p:embed/>
                  <p:pic>
                    <p:nvPicPr>
                      <p:cNvPr id="0" name=""/>
                      <p:cNvPicPr/>
                      <p:nvPr/>
                    </p:nvPicPr>
                    <p:blipFill>
                      <a:blip r:embed="rId5"/>
                      <a:stretch>
                        <a:fillRect/>
                      </a:stretch>
                    </p:blipFill>
                    <p:spPr>
                      <a:xfrm>
                        <a:off x="6952768" y="1802182"/>
                        <a:ext cx="1970046" cy="1085786"/>
                      </a:xfrm>
                      <a:prstGeom prst="rect">
                        <a:avLst/>
                      </a:prstGeom>
                      <a:noFill/>
                      <a:ln w="38100">
                        <a:noFill/>
                        <a:miter/>
                      </a:ln>
                    </p:spPr>
                  </p:pic>
                </p:oleObj>
              </mc:Fallback>
            </mc:AlternateContent>
          </a:graphicData>
        </a:graphic>
      </p:graphicFrame>
      <p:graphicFrame>
        <p:nvGraphicFramePr>
          <p:cNvPr id="129" name="对象 -2147482622"/>
          <p:cNvGraphicFramePr>
            <a:graphicFrameLocks noChangeAspect="1"/>
          </p:cNvGraphicFramePr>
          <p:nvPr>
            <p:extLst>
              <p:ext uri="{D42A27DB-BD31-4B8C-83A1-F6EECF244321}">
                <p14:modId xmlns:p14="http://schemas.microsoft.com/office/powerpoint/2010/main" val="552573611"/>
              </p:ext>
            </p:extLst>
          </p:nvPr>
        </p:nvGraphicFramePr>
        <p:xfrm>
          <a:off x="8625056" y="1802182"/>
          <a:ext cx="2338319" cy="1083154"/>
        </p:xfrm>
        <a:graphic>
          <a:graphicData uri="http://schemas.openxmlformats.org/presentationml/2006/ole">
            <mc:AlternateContent xmlns:mc="http://schemas.openxmlformats.org/markup-compatibility/2006">
              <mc:Choice xmlns:v="urn:schemas-microsoft-com:vml" Requires="v">
                <p:oleObj spid="_x0000_s1153" r:id="rId6" imgW="4806950" imgH="2627630" progId="Visio.Drawing.15">
                  <p:embed/>
                </p:oleObj>
              </mc:Choice>
              <mc:Fallback>
                <p:oleObj r:id="rId6" imgW="4806950" imgH="2627630" progId="Visio.Drawing.15">
                  <p:embed/>
                  <p:pic>
                    <p:nvPicPr>
                      <p:cNvPr id="0" name=""/>
                      <p:cNvPicPr/>
                      <p:nvPr/>
                    </p:nvPicPr>
                    <p:blipFill>
                      <a:blip r:embed="rId7"/>
                      <a:stretch>
                        <a:fillRect/>
                      </a:stretch>
                    </p:blipFill>
                    <p:spPr>
                      <a:xfrm>
                        <a:off x="8625056" y="1802182"/>
                        <a:ext cx="2338319" cy="1083154"/>
                      </a:xfrm>
                      <a:prstGeom prst="rect">
                        <a:avLst/>
                      </a:prstGeom>
                      <a:noFill/>
                      <a:ln w="38100">
                        <a:noFill/>
                        <a:miter/>
                      </a:ln>
                    </p:spPr>
                  </p:pic>
                </p:oleObj>
              </mc:Fallback>
            </mc:AlternateContent>
          </a:graphicData>
        </a:graphic>
      </p:graphicFrame>
      <p:sp>
        <p:nvSpPr>
          <p:cNvPr id="135" name="TextBox 134"/>
          <p:cNvSpPr txBox="1"/>
          <p:nvPr/>
        </p:nvSpPr>
        <p:spPr>
          <a:xfrm>
            <a:off x="4643981" y="1273079"/>
            <a:ext cx="7676717" cy="369332"/>
          </a:xfrm>
          <a:prstGeom prst="rect">
            <a:avLst/>
          </a:prstGeom>
          <a:noFill/>
        </p:spPr>
        <p:txBody>
          <a:bodyPr wrap="none" rtlCol="0">
            <a:spAutoFit/>
          </a:bodyPr>
          <a:lstStyle/>
          <a:p>
            <a:r>
              <a:rPr lang="en-US" dirty="0" smtClean="0">
                <a:sym typeface="Wingdings" panose="05000000000000000000" pitchFamily="2" charset="2"/>
              </a:rPr>
              <a:t></a:t>
            </a:r>
            <a:r>
              <a:rPr lang="en-US" dirty="0"/>
              <a:t> </a:t>
            </a:r>
            <a:r>
              <a:rPr lang="en-US" sz="1600" b="1" dirty="0"/>
              <a:t>One </a:t>
            </a:r>
            <a:r>
              <a:rPr lang="en-US" sz="1600" b="1" dirty="0" smtClean="0"/>
              <a:t>example for V2X. SA6 will provide the industry a Demo of using network sensing  </a:t>
            </a:r>
            <a:endParaRPr lang="en-US" sz="1600" b="1" dirty="0"/>
          </a:p>
        </p:txBody>
      </p:sp>
      <p:pic>
        <p:nvPicPr>
          <p:cNvPr id="5" name="Picture 4"/>
          <p:cNvPicPr>
            <a:picLocks noChangeAspect="1"/>
          </p:cNvPicPr>
          <p:nvPr/>
        </p:nvPicPr>
        <p:blipFill>
          <a:blip r:embed="rId8"/>
          <a:stretch>
            <a:fillRect/>
          </a:stretch>
        </p:blipFill>
        <p:spPr>
          <a:xfrm>
            <a:off x="8144582" y="3832669"/>
            <a:ext cx="3891643" cy="1971634"/>
          </a:xfrm>
          <a:prstGeom prst="rect">
            <a:avLst/>
          </a:prstGeom>
        </p:spPr>
      </p:pic>
      <p:pic>
        <p:nvPicPr>
          <p:cNvPr id="9" name="Picture 8"/>
          <p:cNvPicPr>
            <a:picLocks noChangeAspect="1"/>
          </p:cNvPicPr>
          <p:nvPr/>
        </p:nvPicPr>
        <p:blipFill>
          <a:blip r:embed="rId9"/>
          <a:stretch>
            <a:fillRect/>
          </a:stretch>
        </p:blipFill>
        <p:spPr>
          <a:xfrm>
            <a:off x="4254246" y="3238136"/>
            <a:ext cx="4094336" cy="3160700"/>
          </a:xfrm>
          <a:prstGeom prst="rect">
            <a:avLst/>
          </a:prstGeom>
        </p:spPr>
      </p:pic>
      <p:pic>
        <p:nvPicPr>
          <p:cNvPr id="2" name="Picture 1"/>
          <p:cNvPicPr>
            <a:picLocks noChangeAspect="1"/>
          </p:cNvPicPr>
          <p:nvPr/>
        </p:nvPicPr>
        <p:blipFill>
          <a:blip r:embed="rId10"/>
          <a:stretch>
            <a:fillRect/>
          </a:stretch>
        </p:blipFill>
        <p:spPr>
          <a:xfrm>
            <a:off x="616043" y="2691085"/>
            <a:ext cx="2787742" cy="3707751"/>
          </a:xfrm>
          <a:prstGeom prst="rect">
            <a:avLst/>
          </a:prstGeom>
        </p:spPr>
      </p:pic>
    </p:spTree>
    <p:extLst>
      <p:ext uri="{BB962C8B-B14F-4D97-AF65-F5344CB8AC3E}">
        <p14:creationId xmlns:p14="http://schemas.microsoft.com/office/powerpoint/2010/main" val="28544667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7">
            <a:extLst>
              <a:ext uri="{FF2B5EF4-FFF2-40B4-BE49-F238E27FC236}">
                <a16:creationId xmlns="" xmlns:a16="http://schemas.microsoft.com/office/drawing/2014/main" id="{62078A6A-58DF-41E0-8A99-EE480A38FE24}"/>
              </a:ext>
            </a:extLst>
          </p:cNvPr>
          <p:cNvSpPr txBox="1"/>
          <p:nvPr/>
        </p:nvSpPr>
        <p:spPr>
          <a:xfrm>
            <a:off x="311364" y="445767"/>
            <a:ext cx="11163300" cy="523220"/>
          </a:xfrm>
          <a:prstGeom prst="rect">
            <a:avLst/>
          </a:prstGeom>
          <a:noFill/>
        </p:spPr>
        <p:txBody>
          <a:bodyPr wrap="square" rtlCol="0">
            <a:spAutoFit/>
          </a:bodyPr>
          <a:lstStyle/>
          <a:p>
            <a:r>
              <a:rPr lang="en-US" altLang="zh-CN" sz="2800" dirty="0">
                <a:solidFill>
                  <a:srgbClr val="FF0000"/>
                </a:solidFill>
              </a:rPr>
              <a:t>The relationship with other SA6 works</a:t>
            </a:r>
            <a:endParaRPr lang="zh-CN" altLang="en-US" sz="2800" dirty="0">
              <a:solidFill>
                <a:srgbClr val="FF0000"/>
              </a:solidFill>
            </a:endParaRPr>
          </a:p>
        </p:txBody>
      </p:sp>
      <p:sp>
        <p:nvSpPr>
          <p:cNvPr id="69" name="文本框 7">
            <a:extLst>
              <a:ext uri="{FF2B5EF4-FFF2-40B4-BE49-F238E27FC236}">
                <a16:creationId xmlns="" xmlns:a16="http://schemas.microsoft.com/office/drawing/2014/main" id="{62078A6A-58DF-41E0-8A99-EE480A38FE24}"/>
              </a:ext>
            </a:extLst>
          </p:cNvPr>
          <p:cNvSpPr txBox="1"/>
          <p:nvPr/>
        </p:nvSpPr>
        <p:spPr>
          <a:xfrm>
            <a:off x="436282" y="1420904"/>
            <a:ext cx="11163300" cy="1323439"/>
          </a:xfrm>
          <a:prstGeom prst="rect">
            <a:avLst/>
          </a:prstGeom>
          <a:noFill/>
        </p:spPr>
        <p:txBody>
          <a:bodyPr wrap="square" rtlCol="0">
            <a:spAutoFit/>
          </a:bodyPr>
          <a:lstStyle/>
          <a:p>
            <a:pPr marL="342900" indent="-342900">
              <a:buFont typeface="Wingdings" panose="05000000000000000000" pitchFamily="2" charset="2"/>
              <a:buChar char="q"/>
            </a:pPr>
            <a:r>
              <a:rPr lang="en-US" altLang="zh-CN" sz="2000" dirty="0" smtClean="0"/>
              <a:t>Study the sensing in a single SI, </a:t>
            </a:r>
            <a:r>
              <a:rPr lang="en-US" altLang="zh-CN" sz="2000" dirty="0" smtClean="0">
                <a:solidFill>
                  <a:srgbClr val="FF0000"/>
                </a:solidFill>
              </a:rPr>
              <a:t>the SI output can be input into multiple TSs</a:t>
            </a:r>
            <a:r>
              <a:rPr lang="en-US" altLang="zh-CN" sz="2000" dirty="0" smtClean="0"/>
              <a:t>, 23.434, 23.286, 23.256, 23.xxx (new verticals if any)</a:t>
            </a:r>
          </a:p>
          <a:p>
            <a:pPr marL="342900" indent="-342900">
              <a:buFont typeface="Wingdings" panose="05000000000000000000" pitchFamily="2" charset="2"/>
              <a:buChar char="q"/>
            </a:pPr>
            <a:r>
              <a:rPr lang="en-US" altLang="zh-CN" sz="2000" dirty="0" smtClean="0"/>
              <a:t>The other verticals application can make use of the output of sensing SI.</a:t>
            </a:r>
          </a:p>
          <a:p>
            <a:pPr marL="342900" indent="-342900">
              <a:buFont typeface="Wingdings" panose="05000000000000000000" pitchFamily="2" charset="2"/>
              <a:buChar char="q"/>
            </a:pPr>
            <a:endParaRPr lang="en-US" altLang="zh-CN" sz="2000" dirty="0" smtClean="0"/>
          </a:p>
        </p:txBody>
      </p:sp>
    </p:spTree>
    <p:extLst>
      <p:ext uri="{BB962C8B-B14F-4D97-AF65-F5344CB8AC3E}">
        <p14:creationId xmlns:p14="http://schemas.microsoft.com/office/powerpoint/2010/main" val="14083521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7752" y="2773160"/>
            <a:ext cx="3566460" cy="1104917"/>
          </a:xfrm>
        </p:spPr>
        <p:txBody>
          <a:bodyPr/>
          <a:lstStyle/>
          <a:p>
            <a:r>
              <a:rPr lang="en-US" dirty="0" smtClean="0"/>
              <a:t>The end </a:t>
            </a:r>
            <a:endParaRPr lang="en-US" dirty="0"/>
          </a:p>
        </p:txBody>
      </p:sp>
    </p:spTree>
    <p:extLst>
      <p:ext uri="{BB962C8B-B14F-4D97-AF65-F5344CB8AC3E}">
        <p14:creationId xmlns:p14="http://schemas.microsoft.com/office/powerpoint/2010/main" val="3804122187"/>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4263</TotalTime>
  <Words>775</Words>
  <Application>Microsoft Office PowerPoint</Application>
  <PresentationFormat>Widescreen</PresentationFormat>
  <Paragraphs>50</Paragraphs>
  <Slides>9</Slides>
  <Notes>1</Notes>
  <HiddenSlides>0</HiddenSlides>
  <MMClips>0</MMClips>
  <ScaleCrop>false</ScaleCrop>
  <HeadingPairs>
    <vt:vector size="8" baseType="variant">
      <vt:variant>
        <vt:lpstr>Fonts Used</vt:lpstr>
      </vt:variant>
      <vt:variant>
        <vt:i4>8</vt:i4>
      </vt:variant>
      <vt:variant>
        <vt:lpstr>Theme</vt:lpstr>
      </vt:variant>
      <vt:variant>
        <vt:i4>2</vt:i4>
      </vt:variant>
      <vt:variant>
        <vt:lpstr>Embedded OLE Servers</vt:lpstr>
      </vt:variant>
      <vt:variant>
        <vt:i4>1</vt:i4>
      </vt:variant>
      <vt:variant>
        <vt:lpstr>Slide Titles</vt:lpstr>
      </vt:variant>
      <vt:variant>
        <vt:i4>9</vt:i4>
      </vt:variant>
    </vt:vector>
  </HeadingPairs>
  <TitlesOfParts>
    <vt:vector size="20" baseType="lpstr">
      <vt:lpstr>.AppleSystemUIFont</vt:lpstr>
      <vt:lpstr>Arial </vt:lpstr>
      <vt:lpstr>宋体</vt:lpstr>
      <vt:lpstr>Microsoft YaHei</vt:lpstr>
      <vt:lpstr>Arial</vt:lpstr>
      <vt:lpstr>Calibri</vt:lpstr>
      <vt:lpstr>Calibri Light</vt:lpstr>
      <vt:lpstr>Wingdings</vt:lpstr>
      <vt:lpstr>1_Office Theme</vt:lpstr>
      <vt:lpstr>Office Theme</vt:lpstr>
      <vt:lpstr>Visio.Drawing.15</vt:lpstr>
      <vt:lpstr>Discussion on Integrated Sensing and Communication related work in SA6</vt:lpstr>
      <vt:lpstr>&lt;&lt;Acronym: FS_SAE Sensing application enabler&gt;&gt; 1</vt:lpstr>
      <vt:lpstr>&lt;&lt;Acronym: FS_SAE Sensing application enabler&gt;&gt; 2</vt:lpstr>
      <vt:lpstr>&lt;&lt;Acronym: FS_SAE Sensing application enabler&gt;&gt; 3</vt:lpstr>
      <vt:lpstr>&lt;&lt;Acronym: FS_SAE Sensing application enabler&gt;&gt; 4</vt:lpstr>
      <vt:lpstr>More Clarifications</vt:lpstr>
      <vt:lpstr>PowerPoint Presentation</vt:lpstr>
      <vt:lpstr>PowerPoint Presentation</vt:lpstr>
      <vt:lpstr>The end </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HW#55</cp:lastModifiedBy>
  <cp:revision>104</cp:revision>
  <dcterms:created xsi:type="dcterms:W3CDTF">2023-04-05T03:54:49Z</dcterms:created>
  <dcterms:modified xsi:type="dcterms:W3CDTF">2023-05-16T12:42:00Z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(3)QUtAeZTFdcQFQ7QiSuaZWQphW2LKhKJSfjvPlSxDabBB+rf1EH5SMz6wXLowCxRRxpT5Sjfk
kd6hBbnmr/w7u+lv+V4YXol1RWbp4gqDaGhy3N27o0IuErep9cXFvu0xEeKnbFNNWWwE1Ewv
02y+CE/9JQW1dv4QA8ppHje6rWT5wyPSXxu1IOFASkWThVxQNL42Sb6Fn67EPpdCnj+fuL/g
vkZ4MSWwSxsyTq130t</vt:lpwstr>
  </property>
  <property fmtid="{D5CDD505-2E9C-101B-9397-08002B2CF9AE}" pid="3" name="_2015_ms_pID_7253431">
    <vt:lpwstr>L/f8DYxA/fCiWWNtpvwetqVQqW4buJ2MYsYDhloA+vvnB2X8ei/Etl
4KGYWMcW8DZxEfDTSSUguFGfelm/TgbudeMD9mz+I/W/KbLgtk0nKxWWMOZfMaFfvtuVBXdH
eEM/tSbIS7gWzNMKjvSG1G0x5Awg43ErKGvG9Ihtw/ieNpodQPoC8avaterRCXjP4bUguhGl
mT5wzONsqddBeFQpFPFBAKQi4kz7ta6J2CwR</vt:lpwstr>
  </property>
  <property fmtid="{D5CDD505-2E9C-101B-9397-08002B2CF9AE}" pid="4" name="_2015_ms_pID_7253432">
    <vt:lpwstr>ug==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1684239868</vt:lpwstr>
  </property>
</Properties>
</file>