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60" r:id="rId2"/>
    <p:sldId id="263" r:id="rId3"/>
    <p:sldId id="262" r:id="rId4"/>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4660"/>
  </p:normalViewPr>
  <p:slideViewPr>
    <p:cSldViewPr snapToGrid="0">
      <p:cViewPr varScale="1">
        <p:scale>
          <a:sx n="160" d="100"/>
          <a:sy n="160" d="100"/>
        </p:scale>
        <p:origin x="89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5/12/2023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sv-SE" altLang="en-US" sz="1200" b="1" dirty="0">
                <a:solidFill>
                  <a:prstClr val="black"/>
                </a:solidFill>
                <a:latin typeface="Arial "/>
              </a:rPr>
              <a:t>3GPP TSG-SA WG6 </a:t>
            </a:r>
            <a:r>
              <a:rPr lang="sv-SE" altLang="en-US" sz="1200" b="1" dirty="0" smtClean="0">
                <a:solidFill>
                  <a:prstClr val="black"/>
                </a:solidFill>
                <a:latin typeface="Arial "/>
              </a:rPr>
              <a:t>SA6#53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681162" y="1736726"/>
            <a:ext cx="8005763" cy="2852737"/>
          </a:xfrm>
        </p:spPr>
        <p:txBody>
          <a:bodyPr/>
          <a:lstStyle/>
          <a:p>
            <a:pPr eaLnBrk="1" hangingPunct="1"/>
            <a:r>
              <a:rPr lang="en-US" altLang="en-US" dirty="0"/>
              <a:t>Discussion on </a:t>
            </a:r>
            <a:r>
              <a:rPr lang="en-US" altLang="zh-CN" dirty="0" smtClean="0"/>
              <a:t>NRM support socket operation</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smtClean="0"/>
              <a:t>Cuili Ge, </a:t>
            </a:r>
            <a:r>
              <a:rPr lang="en-US" altLang="zh-CN" dirty="0" err="1" smtClean="0"/>
              <a:t>Yanmei</a:t>
            </a:r>
            <a:r>
              <a:rPr lang="en-US" altLang="zh-CN" dirty="0" smtClean="0"/>
              <a:t> Yang</a:t>
            </a:r>
          </a:p>
          <a:p>
            <a:pPr marL="0" indent="0" eaLnBrk="1" hangingPunct="1">
              <a:buFontTx/>
              <a:buNone/>
            </a:pPr>
            <a:r>
              <a:rPr lang="en-GB" altLang="en-US" dirty="0" smtClean="0"/>
              <a:t>Huawei</a:t>
            </a:r>
            <a:r>
              <a:rPr lang="en-GB" altLang="en-US" dirty="0"/>
              <a:t>, </a:t>
            </a:r>
            <a:r>
              <a:rPr lang="en-GB" altLang="en-US" dirty="0" smtClean="0"/>
              <a:t>Hisilicon</a:t>
            </a:r>
            <a:endParaRPr lang="en-GB" altLang="en-US" dirty="0"/>
          </a:p>
        </p:txBody>
      </p:sp>
    </p:spTree>
    <p:extLst>
      <p:ext uri="{BB962C8B-B14F-4D97-AF65-F5344CB8AC3E}">
        <p14:creationId xmlns:p14="http://schemas.microsoft.com/office/powerpoint/2010/main" val="264703386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1014634" y="2928473"/>
            <a:ext cx="1144915" cy="3428736"/>
          </a:xfrm>
          <a:prstGeom prst="roundRect">
            <a:avLst>
              <a:gd name="adj" fmla="val 120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2"/>
          <a:stretch>
            <a:fillRect/>
          </a:stretch>
        </p:blipFill>
        <p:spPr>
          <a:xfrm>
            <a:off x="8199717" y="1973108"/>
            <a:ext cx="3860799" cy="4384101"/>
          </a:xfrm>
          <a:prstGeom prst="rect">
            <a:avLst/>
          </a:prstGeom>
        </p:spPr>
      </p:pic>
      <p:sp>
        <p:nvSpPr>
          <p:cNvPr id="3" name="文本框 7">
            <a:extLst>
              <a:ext uri="{FF2B5EF4-FFF2-40B4-BE49-F238E27FC236}">
                <a16:creationId xmlns:a16="http://schemas.microsoft.com/office/drawing/2014/main" xmlns=""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Service flow of ASP with/without NRM service API</a:t>
            </a:r>
            <a:endParaRPr lang="zh-CN" altLang="en-US" sz="2800" dirty="0">
              <a:solidFill>
                <a:srgbClr val="FF0000"/>
              </a:solidFill>
            </a:endParaRPr>
          </a:p>
        </p:txBody>
      </p:sp>
      <p:pic>
        <p:nvPicPr>
          <p:cNvPr id="4" name="Picture 3"/>
          <p:cNvPicPr>
            <a:picLocks noChangeAspect="1"/>
          </p:cNvPicPr>
          <p:nvPr/>
        </p:nvPicPr>
        <p:blipFill>
          <a:blip r:embed="rId3"/>
          <a:stretch>
            <a:fillRect/>
          </a:stretch>
        </p:blipFill>
        <p:spPr>
          <a:xfrm>
            <a:off x="141784" y="1973108"/>
            <a:ext cx="3473982" cy="4227502"/>
          </a:xfrm>
          <a:prstGeom prst="rect">
            <a:avLst/>
          </a:prstGeom>
        </p:spPr>
      </p:pic>
      <p:sp>
        <p:nvSpPr>
          <p:cNvPr id="5" name="TextBox 4"/>
          <p:cNvSpPr txBox="1"/>
          <p:nvPr/>
        </p:nvSpPr>
        <p:spPr>
          <a:xfrm>
            <a:off x="141784" y="1252854"/>
            <a:ext cx="3705413" cy="461665"/>
          </a:xfrm>
          <a:prstGeom prst="rect">
            <a:avLst/>
          </a:prstGeom>
          <a:noFill/>
        </p:spPr>
        <p:txBody>
          <a:bodyPr wrap="square" rtlCol="0">
            <a:spAutoFit/>
          </a:bodyPr>
          <a:lstStyle/>
          <a:p>
            <a:pPr marL="171450" indent="-171450">
              <a:buFont typeface="Arial" panose="020B0604020202020204" pitchFamily="34" charset="0"/>
              <a:buChar char="•"/>
            </a:pPr>
            <a:r>
              <a:rPr lang="en-US" altLang="zh-CN" sz="1200" dirty="0" smtClean="0"/>
              <a:t>Traditional service flow of establishing the connection b/t VAL client &amp; server</a:t>
            </a:r>
          </a:p>
        </p:txBody>
      </p:sp>
      <p:sp>
        <p:nvSpPr>
          <p:cNvPr id="7" name="TextBox 6"/>
          <p:cNvSpPr txBox="1"/>
          <p:nvPr/>
        </p:nvSpPr>
        <p:spPr>
          <a:xfrm>
            <a:off x="4014416" y="1234443"/>
            <a:ext cx="3705413" cy="646331"/>
          </a:xfrm>
          <a:prstGeom prst="rect">
            <a:avLst/>
          </a:prstGeom>
          <a:noFill/>
        </p:spPr>
        <p:txBody>
          <a:bodyPr wrap="square" rtlCol="0">
            <a:spAutoFit/>
          </a:bodyPr>
          <a:lstStyle/>
          <a:p>
            <a:pPr marL="171450" indent="-171450">
              <a:buFont typeface="Arial" panose="020B0604020202020204" pitchFamily="34" charset="0"/>
              <a:buChar char="•"/>
            </a:pPr>
            <a:r>
              <a:rPr lang="en-US" altLang="zh-CN" sz="1200" dirty="0" smtClean="0"/>
              <a:t>With NRM </a:t>
            </a:r>
            <a:r>
              <a:rPr lang="en-US" altLang="zh-CN" sz="1200" dirty="0" err="1" smtClean="0"/>
              <a:t>Request_Unicast_Resoure</a:t>
            </a:r>
            <a:r>
              <a:rPr lang="en-US" altLang="zh-CN" sz="1200" dirty="0" smtClean="0"/>
              <a:t> API</a:t>
            </a:r>
          </a:p>
          <a:p>
            <a:r>
              <a:rPr lang="en-US" altLang="zh-CN" sz="1200" b="1" dirty="0" smtClean="0">
                <a:solidFill>
                  <a:srgbClr val="C00000"/>
                </a:solidFill>
              </a:rPr>
              <a:t>Issue</a:t>
            </a:r>
            <a:r>
              <a:rPr lang="en-US" altLang="zh-CN" sz="1200" dirty="0" smtClean="0">
                <a:solidFill>
                  <a:srgbClr val="C00000"/>
                </a:solidFill>
              </a:rPr>
              <a:t>: the developer does not know when to call the NRM API ?</a:t>
            </a:r>
          </a:p>
        </p:txBody>
      </p:sp>
      <p:sp>
        <p:nvSpPr>
          <p:cNvPr id="8" name="Rounded Rectangular Callout 7"/>
          <p:cNvSpPr/>
          <p:nvPr/>
        </p:nvSpPr>
        <p:spPr>
          <a:xfrm>
            <a:off x="11014634" y="4672765"/>
            <a:ext cx="1117599" cy="963050"/>
          </a:xfrm>
          <a:prstGeom prst="wedgeRoundRectCallout">
            <a:avLst>
              <a:gd name="adj1" fmla="val -39420"/>
              <a:gd name="adj2" fmla="val -63408"/>
              <a:gd name="adj3" fmla="val 16667"/>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11033528" y="4671928"/>
            <a:ext cx="1158471" cy="954107"/>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000" b="1" i="0" u="none" strike="noStrike" kern="0" cap="none" spc="0" normalizeH="0" baseline="0" noProof="0" dirty="0" smtClean="0">
                <a:ln>
                  <a:noFill/>
                </a:ln>
                <a:solidFill>
                  <a:srgbClr val="C00000"/>
                </a:solidFill>
                <a:effectLst/>
                <a:uLnTx/>
                <a:uFillTx/>
              </a:rPr>
              <a:t>This invocation is well taken care of by NRM within the 5Gaccept() API. The ASP will not be bothered about it.</a:t>
            </a:r>
            <a:endParaRPr kumimoji="0" lang="en-US" sz="1000" b="1" i="0" u="none" strike="noStrike" kern="0" cap="none" spc="0" normalizeH="0" baseline="0" noProof="0" dirty="0" smtClean="0">
              <a:ln>
                <a:noFill/>
              </a:ln>
              <a:solidFill>
                <a:srgbClr val="C00000"/>
              </a:solidFill>
              <a:effectLst/>
              <a:uLnTx/>
              <a:uFillTx/>
            </a:endParaRPr>
          </a:p>
        </p:txBody>
      </p:sp>
      <p:pic>
        <p:nvPicPr>
          <p:cNvPr id="11" name="Picture 10"/>
          <p:cNvPicPr>
            <a:picLocks noChangeAspect="1"/>
          </p:cNvPicPr>
          <p:nvPr/>
        </p:nvPicPr>
        <p:blipFill>
          <a:blip r:embed="rId4"/>
          <a:stretch>
            <a:fillRect/>
          </a:stretch>
        </p:blipFill>
        <p:spPr>
          <a:xfrm>
            <a:off x="3978625" y="2041094"/>
            <a:ext cx="3866776" cy="4159516"/>
          </a:xfrm>
          <a:prstGeom prst="rect">
            <a:avLst/>
          </a:prstGeom>
        </p:spPr>
      </p:pic>
      <p:sp>
        <p:nvSpPr>
          <p:cNvPr id="13" name="TextBox 12"/>
          <p:cNvSpPr txBox="1"/>
          <p:nvPr/>
        </p:nvSpPr>
        <p:spPr>
          <a:xfrm>
            <a:off x="6785216" y="4453284"/>
            <a:ext cx="1213006" cy="855619"/>
          </a:xfrm>
          <a:prstGeom prst="rect">
            <a:avLst/>
          </a:prstGeom>
          <a:noFill/>
          <a:ln>
            <a:noFill/>
          </a:ln>
        </p:spPr>
        <p:txBody>
          <a:bodyPr wrap="square" rtlCol="0">
            <a:spAutoFit/>
          </a:bodyPr>
          <a:lstStyle/>
          <a:p>
            <a:pPr lvl="0">
              <a:lnSpc>
                <a:spcPct val="80000"/>
              </a:lnSpc>
            </a:pPr>
            <a:r>
              <a:rPr kumimoji="0" lang="en-US" sz="1200" b="1" i="0" u="none" strike="noStrike" kern="0" cap="none" spc="0" normalizeH="0" baseline="0" noProof="0" dirty="0" smtClean="0">
                <a:ln>
                  <a:noFill/>
                </a:ln>
                <a:solidFill>
                  <a:srgbClr val="C00000"/>
                </a:solidFill>
                <a:effectLst/>
                <a:uLnTx/>
                <a:uFillTx/>
                <a:sym typeface="Wingdings" panose="05000000000000000000" pitchFamily="2" charset="2"/>
              </a:rPr>
              <a:t> </a:t>
            </a:r>
            <a:r>
              <a:rPr kumimoji="0" lang="en-US" sz="1200" b="0" i="0" u="none" strike="noStrike" kern="0" cap="none" spc="0" normalizeH="0" baseline="0" noProof="0" dirty="0" smtClean="0">
                <a:ln>
                  <a:noFill/>
                </a:ln>
                <a:solidFill>
                  <a:prstClr val="black"/>
                </a:solidFill>
                <a:effectLst/>
                <a:uLnTx/>
                <a:uFillTx/>
                <a:sym typeface="Wingdings" panose="05000000000000000000" pitchFamily="2" charset="2"/>
              </a:rPr>
              <a:t> </a:t>
            </a:r>
            <a:r>
              <a:rPr lang="en-US" sz="1200" b="1" kern="0" dirty="0">
                <a:solidFill>
                  <a:srgbClr val="C00000"/>
                </a:solidFill>
                <a:sym typeface="Wingdings" panose="05000000000000000000" pitchFamily="2" charset="2"/>
              </a:rPr>
              <a:t></a:t>
            </a:r>
            <a:endParaRPr kumimoji="0" lang="en-US" sz="1200" b="0" i="0" u="none" strike="noStrike" kern="0" cap="none" spc="0" normalizeH="0" baseline="0" noProof="0" dirty="0" smtClean="0">
              <a:ln>
                <a:noFill/>
              </a:ln>
              <a:solidFill>
                <a:prstClr val="black"/>
              </a:solidFill>
              <a:effectLst/>
              <a:uLnTx/>
              <a:uFillTx/>
              <a:sym typeface="Wingdings" panose="05000000000000000000" pitchFamily="2" charset="2"/>
            </a:endParaRPr>
          </a:p>
          <a:p>
            <a:pPr marR="0" lvl="0" defTabSz="914400" eaLnBrk="1" fontAlgn="auto" latinLnBrk="0" hangingPunct="1">
              <a:lnSpc>
                <a:spcPct val="80000"/>
              </a:lnSpc>
              <a:spcBef>
                <a:spcPts val="0"/>
              </a:spcBef>
              <a:spcAft>
                <a:spcPts val="0"/>
              </a:spcAft>
              <a:buClrTx/>
              <a:buSzTx/>
              <a:tabLst/>
              <a:defRPr/>
            </a:pPr>
            <a:r>
              <a:rPr kumimoji="0" lang="en-US" altLang="zh-CN" sz="1000" b="1" i="0" u="none" strike="noStrike" kern="0" cap="none" spc="0" normalizeH="0" baseline="0" noProof="0" dirty="0" smtClean="0">
                <a:ln>
                  <a:noFill/>
                </a:ln>
                <a:solidFill>
                  <a:prstClr val="black"/>
                </a:solidFill>
                <a:effectLst/>
                <a:uLnTx/>
                <a:uFillTx/>
                <a:sym typeface="Wingdings" panose="05000000000000000000" pitchFamily="2" charset="2"/>
              </a:rPr>
              <a:t>When to call the </a:t>
            </a:r>
            <a:r>
              <a:rPr kumimoji="0" lang="en-US" altLang="zh-CN" sz="1000" b="1" i="0" u="none" strike="noStrike" kern="0" cap="none" spc="0" normalizeH="0" baseline="0" noProof="0" dirty="0" err="1" smtClean="0">
                <a:ln>
                  <a:noFill/>
                </a:ln>
                <a:solidFill>
                  <a:srgbClr val="C00000"/>
                </a:solidFill>
                <a:effectLst/>
                <a:uLnTx/>
                <a:uFillTx/>
              </a:rPr>
              <a:t>Request_Unicast_Resource</a:t>
            </a:r>
            <a:endParaRPr kumimoji="0" lang="en-US" altLang="zh-CN" sz="1000" b="1" i="0" u="none" strike="noStrike" kern="0" cap="none" spc="0" normalizeH="0" baseline="0" noProof="0" dirty="0" smtClean="0">
              <a:ln>
                <a:noFill/>
              </a:ln>
              <a:solidFill>
                <a:srgbClr val="C00000"/>
              </a:solidFill>
              <a:effectLst/>
              <a:uLnTx/>
              <a:uFillTx/>
            </a:endParaRPr>
          </a:p>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prstClr val="black"/>
                </a:solidFill>
                <a:effectLst/>
                <a:uLnTx/>
                <a:uFillTx/>
                <a:sym typeface="Wingdings" panose="05000000000000000000" pitchFamily="2" charset="2"/>
              </a:rPr>
              <a:t>API in</a:t>
            </a:r>
            <a:r>
              <a:rPr kumimoji="0" lang="en-US" altLang="zh-CN" sz="1000" b="0" i="0" u="none" strike="noStrike" kern="0" cap="none" spc="0" normalizeH="0" noProof="0" dirty="0" smtClean="0">
                <a:ln>
                  <a:noFill/>
                </a:ln>
                <a:solidFill>
                  <a:prstClr val="black"/>
                </a:solidFill>
                <a:effectLst/>
                <a:uLnTx/>
                <a:uFillTx/>
                <a:sym typeface="Wingdings" panose="05000000000000000000" pitchFamily="2" charset="2"/>
              </a:rPr>
              <a:t> the main flow </a:t>
            </a:r>
            <a:r>
              <a:rPr kumimoji="0" lang="en-US" altLang="zh-CN" sz="1000" b="0" i="0" u="none" strike="noStrike" kern="0" cap="none" spc="0" normalizeH="0" baseline="0" noProof="0" dirty="0" smtClean="0">
                <a:ln>
                  <a:noFill/>
                </a:ln>
                <a:solidFill>
                  <a:srgbClr val="C00000"/>
                </a:solidFill>
                <a:effectLst/>
                <a:uLnTx/>
                <a:uFillTx/>
                <a:sym typeface="Wingdings" panose="05000000000000000000" pitchFamily="2" charset="2"/>
              </a:rPr>
              <a:t>???</a:t>
            </a:r>
            <a:endParaRPr kumimoji="0" lang="en-US" sz="1000" b="0" i="0" u="none" strike="noStrike" kern="0" cap="none" spc="0" normalizeH="0" baseline="0" noProof="0" dirty="0" smtClean="0">
              <a:ln>
                <a:noFill/>
              </a:ln>
              <a:solidFill>
                <a:srgbClr val="C00000"/>
              </a:solidFill>
              <a:effectLst/>
              <a:uLnTx/>
              <a:uFillTx/>
            </a:endParaRPr>
          </a:p>
        </p:txBody>
      </p:sp>
      <p:sp>
        <p:nvSpPr>
          <p:cNvPr id="14" name="Rounded Rectangular Callout 13"/>
          <p:cNvSpPr/>
          <p:nvPr/>
        </p:nvSpPr>
        <p:spPr>
          <a:xfrm>
            <a:off x="6804110" y="4418035"/>
            <a:ext cx="1117599" cy="835285"/>
          </a:xfrm>
          <a:prstGeom prst="wedgeRoundRectCallout">
            <a:avLst>
              <a:gd name="adj1" fmla="val -36212"/>
              <a:gd name="adj2" fmla="val -93802"/>
              <a:gd name="adj3" fmla="val 16667"/>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cxnSp>
        <p:nvCxnSpPr>
          <p:cNvPr id="16" name="Straight Connector 15"/>
          <p:cNvCxnSpPr/>
          <p:nvPr/>
        </p:nvCxnSpPr>
        <p:spPr>
          <a:xfrm>
            <a:off x="3847197" y="1368614"/>
            <a:ext cx="0" cy="49885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998222" y="1284801"/>
            <a:ext cx="0" cy="5072408"/>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159724" y="1234443"/>
            <a:ext cx="3705413" cy="276999"/>
          </a:xfrm>
          <a:prstGeom prst="rect">
            <a:avLst/>
          </a:prstGeom>
          <a:noFill/>
        </p:spPr>
        <p:txBody>
          <a:bodyPr wrap="square" rtlCol="0">
            <a:spAutoFit/>
          </a:bodyPr>
          <a:lstStyle/>
          <a:p>
            <a:pPr marL="171450" indent="-171450">
              <a:buFont typeface="Arial" panose="020B0604020202020204" pitchFamily="34" charset="0"/>
              <a:buChar char="•"/>
            </a:pPr>
            <a:r>
              <a:rPr lang="en-US" altLang="zh-CN" sz="1200" dirty="0" smtClean="0"/>
              <a:t>With NRM 5G Socket APIs</a:t>
            </a:r>
          </a:p>
        </p:txBody>
      </p:sp>
      <p:sp>
        <p:nvSpPr>
          <p:cNvPr id="20" name="Rounded Rectangular Callout 19"/>
          <p:cNvSpPr/>
          <p:nvPr/>
        </p:nvSpPr>
        <p:spPr>
          <a:xfrm>
            <a:off x="11051459" y="1935384"/>
            <a:ext cx="1089503" cy="594148"/>
          </a:xfrm>
          <a:prstGeom prst="wedgeRoundRectCallout">
            <a:avLst>
              <a:gd name="adj1" fmla="val -27426"/>
              <a:gd name="adj2" fmla="val 136681"/>
              <a:gd name="adj3" fmla="val 16667"/>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1" name="TextBox 20"/>
          <p:cNvSpPr txBox="1"/>
          <p:nvPr/>
        </p:nvSpPr>
        <p:spPr>
          <a:xfrm>
            <a:off x="11033528" y="1974502"/>
            <a:ext cx="1158471" cy="584775"/>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000" b="1" i="0" u="none" strike="noStrike" kern="0" cap="none" spc="0" normalizeH="0" baseline="0" noProof="0" dirty="0" smtClean="0">
                <a:ln>
                  <a:noFill/>
                </a:ln>
                <a:solidFill>
                  <a:srgbClr val="C00000"/>
                </a:solidFill>
                <a:effectLst/>
                <a:uLnTx/>
                <a:uFillTx/>
              </a:rPr>
              <a:t>This</a:t>
            </a:r>
            <a:r>
              <a:rPr kumimoji="0" lang="en-US" altLang="zh-CN" sz="1000" b="1" i="0" u="none" strike="noStrike" kern="0" cap="none" spc="0" normalizeH="0" noProof="0" dirty="0" smtClean="0">
                <a:ln>
                  <a:noFill/>
                </a:ln>
                <a:solidFill>
                  <a:srgbClr val="C00000"/>
                </a:solidFill>
                <a:effectLst/>
                <a:uLnTx/>
                <a:uFillTx/>
              </a:rPr>
              <a:t> ASP is not aware of this part. It is the internal implementation</a:t>
            </a:r>
            <a:endParaRPr kumimoji="0" lang="en-US" sz="1000" b="1" i="0" u="none" strike="noStrike" kern="0" cap="none" spc="0" normalizeH="0" baseline="0" noProof="0" dirty="0" smtClean="0">
              <a:ln>
                <a:noFill/>
              </a:ln>
              <a:solidFill>
                <a:srgbClr val="C00000"/>
              </a:solidFill>
              <a:effectLst/>
              <a:uLnTx/>
              <a:uFillTx/>
            </a:endParaRPr>
          </a:p>
        </p:txBody>
      </p:sp>
      <p:sp>
        <p:nvSpPr>
          <p:cNvPr id="22" name="Rounded Rectangular Callout 21"/>
          <p:cNvSpPr/>
          <p:nvPr/>
        </p:nvSpPr>
        <p:spPr>
          <a:xfrm>
            <a:off x="6836288" y="2044083"/>
            <a:ext cx="1089503" cy="594148"/>
          </a:xfrm>
          <a:prstGeom prst="wedgeRoundRectCallout">
            <a:avLst>
              <a:gd name="adj1" fmla="val 19749"/>
              <a:gd name="adj2" fmla="val 129640"/>
              <a:gd name="adj3" fmla="val 16667"/>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mn-ea"/>
              <a:cs typeface="+mn-cs"/>
            </a:endParaRPr>
          </a:p>
        </p:txBody>
      </p:sp>
      <p:sp>
        <p:nvSpPr>
          <p:cNvPr id="23" name="TextBox 22"/>
          <p:cNvSpPr txBox="1"/>
          <p:nvPr/>
        </p:nvSpPr>
        <p:spPr>
          <a:xfrm>
            <a:off x="6804111" y="2083201"/>
            <a:ext cx="1132697" cy="584775"/>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1000" b="1" i="0" u="none" strike="noStrike" kern="0" cap="none" spc="0" normalizeH="0" baseline="0" noProof="0" dirty="0" smtClean="0">
                <a:ln>
                  <a:noFill/>
                </a:ln>
                <a:solidFill>
                  <a:srgbClr val="C00000"/>
                </a:solidFill>
                <a:effectLst/>
                <a:uLnTx/>
                <a:uFillTx/>
              </a:rPr>
              <a:t>This</a:t>
            </a:r>
            <a:r>
              <a:rPr kumimoji="0" lang="en-US" altLang="zh-CN" sz="1000" b="1" i="0" u="none" strike="noStrike" kern="0" cap="none" spc="0" normalizeH="0" noProof="0" dirty="0" smtClean="0">
                <a:ln>
                  <a:noFill/>
                </a:ln>
                <a:solidFill>
                  <a:srgbClr val="C00000"/>
                </a:solidFill>
                <a:effectLst/>
                <a:uLnTx/>
                <a:uFillTx/>
              </a:rPr>
              <a:t> ASP has to handle this API invocation on its own !!!</a:t>
            </a:r>
            <a:endParaRPr kumimoji="0" lang="en-US" sz="1000" b="1" i="0" u="none" strike="noStrike" kern="0" cap="none" spc="0" normalizeH="0" baseline="0" noProof="0" dirty="0" smtClean="0">
              <a:ln>
                <a:noFill/>
              </a:ln>
              <a:solidFill>
                <a:srgbClr val="C00000"/>
              </a:solidFill>
              <a:effectLst/>
              <a:uLnTx/>
              <a:uFillTx/>
            </a:endParaRPr>
          </a:p>
        </p:txBody>
      </p:sp>
      <p:cxnSp>
        <p:nvCxnSpPr>
          <p:cNvPr id="32" name="Straight Connector 31"/>
          <p:cNvCxnSpPr/>
          <p:nvPr/>
        </p:nvCxnSpPr>
        <p:spPr>
          <a:xfrm>
            <a:off x="3042024" y="6200610"/>
            <a:ext cx="0" cy="337651"/>
          </a:xfrm>
          <a:prstGeom prst="line">
            <a:avLst/>
          </a:prstGeom>
          <a:ln w="762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0584330" y="6043736"/>
            <a:ext cx="0" cy="494525"/>
          </a:xfrm>
          <a:prstGeom prst="line">
            <a:avLst/>
          </a:prstGeom>
          <a:ln w="762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000188" y="6496427"/>
            <a:ext cx="7584142" cy="418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829035" y="6360198"/>
            <a:ext cx="6155596" cy="307777"/>
          </a:xfrm>
          <a:prstGeom prst="rect">
            <a:avLst/>
          </a:prstGeom>
          <a:solidFill>
            <a:srgbClr val="FFFF00"/>
          </a:solidFill>
        </p:spPr>
        <p:txBody>
          <a:bodyPr wrap="none" rtlCol="0">
            <a:spAutoFit/>
          </a:bodyPr>
          <a:lstStyle/>
          <a:p>
            <a:r>
              <a:rPr lang="en-US" sz="1400" b="1" dirty="0" smtClean="0"/>
              <a:t>The two function/API invocation models are the same except the functions name</a:t>
            </a:r>
            <a:endParaRPr lang="en-US" sz="1400" b="1" dirty="0"/>
          </a:p>
        </p:txBody>
      </p:sp>
      <p:sp>
        <p:nvSpPr>
          <p:cNvPr id="41" name="Right Bracket 40"/>
          <p:cNvSpPr/>
          <p:nvPr/>
        </p:nvSpPr>
        <p:spPr>
          <a:xfrm rot="5400000">
            <a:off x="1860627" y="4421401"/>
            <a:ext cx="221130" cy="3411975"/>
          </a:xfrm>
          <a:prstGeom prst="rightBracket">
            <a:avLst>
              <a:gd name="adj" fmla="val 43385"/>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ight Bracket 41"/>
          <p:cNvSpPr/>
          <p:nvPr/>
        </p:nvSpPr>
        <p:spPr>
          <a:xfrm rot="5400000">
            <a:off x="9699444" y="4281271"/>
            <a:ext cx="221130" cy="3411975"/>
          </a:xfrm>
          <a:prstGeom prst="rightBracket">
            <a:avLst>
              <a:gd name="adj" fmla="val 43385"/>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6322581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One example of codes…</a:t>
            </a:r>
            <a:endParaRPr lang="zh-CN" altLang="en-US" sz="2800" dirty="0">
              <a:solidFill>
                <a:srgbClr val="FF0000"/>
              </a:solidFill>
            </a:endParaRPr>
          </a:p>
        </p:txBody>
      </p:sp>
      <p:sp>
        <p:nvSpPr>
          <p:cNvPr id="4" name="Rectangle 3"/>
          <p:cNvSpPr/>
          <p:nvPr/>
        </p:nvSpPr>
        <p:spPr>
          <a:xfrm>
            <a:off x="460189" y="1894524"/>
            <a:ext cx="4315011" cy="4339650"/>
          </a:xfrm>
          <a:prstGeom prst="rect">
            <a:avLst/>
          </a:prstGeom>
          <a:solidFill>
            <a:schemeClr val="bg2"/>
          </a:solidFill>
        </p:spPr>
        <p:txBody>
          <a:bodyPr wrap="square">
            <a:spAutoFit/>
          </a:bodyPr>
          <a:lstStyle/>
          <a:p>
            <a:r>
              <a:rPr lang="en-US" sz="1200" dirty="0"/>
              <a:t>import socket</a:t>
            </a:r>
          </a:p>
          <a:p>
            <a:endParaRPr lang="en-US" sz="1200" dirty="0"/>
          </a:p>
          <a:p>
            <a:r>
              <a:rPr lang="en-US" sz="1200" dirty="0"/>
              <a:t>HOST = '192.168.1.100'</a:t>
            </a:r>
          </a:p>
          <a:p>
            <a:r>
              <a:rPr lang="en-US" sz="1200" dirty="0"/>
              <a:t>PORT = 8001</a:t>
            </a:r>
          </a:p>
          <a:p>
            <a:endParaRPr lang="en-US" sz="1200" dirty="0"/>
          </a:p>
          <a:p>
            <a:r>
              <a:rPr lang="en-US" sz="1200" dirty="0"/>
              <a:t>s = </a:t>
            </a:r>
            <a:r>
              <a:rPr lang="en-US" sz="1200" dirty="0" err="1"/>
              <a:t>socket.socket</a:t>
            </a:r>
            <a:r>
              <a:rPr lang="en-US" sz="1200" dirty="0"/>
              <a:t>(</a:t>
            </a:r>
            <a:r>
              <a:rPr lang="en-US" sz="1200" dirty="0" err="1"/>
              <a:t>socket.AF_INET</a:t>
            </a:r>
            <a:r>
              <a:rPr lang="en-US" sz="1200" dirty="0"/>
              <a:t>, </a:t>
            </a:r>
            <a:r>
              <a:rPr lang="en-US" sz="1200" dirty="0" err="1"/>
              <a:t>socket.SOCK_STREAM</a:t>
            </a:r>
            <a:r>
              <a:rPr lang="en-US" sz="1200" dirty="0"/>
              <a:t>)</a:t>
            </a:r>
          </a:p>
          <a:p>
            <a:r>
              <a:rPr lang="en-US" sz="1200" dirty="0" err="1"/>
              <a:t>s.bind</a:t>
            </a:r>
            <a:r>
              <a:rPr lang="en-US" sz="1200" dirty="0"/>
              <a:t>((HOST, PORT))</a:t>
            </a:r>
          </a:p>
          <a:p>
            <a:r>
              <a:rPr lang="en-US" sz="1200" dirty="0" err="1"/>
              <a:t>s.listen</a:t>
            </a:r>
            <a:r>
              <a:rPr lang="en-US" sz="1200" dirty="0"/>
              <a:t>(5)</a:t>
            </a:r>
          </a:p>
          <a:p>
            <a:endParaRPr lang="en-US" sz="1200" dirty="0"/>
          </a:p>
          <a:p>
            <a:r>
              <a:rPr lang="en-US" sz="1200" dirty="0"/>
              <a:t>print 'Server start at: %s:%s' %(HOST, PORT)</a:t>
            </a:r>
          </a:p>
          <a:p>
            <a:r>
              <a:rPr lang="en-US" sz="1200" dirty="0"/>
              <a:t>print 'wait for connection...'</a:t>
            </a:r>
          </a:p>
          <a:p>
            <a:endParaRPr lang="en-US" sz="1200" dirty="0"/>
          </a:p>
          <a:p>
            <a:r>
              <a:rPr lang="en-US" sz="1200" dirty="0"/>
              <a:t>while True:</a:t>
            </a:r>
          </a:p>
          <a:p>
            <a:r>
              <a:rPr lang="en-US" sz="1200" dirty="0"/>
              <a:t>    conn, </a:t>
            </a:r>
            <a:r>
              <a:rPr lang="en-US" sz="1200" dirty="0" err="1"/>
              <a:t>addr</a:t>
            </a:r>
            <a:r>
              <a:rPr lang="en-US" sz="1200" dirty="0"/>
              <a:t> = </a:t>
            </a:r>
            <a:r>
              <a:rPr lang="en-US" sz="1200" dirty="0" err="1"/>
              <a:t>s.accept</a:t>
            </a:r>
            <a:r>
              <a:rPr lang="en-US" sz="1200" dirty="0"/>
              <a:t>()</a:t>
            </a:r>
          </a:p>
          <a:p>
            <a:r>
              <a:rPr lang="en-US" sz="1200" dirty="0"/>
              <a:t>    print 'Connected by ', </a:t>
            </a:r>
            <a:r>
              <a:rPr lang="en-US" sz="1200" dirty="0" err="1"/>
              <a:t>addr</a:t>
            </a:r>
            <a:endParaRPr lang="en-US" sz="1200" dirty="0"/>
          </a:p>
          <a:p>
            <a:endParaRPr lang="en-US" sz="1200" dirty="0"/>
          </a:p>
          <a:p>
            <a:r>
              <a:rPr lang="en-US" sz="1200" dirty="0"/>
              <a:t>    while True:</a:t>
            </a:r>
          </a:p>
          <a:p>
            <a:r>
              <a:rPr lang="en-US" sz="1200" dirty="0"/>
              <a:t>        data = </a:t>
            </a:r>
            <a:r>
              <a:rPr lang="en-US" sz="1200" dirty="0" err="1"/>
              <a:t>conn.recv</a:t>
            </a:r>
            <a:r>
              <a:rPr lang="en-US" sz="1200" dirty="0"/>
              <a:t>(1024)</a:t>
            </a:r>
          </a:p>
          <a:p>
            <a:r>
              <a:rPr lang="en-US" sz="1200" dirty="0"/>
              <a:t>        print data</a:t>
            </a:r>
          </a:p>
          <a:p>
            <a:endParaRPr lang="en-US" sz="1200" dirty="0"/>
          </a:p>
          <a:p>
            <a:r>
              <a:rPr lang="en-US" sz="1200" dirty="0"/>
              <a:t>        </a:t>
            </a:r>
            <a:r>
              <a:rPr lang="en-US" sz="1200" dirty="0" err="1"/>
              <a:t>conn.send</a:t>
            </a:r>
            <a:r>
              <a:rPr lang="en-US" sz="1200" dirty="0"/>
              <a:t>("server received you message.")</a:t>
            </a:r>
          </a:p>
          <a:p>
            <a:endParaRPr lang="en-US" sz="1200" dirty="0"/>
          </a:p>
          <a:p>
            <a:r>
              <a:rPr lang="en-US" sz="1200" dirty="0"/>
              <a:t># </a:t>
            </a:r>
            <a:r>
              <a:rPr lang="en-US" sz="1200" dirty="0" err="1"/>
              <a:t>conn.close</a:t>
            </a:r>
            <a:r>
              <a:rPr lang="en-US" sz="1200" dirty="0"/>
              <a:t>()</a:t>
            </a:r>
          </a:p>
        </p:txBody>
      </p:sp>
      <p:sp>
        <p:nvSpPr>
          <p:cNvPr id="10" name="Rectangle 9"/>
          <p:cNvSpPr/>
          <p:nvPr/>
        </p:nvSpPr>
        <p:spPr>
          <a:xfrm>
            <a:off x="382495" y="1260146"/>
            <a:ext cx="3591432" cy="553998"/>
          </a:xfrm>
          <a:prstGeom prst="rect">
            <a:avLst/>
          </a:prstGeom>
        </p:spPr>
        <p:txBody>
          <a:bodyPr wrap="none">
            <a:spAutoFit/>
          </a:bodyPr>
          <a:lstStyle/>
          <a:p>
            <a:r>
              <a:rPr lang="en-US" dirty="0" smtClean="0"/>
              <a:t>example w</a:t>
            </a:r>
            <a:r>
              <a:rPr lang="en-US" altLang="zh-CN" dirty="0" smtClean="0"/>
              <a:t>ith traditional socket API</a:t>
            </a:r>
            <a:endParaRPr lang="en-US" dirty="0" smtClean="0"/>
          </a:p>
          <a:p>
            <a:r>
              <a:rPr lang="en-US" sz="1200" i="1" dirty="0" smtClean="0">
                <a:solidFill>
                  <a:schemeClr val="bg1">
                    <a:lumMod val="65000"/>
                  </a:schemeClr>
                </a:solidFill>
              </a:rPr>
              <a:t>Source: https</a:t>
            </a:r>
            <a:r>
              <a:rPr lang="en-US" sz="1200" i="1" dirty="0">
                <a:solidFill>
                  <a:schemeClr val="bg1">
                    <a:lumMod val="65000"/>
                  </a:schemeClr>
                </a:solidFill>
              </a:rPr>
              <a:t>://developer.aliyun.com/article/1114446</a:t>
            </a:r>
          </a:p>
        </p:txBody>
      </p:sp>
      <p:sp>
        <p:nvSpPr>
          <p:cNvPr id="14" name="Rectangle 13"/>
          <p:cNvSpPr/>
          <p:nvPr/>
        </p:nvSpPr>
        <p:spPr>
          <a:xfrm>
            <a:off x="5761318" y="1894524"/>
            <a:ext cx="4315011" cy="4339650"/>
          </a:xfrm>
          <a:prstGeom prst="rect">
            <a:avLst/>
          </a:prstGeom>
          <a:solidFill>
            <a:schemeClr val="bg2"/>
          </a:solidFill>
        </p:spPr>
        <p:txBody>
          <a:bodyPr wrap="square">
            <a:spAutoFit/>
          </a:bodyPr>
          <a:lstStyle/>
          <a:p>
            <a:r>
              <a:rPr lang="en-US" sz="1200" dirty="0"/>
              <a:t>import socket</a:t>
            </a:r>
          </a:p>
          <a:p>
            <a:endParaRPr lang="en-US" sz="1200" dirty="0"/>
          </a:p>
          <a:p>
            <a:r>
              <a:rPr lang="en-US" sz="1200" dirty="0"/>
              <a:t>HOST = '192.168.1.100'</a:t>
            </a:r>
          </a:p>
          <a:p>
            <a:r>
              <a:rPr lang="en-US" sz="1200" dirty="0"/>
              <a:t>PORT = 8001</a:t>
            </a:r>
          </a:p>
          <a:p>
            <a:endParaRPr lang="en-US" sz="1200" dirty="0"/>
          </a:p>
          <a:p>
            <a:r>
              <a:rPr lang="en-US" sz="1200" dirty="0"/>
              <a:t>s = </a:t>
            </a:r>
            <a:r>
              <a:rPr lang="en-US" sz="1200" dirty="0" smtClean="0"/>
              <a:t>socket.</a:t>
            </a:r>
            <a:r>
              <a:rPr lang="en-US" sz="1200" dirty="0" smtClean="0">
                <a:solidFill>
                  <a:srgbClr val="FF0000"/>
                </a:solidFill>
              </a:rPr>
              <a:t>5Gsocket</a:t>
            </a:r>
            <a:r>
              <a:rPr lang="en-US" sz="1200" dirty="0" smtClean="0"/>
              <a:t>(</a:t>
            </a:r>
            <a:r>
              <a:rPr lang="en-US" sz="1200" dirty="0" err="1" smtClean="0"/>
              <a:t>socket.AF_INET</a:t>
            </a:r>
            <a:r>
              <a:rPr lang="en-US" sz="1200" dirty="0"/>
              <a:t>, </a:t>
            </a:r>
            <a:r>
              <a:rPr lang="en-US" sz="1200" dirty="0" err="1"/>
              <a:t>socket.SOCK_STREAM</a:t>
            </a:r>
            <a:r>
              <a:rPr lang="en-US" sz="1200" dirty="0"/>
              <a:t>)</a:t>
            </a:r>
          </a:p>
          <a:p>
            <a:r>
              <a:rPr lang="en-US" sz="1200" dirty="0" smtClean="0"/>
              <a:t>s.</a:t>
            </a:r>
            <a:r>
              <a:rPr lang="en-US" sz="1200" dirty="0" smtClean="0">
                <a:solidFill>
                  <a:srgbClr val="FF0000"/>
                </a:solidFill>
              </a:rPr>
              <a:t>5Gbind</a:t>
            </a:r>
            <a:r>
              <a:rPr lang="en-US" sz="1200" dirty="0"/>
              <a:t>((HOST, PORT))</a:t>
            </a:r>
          </a:p>
          <a:p>
            <a:r>
              <a:rPr lang="en-US" sz="1200" dirty="0" smtClean="0"/>
              <a:t>s.</a:t>
            </a:r>
            <a:r>
              <a:rPr lang="en-US" sz="1200" dirty="0" smtClean="0">
                <a:solidFill>
                  <a:srgbClr val="FF0000"/>
                </a:solidFill>
              </a:rPr>
              <a:t>5Glisten</a:t>
            </a:r>
            <a:r>
              <a:rPr lang="en-US" sz="1200" dirty="0" smtClean="0"/>
              <a:t>(5</a:t>
            </a:r>
            <a:r>
              <a:rPr lang="en-US" sz="1200" dirty="0"/>
              <a:t>)</a:t>
            </a:r>
          </a:p>
          <a:p>
            <a:endParaRPr lang="en-US" sz="1200" dirty="0"/>
          </a:p>
          <a:p>
            <a:r>
              <a:rPr lang="en-US" sz="1200" dirty="0"/>
              <a:t>print 'Server start at: %s:%s' %(HOST, PORT)</a:t>
            </a:r>
          </a:p>
          <a:p>
            <a:r>
              <a:rPr lang="en-US" sz="1200" dirty="0"/>
              <a:t>print 'wait for connection...'</a:t>
            </a:r>
          </a:p>
          <a:p>
            <a:endParaRPr lang="en-US" sz="1200" dirty="0"/>
          </a:p>
          <a:p>
            <a:r>
              <a:rPr lang="en-US" sz="1200" dirty="0"/>
              <a:t>while True:</a:t>
            </a:r>
          </a:p>
          <a:p>
            <a:r>
              <a:rPr lang="en-US" sz="1200" dirty="0"/>
              <a:t>    conn, </a:t>
            </a:r>
            <a:r>
              <a:rPr lang="en-US" sz="1200" dirty="0" err="1"/>
              <a:t>addr</a:t>
            </a:r>
            <a:r>
              <a:rPr lang="en-US" sz="1200" dirty="0"/>
              <a:t> = </a:t>
            </a:r>
            <a:r>
              <a:rPr lang="en-US" sz="1200" dirty="0" smtClean="0"/>
              <a:t>s.</a:t>
            </a:r>
            <a:r>
              <a:rPr lang="en-US" sz="1200" dirty="0" smtClean="0">
                <a:solidFill>
                  <a:srgbClr val="FF0000"/>
                </a:solidFill>
              </a:rPr>
              <a:t>5Gaccept</a:t>
            </a:r>
            <a:r>
              <a:rPr lang="en-US" sz="1200" dirty="0" smtClean="0"/>
              <a:t>(</a:t>
            </a:r>
            <a:r>
              <a:rPr lang="en-US" sz="1200" dirty="0" smtClean="0">
                <a:solidFill>
                  <a:srgbClr val="FF0000"/>
                </a:solidFill>
              </a:rPr>
              <a:t>service description</a:t>
            </a:r>
            <a:r>
              <a:rPr lang="en-US" sz="1200" dirty="0" smtClean="0"/>
              <a:t>)</a:t>
            </a:r>
            <a:endParaRPr lang="en-US" sz="1200" dirty="0"/>
          </a:p>
          <a:p>
            <a:r>
              <a:rPr lang="en-US" sz="1200" dirty="0"/>
              <a:t>    print 'Connected by ', </a:t>
            </a:r>
            <a:r>
              <a:rPr lang="en-US" sz="1200" dirty="0" err="1"/>
              <a:t>addr</a:t>
            </a:r>
            <a:endParaRPr lang="en-US" sz="1200" dirty="0"/>
          </a:p>
          <a:p>
            <a:endParaRPr lang="en-US" sz="1200" dirty="0"/>
          </a:p>
          <a:p>
            <a:r>
              <a:rPr lang="en-US" sz="1200" dirty="0"/>
              <a:t>    while True:</a:t>
            </a:r>
          </a:p>
          <a:p>
            <a:r>
              <a:rPr lang="en-US" sz="1200" dirty="0"/>
              <a:t>        data = </a:t>
            </a:r>
            <a:r>
              <a:rPr lang="en-US" sz="1200" dirty="0" err="1"/>
              <a:t>conn.recv</a:t>
            </a:r>
            <a:r>
              <a:rPr lang="en-US" sz="1200" dirty="0"/>
              <a:t>(1024)</a:t>
            </a:r>
          </a:p>
          <a:p>
            <a:r>
              <a:rPr lang="en-US" sz="1200" dirty="0"/>
              <a:t>        print data</a:t>
            </a:r>
          </a:p>
          <a:p>
            <a:endParaRPr lang="en-US" sz="1200" dirty="0"/>
          </a:p>
          <a:p>
            <a:r>
              <a:rPr lang="en-US" sz="1200" dirty="0"/>
              <a:t>        </a:t>
            </a:r>
            <a:r>
              <a:rPr lang="en-US" sz="1200" dirty="0" err="1"/>
              <a:t>conn.send</a:t>
            </a:r>
            <a:r>
              <a:rPr lang="en-US" sz="1200" dirty="0"/>
              <a:t>("server received you message.")</a:t>
            </a:r>
          </a:p>
          <a:p>
            <a:endParaRPr lang="en-US" sz="1200" dirty="0"/>
          </a:p>
          <a:p>
            <a:r>
              <a:rPr lang="en-US" sz="1200" dirty="0"/>
              <a:t># </a:t>
            </a:r>
            <a:r>
              <a:rPr lang="en-US" sz="1200" dirty="0" smtClean="0"/>
              <a:t>conn.</a:t>
            </a:r>
            <a:r>
              <a:rPr lang="en-US" sz="1200" dirty="0" smtClean="0">
                <a:solidFill>
                  <a:srgbClr val="FF0000"/>
                </a:solidFill>
              </a:rPr>
              <a:t>5Gclose</a:t>
            </a:r>
            <a:r>
              <a:rPr lang="en-US" sz="1200" dirty="0"/>
              <a:t>()</a:t>
            </a:r>
          </a:p>
        </p:txBody>
      </p:sp>
      <p:sp>
        <p:nvSpPr>
          <p:cNvPr id="15" name="Rectangle 14"/>
          <p:cNvSpPr/>
          <p:nvPr/>
        </p:nvSpPr>
        <p:spPr>
          <a:xfrm>
            <a:off x="5683624" y="1260146"/>
            <a:ext cx="3528402" cy="553998"/>
          </a:xfrm>
          <a:prstGeom prst="rect">
            <a:avLst/>
          </a:prstGeom>
        </p:spPr>
        <p:txBody>
          <a:bodyPr wrap="none">
            <a:spAutoFit/>
          </a:bodyPr>
          <a:lstStyle/>
          <a:p>
            <a:r>
              <a:rPr lang="en-US" dirty="0" smtClean="0"/>
              <a:t>example </a:t>
            </a:r>
            <a:r>
              <a:rPr lang="en-US" dirty="0" smtClean="0"/>
              <a:t>using NRM 5G socket</a:t>
            </a:r>
          </a:p>
          <a:p>
            <a:r>
              <a:rPr lang="en-US" sz="1200" i="1" dirty="0" smtClean="0">
                <a:solidFill>
                  <a:schemeClr val="bg1">
                    <a:lumMod val="65000"/>
                  </a:schemeClr>
                </a:solidFill>
              </a:rPr>
              <a:t>Source: https</a:t>
            </a:r>
            <a:r>
              <a:rPr lang="en-US" sz="1200" i="1" dirty="0">
                <a:solidFill>
                  <a:schemeClr val="bg1">
                    <a:lumMod val="65000"/>
                  </a:schemeClr>
                </a:solidFill>
              </a:rPr>
              <a:t>://developer.aliyun.com/article/1114446</a:t>
            </a:r>
          </a:p>
        </p:txBody>
      </p:sp>
      <p:sp>
        <p:nvSpPr>
          <p:cNvPr id="5" name="Rounded Rectangular Callout 4"/>
          <p:cNvSpPr/>
          <p:nvPr/>
        </p:nvSpPr>
        <p:spPr>
          <a:xfrm>
            <a:off x="2874683" y="3986306"/>
            <a:ext cx="2199341" cy="1201270"/>
          </a:xfrm>
          <a:prstGeom prst="wedgeRoundRectCallout">
            <a:avLst>
              <a:gd name="adj1" fmla="val -66244"/>
              <a:gd name="adj2" fmla="val -201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100" dirty="0" smtClean="0">
                <a:solidFill>
                  <a:srgbClr val="C00000"/>
                </a:solidFill>
              </a:rPr>
              <a:t>The NRM unicast source API is not used.</a:t>
            </a:r>
          </a:p>
          <a:p>
            <a:pPr marL="171450" indent="-171450">
              <a:buFont typeface="Arial" panose="020B0604020202020204" pitchFamily="34" charset="0"/>
              <a:buChar char="•"/>
            </a:pPr>
            <a:r>
              <a:rPr lang="en-US" sz="1100" dirty="0" smtClean="0">
                <a:solidFill>
                  <a:srgbClr val="C00000"/>
                </a:solidFill>
              </a:rPr>
              <a:t>The ASP has to figure out where to invoke this NRM unicast source API ?</a:t>
            </a:r>
            <a:endParaRPr lang="en-US" sz="1100" dirty="0">
              <a:solidFill>
                <a:srgbClr val="C00000"/>
              </a:solidFill>
            </a:endParaRPr>
          </a:p>
        </p:txBody>
      </p:sp>
      <p:sp>
        <p:nvSpPr>
          <p:cNvPr id="9" name="Rounded Rectangular Callout 8"/>
          <p:cNvSpPr/>
          <p:nvPr/>
        </p:nvSpPr>
        <p:spPr>
          <a:xfrm>
            <a:off x="9287278" y="3792419"/>
            <a:ext cx="2199341" cy="1201270"/>
          </a:xfrm>
          <a:prstGeom prst="wedgeRoundRectCallout">
            <a:avLst>
              <a:gd name="adj1" fmla="val -66244"/>
              <a:gd name="adj2" fmla="val -201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100" dirty="0" smtClean="0">
                <a:solidFill>
                  <a:srgbClr val="C00000"/>
                </a:solidFill>
              </a:rPr>
              <a:t>All the functions are familiar to the ASP with the similar name</a:t>
            </a:r>
          </a:p>
          <a:p>
            <a:pPr marL="171450" indent="-171450">
              <a:buFont typeface="Arial" panose="020B0604020202020204" pitchFamily="34" charset="0"/>
              <a:buChar char="•"/>
            </a:pPr>
            <a:r>
              <a:rPr lang="en-US" altLang="zh-CN" sz="1100" dirty="0" smtClean="0">
                <a:solidFill>
                  <a:srgbClr val="C00000"/>
                </a:solidFill>
              </a:rPr>
              <a:t>No extra function invocation</a:t>
            </a:r>
            <a:endParaRPr lang="en-US" sz="1100" dirty="0" smtClean="0">
              <a:solidFill>
                <a:srgbClr val="C00000"/>
              </a:solidFill>
            </a:endParaRPr>
          </a:p>
        </p:txBody>
      </p:sp>
    </p:spTree>
    <p:extLst>
      <p:ext uri="{BB962C8B-B14F-4D97-AF65-F5344CB8AC3E}">
        <p14:creationId xmlns:p14="http://schemas.microsoft.com/office/powerpoint/2010/main" val="33428162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a16="http://schemas.microsoft.com/office/drawing/2014/main" xmlns=""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More clarifications…</a:t>
            </a:r>
            <a:endParaRPr lang="zh-CN" altLang="en-US" sz="2800" dirty="0">
              <a:solidFill>
                <a:srgbClr val="FF0000"/>
              </a:solidFill>
            </a:endParaRPr>
          </a:p>
        </p:txBody>
      </p:sp>
      <p:sp>
        <p:nvSpPr>
          <p:cNvPr id="4" name="Rectangle 3"/>
          <p:cNvSpPr/>
          <p:nvPr/>
        </p:nvSpPr>
        <p:spPr>
          <a:xfrm>
            <a:off x="412377" y="1231926"/>
            <a:ext cx="11707905" cy="3046988"/>
          </a:xfrm>
          <a:prstGeom prst="rect">
            <a:avLst/>
          </a:prstGeom>
        </p:spPr>
        <p:txBody>
          <a:bodyPr wrap="square">
            <a:spAutoFit/>
          </a:bodyPr>
          <a:lstStyle/>
          <a:p>
            <a:pPr marL="342900" indent="-342900">
              <a:buAutoNum type="arabicPeriod"/>
            </a:pPr>
            <a:r>
              <a:rPr lang="en-US" sz="1600" dirty="0" smtClean="0"/>
              <a:t>The EAS/AS and the NRM server should be co-located ?</a:t>
            </a:r>
          </a:p>
          <a:p>
            <a:r>
              <a:rPr lang="en-US" sz="1600" dirty="0" smtClean="0">
                <a:solidFill>
                  <a:srgbClr val="0070C0"/>
                </a:solidFill>
              </a:rPr>
              <a:t>Answer: Socket </a:t>
            </a:r>
            <a:r>
              <a:rPr lang="en-US" sz="1600" dirty="0">
                <a:solidFill>
                  <a:srgbClr val="0070C0"/>
                </a:solidFill>
              </a:rPr>
              <a:t>descriptor are just the pointer </a:t>
            </a:r>
            <a:r>
              <a:rPr lang="en-US" sz="1600" dirty="0" smtClean="0">
                <a:solidFill>
                  <a:srgbClr val="0070C0"/>
                </a:solidFill>
              </a:rPr>
              <a:t>towards </a:t>
            </a:r>
            <a:r>
              <a:rPr lang="en-US" sz="1600" dirty="0">
                <a:solidFill>
                  <a:srgbClr val="0070C0"/>
                </a:solidFill>
              </a:rPr>
              <a:t>the </a:t>
            </a:r>
            <a:r>
              <a:rPr lang="en-US" sz="1600" dirty="0" smtClean="0">
                <a:solidFill>
                  <a:srgbClr val="0070C0"/>
                </a:solidFill>
              </a:rPr>
              <a:t>OS file system, the NRM now is responsible for managing the socket for the EAS/AS, So the NRM has to manage those file system </a:t>
            </a:r>
            <a:r>
              <a:rPr lang="en-US" altLang="zh-CN" sz="1600" dirty="0" smtClean="0">
                <a:solidFill>
                  <a:srgbClr val="0070C0"/>
                </a:solidFill>
              </a:rPr>
              <a:t>used by </a:t>
            </a:r>
            <a:r>
              <a:rPr lang="en-US" sz="1600" dirty="0" smtClean="0">
                <a:solidFill>
                  <a:srgbClr val="0070C0"/>
                </a:solidFill>
              </a:rPr>
              <a:t>the AS/</a:t>
            </a:r>
            <a:r>
              <a:rPr lang="en-US" altLang="zh-CN" sz="1600" dirty="0" smtClean="0">
                <a:solidFill>
                  <a:srgbClr val="0070C0"/>
                </a:solidFill>
              </a:rPr>
              <a:t>EAS. The SDK mode is always OK. For the remote API invocation mode, as long as the NRM has the capability to handle the file system, this 5G socket mechanism can work well.</a:t>
            </a:r>
            <a:endParaRPr lang="en-US" sz="1600" dirty="0">
              <a:solidFill>
                <a:srgbClr val="0070C0"/>
              </a:solidFill>
            </a:endParaRPr>
          </a:p>
          <a:p>
            <a:r>
              <a:rPr lang="en-US" sz="1600" dirty="0"/>
              <a:t>2. </a:t>
            </a:r>
            <a:r>
              <a:rPr lang="en-US" sz="1600" dirty="0" smtClean="0"/>
              <a:t>The relationship with SEAL DD ? Backward compatibility ? Extra </a:t>
            </a:r>
            <a:r>
              <a:rPr lang="en-US" sz="1600" dirty="0"/>
              <a:t>burden to ASP to </a:t>
            </a:r>
            <a:r>
              <a:rPr lang="en-US" sz="1600" dirty="0" smtClean="0"/>
              <a:t>evolve to R18?</a:t>
            </a:r>
          </a:p>
          <a:p>
            <a:r>
              <a:rPr lang="en-US" altLang="zh-CN" sz="1600" b="1" dirty="0" smtClean="0">
                <a:solidFill>
                  <a:srgbClr val="0070C0"/>
                </a:solidFill>
              </a:rPr>
              <a:t>t</a:t>
            </a:r>
            <a:r>
              <a:rPr lang="en-US" sz="1600" b="1" dirty="0" smtClean="0">
                <a:solidFill>
                  <a:srgbClr val="0070C0"/>
                </a:solidFill>
              </a:rPr>
              <a:t>he VAL server + NRM server</a:t>
            </a:r>
            <a:r>
              <a:rPr lang="en-US" sz="1600" dirty="0" smtClean="0">
                <a:solidFill>
                  <a:srgbClr val="0070C0"/>
                </a:solidFill>
              </a:rPr>
              <a:t>: </a:t>
            </a:r>
            <a:r>
              <a:rPr lang="en-US" sz="1600" dirty="0">
                <a:solidFill>
                  <a:srgbClr val="0070C0"/>
                </a:solidFill>
              </a:rPr>
              <a:t>the NRM server will create socket associated with a 5G connection b/t the VAL client and VAL server for </a:t>
            </a:r>
            <a:r>
              <a:rPr lang="en-US" altLang="zh-CN" sz="1600" dirty="0" smtClean="0">
                <a:solidFill>
                  <a:srgbClr val="0070C0"/>
                </a:solidFill>
              </a:rPr>
              <a:t>VAL</a:t>
            </a:r>
            <a:r>
              <a:rPr lang="en-US" sz="1600" dirty="0" smtClean="0">
                <a:solidFill>
                  <a:srgbClr val="0070C0"/>
                </a:solidFill>
              </a:rPr>
              <a:t> </a:t>
            </a:r>
            <a:r>
              <a:rPr lang="en-US" sz="1600" dirty="0">
                <a:solidFill>
                  <a:srgbClr val="0070C0"/>
                </a:solidFill>
              </a:rPr>
              <a:t>data exchange.</a:t>
            </a:r>
          </a:p>
          <a:p>
            <a:r>
              <a:rPr lang="en-US" sz="1600" b="1" dirty="0" smtClean="0">
                <a:solidFill>
                  <a:srgbClr val="0070C0"/>
                </a:solidFill>
              </a:rPr>
              <a:t>the </a:t>
            </a:r>
            <a:r>
              <a:rPr lang="en-US" sz="1600" b="1" dirty="0">
                <a:solidFill>
                  <a:srgbClr val="0070C0"/>
                </a:solidFill>
              </a:rPr>
              <a:t>VAL server + SEAL DD server + NRM server</a:t>
            </a:r>
            <a:r>
              <a:rPr lang="en-US" sz="1600" dirty="0">
                <a:solidFill>
                  <a:srgbClr val="0070C0"/>
                </a:solidFill>
              </a:rPr>
              <a:t>: the data is delivered via the SEAL DD client </a:t>
            </a:r>
            <a:r>
              <a:rPr lang="en-US" sz="1600" dirty="0" smtClean="0">
                <a:solidFill>
                  <a:srgbClr val="0070C0"/>
                </a:solidFill>
                <a:sym typeface="Wingdings" panose="05000000000000000000" pitchFamily="2" charset="2"/>
              </a:rPr>
              <a:t></a:t>
            </a:r>
            <a:r>
              <a:rPr lang="en-US" sz="1600" dirty="0" smtClean="0">
                <a:solidFill>
                  <a:srgbClr val="0070C0"/>
                </a:solidFill>
              </a:rPr>
              <a:t> </a:t>
            </a:r>
            <a:r>
              <a:rPr lang="en-US" sz="1600" dirty="0">
                <a:solidFill>
                  <a:srgbClr val="0070C0"/>
                </a:solidFill>
              </a:rPr>
              <a:t>SEAL DD server, so the NRM creates a 5G connection b/t the SEAL DD client and SEAL DD server for media data exchange. In this context the SEAL DD is the consumer of the 5G socket APIs for its own purpose. Of Course  the VAL server can still invoke the 5G socket APIs to create a 5G connections between the VAL client and VAL server, but the data exchanged in this socket/5G connection is different from the SEAL DD one. </a:t>
            </a:r>
            <a:endParaRPr lang="en-US" sz="1600" dirty="0" smtClean="0">
              <a:solidFill>
                <a:srgbClr val="0070C0"/>
              </a:solidFill>
            </a:endParaRPr>
          </a:p>
          <a:p>
            <a:r>
              <a:rPr lang="en-US" altLang="zh-CN" sz="1600" dirty="0" smtClean="0">
                <a:solidFill>
                  <a:srgbClr val="0070C0"/>
                </a:solidFill>
              </a:rPr>
              <a:t>The ASP invokes the NRM and SEAL DD for different </a:t>
            </a:r>
            <a:r>
              <a:rPr lang="en-US" altLang="zh-CN" sz="1600" dirty="0" err="1" smtClean="0">
                <a:solidFill>
                  <a:srgbClr val="0070C0"/>
                </a:solidFill>
              </a:rPr>
              <a:t>puposes</a:t>
            </a:r>
            <a:r>
              <a:rPr lang="en-US" altLang="zh-CN" sz="1600" dirty="0">
                <a:solidFill>
                  <a:srgbClr val="0070C0"/>
                </a:solidFill>
              </a:rPr>
              <a:t>.</a:t>
            </a:r>
            <a:endParaRPr lang="en-US" sz="1600" dirty="0">
              <a:solidFill>
                <a:srgbClr val="0070C0"/>
              </a:solidFill>
            </a:endParaRPr>
          </a:p>
        </p:txBody>
      </p:sp>
      <p:sp>
        <p:nvSpPr>
          <p:cNvPr id="5" name="Rectangle 4"/>
          <p:cNvSpPr/>
          <p:nvPr/>
        </p:nvSpPr>
        <p:spPr>
          <a:xfrm>
            <a:off x="6687670" y="4452470"/>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VAL client</a:t>
            </a:r>
            <a:endParaRPr lang="en-US" sz="1200" dirty="0"/>
          </a:p>
        </p:txBody>
      </p:sp>
      <p:sp>
        <p:nvSpPr>
          <p:cNvPr id="6" name="Rectangle 5"/>
          <p:cNvSpPr/>
          <p:nvPr/>
        </p:nvSpPr>
        <p:spPr>
          <a:xfrm>
            <a:off x="6687670" y="5001693"/>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SEAL DD client</a:t>
            </a:r>
            <a:endParaRPr lang="en-US" sz="1200" dirty="0"/>
          </a:p>
        </p:txBody>
      </p:sp>
      <p:sp>
        <p:nvSpPr>
          <p:cNvPr id="7" name="Rectangle 6"/>
          <p:cNvSpPr/>
          <p:nvPr/>
        </p:nvSpPr>
        <p:spPr>
          <a:xfrm>
            <a:off x="6687670" y="5563481"/>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NRM</a:t>
            </a:r>
          </a:p>
          <a:p>
            <a:pPr algn="ctr"/>
            <a:r>
              <a:rPr lang="en-US" altLang="zh-CN" sz="1200" dirty="0" smtClean="0"/>
              <a:t>client</a:t>
            </a:r>
            <a:endParaRPr lang="en-US" sz="1200" dirty="0"/>
          </a:p>
        </p:txBody>
      </p:sp>
      <p:sp>
        <p:nvSpPr>
          <p:cNvPr id="8" name="Rectangle 7"/>
          <p:cNvSpPr/>
          <p:nvPr/>
        </p:nvSpPr>
        <p:spPr>
          <a:xfrm>
            <a:off x="9155952" y="4452470"/>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VAL client</a:t>
            </a:r>
            <a:endParaRPr lang="en-US" sz="1200" dirty="0"/>
          </a:p>
        </p:txBody>
      </p:sp>
      <p:sp>
        <p:nvSpPr>
          <p:cNvPr id="9" name="Rectangle 8"/>
          <p:cNvSpPr/>
          <p:nvPr/>
        </p:nvSpPr>
        <p:spPr>
          <a:xfrm>
            <a:off x="9155952" y="5001693"/>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SEAL DD client</a:t>
            </a:r>
            <a:endParaRPr lang="en-US" sz="1200" dirty="0"/>
          </a:p>
        </p:txBody>
      </p:sp>
      <p:sp>
        <p:nvSpPr>
          <p:cNvPr id="10" name="Rectangle 9"/>
          <p:cNvSpPr/>
          <p:nvPr/>
        </p:nvSpPr>
        <p:spPr>
          <a:xfrm>
            <a:off x="9155952" y="5563481"/>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NRM</a:t>
            </a:r>
          </a:p>
          <a:p>
            <a:pPr algn="ctr"/>
            <a:r>
              <a:rPr lang="en-US" altLang="zh-CN" sz="1200" dirty="0" smtClean="0"/>
              <a:t>client</a:t>
            </a:r>
            <a:endParaRPr lang="en-US" sz="1200" dirty="0"/>
          </a:p>
        </p:txBody>
      </p:sp>
      <p:sp>
        <p:nvSpPr>
          <p:cNvPr id="11" name="AutoShape 69"/>
          <p:cNvSpPr>
            <a:spLocks noChangeArrowheads="1"/>
          </p:cNvSpPr>
          <p:nvPr/>
        </p:nvSpPr>
        <p:spPr bwMode="auto">
          <a:xfrm rot="16200000">
            <a:off x="8244292" y="3860302"/>
            <a:ext cx="263461" cy="1559858"/>
          </a:xfrm>
          <a:prstGeom prst="can">
            <a:avLst>
              <a:gd name="adj" fmla="val 19290"/>
            </a:avLst>
          </a:prstGeom>
          <a:solidFill>
            <a:srgbClr val="00B050">
              <a:alpha val="30000"/>
            </a:srgbClr>
          </a:solidFill>
          <a:ln w="3175">
            <a:solidFill>
              <a:schemeClr val="tx1"/>
            </a:solidFill>
            <a:prstDash val="solid"/>
            <a:round/>
            <a:headEnd/>
            <a:tailEnd/>
          </a:ln>
        </p:spPr>
        <p:txBody>
          <a:bodyPr vert="eaVert" wrap="none" lIns="135870" tIns="67937" rIns="135870" bIns="67937" anchor="ctr">
            <a:noAutofit/>
          </a:bodyPr>
          <a:lstStyle/>
          <a:p>
            <a:pPr algn="ctr" defTabSz="1217697">
              <a:defRPr/>
            </a:pPr>
            <a:endParaRPr lang="en-US" altLang="zh-CN" sz="1200" kern="0" dirty="0">
              <a:solidFill>
                <a:srgbClr val="1D1D1A"/>
              </a:solidFill>
              <a:latin typeface="微软雅黑" pitchFamily="34" charset="-122"/>
              <a:ea typeface="微软雅黑" pitchFamily="34" charset="-122"/>
            </a:endParaRPr>
          </a:p>
        </p:txBody>
      </p:sp>
      <p:sp>
        <p:nvSpPr>
          <p:cNvPr id="12" name="AutoShape 69"/>
          <p:cNvSpPr>
            <a:spLocks noChangeArrowheads="1"/>
          </p:cNvSpPr>
          <p:nvPr/>
        </p:nvSpPr>
        <p:spPr bwMode="auto">
          <a:xfrm rot="16200000">
            <a:off x="8232135" y="4418534"/>
            <a:ext cx="287775" cy="1559858"/>
          </a:xfrm>
          <a:prstGeom prst="can">
            <a:avLst>
              <a:gd name="adj" fmla="val 19290"/>
            </a:avLst>
          </a:prstGeom>
          <a:solidFill>
            <a:srgbClr val="FFC000">
              <a:alpha val="30000"/>
            </a:srgbClr>
          </a:solidFill>
          <a:ln w="3175">
            <a:solidFill>
              <a:schemeClr val="tx1"/>
            </a:solidFill>
            <a:prstDash val="solid"/>
            <a:round/>
            <a:headEnd/>
            <a:tailEnd/>
          </a:ln>
        </p:spPr>
        <p:txBody>
          <a:bodyPr vert="eaVert" wrap="none" lIns="135870" tIns="67937" rIns="135870" bIns="67937" anchor="ctr">
            <a:noAutofit/>
          </a:bodyPr>
          <a:lstStyle/>
          <a:p>
            <a:pPr algn="ctr" defTabSz="1217697">
              <a:defRPr/>
            </a:pPr>
            <a:r>
              <a:rPr lang="en-US" altLang="zh-CN" sz="1200" kern="0" dirty="0" smtClean="0">
                <a:solidFill>
                  <a:srgbClr val="1D1D1A"/>
                </a:solidFill>
                <a:latin typeface="微软雅黑" pitchFamily="34" charset="-122"/>
                <a:ea typeface="微软雅黑" pitchFamily="34" charset="-122"/>
              </a:rPr>
              <a:t>Media </a:t>
            </a:r>
            <a:endParaRPr lang="en-US" altLang="zh-CN" sz="1200" kern="0" dirty="0">
              <a:solidFill>
                <a:srgbClr val="1D1D1A"/>
              </a:solidFill>
              <a:latin typeface="微软雅黑" pitchFamily="34" charset="-122"/>
              <a:ea typeface="微软雅黑" pitchFamily="34" charset="-122"/>
            </a:endParaRPr>
          </a:p>
        </p:txBody>
      </p:sp>
      <p:sp>
        <p:nvSpPr>
          <p:cNvPr id="13" name="Rectangle 12"/>
          <p:cNvSpPr/>
          <p:nvPr/>
        </p:nvSpPr>
        <p:spPr>
          <a:xfrm>
            <a:off x="7596093" y="4514217"/>
            <a:ext cx="1624164" cy="276999"/>
          </a:xfrm>
          <a:prstGeom prst="rect">
            <a:avLst/>
          </a:prstGeom>
        </p:spPr>
        <p:txBody>
          <a:bodyPr wrap="none">
            <a:spAutoFit/>
          </a:bodyPr>
          <a:lstStyle/>
          <a:p>
            <a:pPr algn="ctr" defTabSz="1217697">
              <a:defRPr/>
            </a:pPr>
            <a:r>
              <a:rPr lang="en-US" altLang="zh-CN" sz="1200" kern="0" dirty="0" smtClean="0">
                <a:solidFill>
                  <a:srgbClr val="1D1D1A"/>
                </a:solidFill>
                <a:latin typeface="微软雅黑" pitchFamily="34" charset="-122"/>
                <a:ea typeface="微软雅黑" pitchFamily="34" charset="-122"/>
              </a:rPr>
              <a:t>VAL app </a:t>
            </a:r>
            <a:r>
              <a:rPr lang="en-US" altLang="zh-CN" sz="1200" kern="0" dirty="0" err="1" smtClean="0">
                <a:solidFill>
                  <a:srgbClr val="1D1D1A"/>
                </a:solidFill>
                <a:latin typeface="微软雅黑" pitchFamily="34" charset="-122"/>
                <a:ea typeface="微软雅黑" pitchFamily="34" charset="-122"/>
              </a:rPr>
              <a:t>signallings</a:t>
            </a:r>
            <a:endParaRPr lang="en-US" altLang="zh-CN" sz="1200" kern="0" dirty="0">
              <a:solidFill>
                <a:srgbClr val="1D1D1A"/>
              </a:solidFill>
              <a:latin typeface="微软雅黑" pitchFamily="34" charset="-122"/>
              <a:ea typeface="微软雅黑" pitchFamily="34" charset="-122"/>
            </a:endParaRPr>
          </a:p>
        </p:txBody>
      </p:sp>
      <p:cxnSp>
        <p:nvCxnSpPr>
          <p:cNvPr id="15" name="Elbow Connector 14"/>
          <p:cNvCxnSpPr>
            <a:stCxn id="7" idx="3"/>
          </p:cNvCxnSpPr>
          <p:nvPr/>
        </p:nvCxnSpPr>
        <p:spPr>
          <a:xfrm flipV="1">
            <a:off x="7596094" y="4771962"/>
            <a:ext cx="221129" cy="96184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0" idx="1"/>
          </p:cNvCxnSpPr>
          <p:nvPr/>
        </p:nvCxnSpPr>
        <p:spPr>
          <a:xfrm rot="10800000">
            <a:off x="8869082" y="4771963"/>
            <a:ext cx="286870" cy="96184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18"/>
          <p:cNvCxnSpPr/>
          <p:nvPr/>
        </p:nvCxnSpPr>
        <p:spPr>
          <a:xfrm flipV="1">
            <a:off x="7581151" y="5325394"/>
            <a:ext cx="418353" cy="48092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Elbow Connector 19"/>
          <p:cNvCxnSpPr/>
          <p:nvPr/>
        </p:nvCxnSpPr>
        <p:spPr>
          <a:xfrm flipH="1" flipV="1">
            <a:off x="8725647" y="5338051"/>
            <a:ext cx="418353" cy="48092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300940" y="4452470"/>
            <a:ext cx="908424" cy="938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VAL client</a:t>
            </a:r>
            <a:endParaRPr lang="en-US" sz="1200" dirty="0"/>
          </a:p>
        </p:txBody>
      </p:sp>
      <p:sp>
        <p:nvSpPr>
          <p:cNvPr id="23" name="Rectangle 22"/>
          <p:cNvSpPr/>
          <p:nvPr/>
        </p:nvSpPr>
        <p:spPr>
          <a:xfrm>
            <a:off x="2300940" y="5563481"/>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NRM</a:t>
            </a:r>
          </a:p>
          <a:p>
            <a:pPr algn="ctr"/>
            <a:r>
              <a:rPr lang="en-US" altLang="zh-CN" sz="1200" dirty="0" smtClean="0"/>
              <a:t>client</a:t>
            </a:r>
            <a:endParaRPr lang="en-US" sz="1200" dirty="0"/>
          </a:p>
        </p:txBody>
      </p:sp>
      <p:sp>
        <p:nvSpPr>
          <p:cNvPr id="24" name="Rectangle 23"/>
          <p:cNvSpPr/>
          <p:nvPr/>
        </p:nvSpPr>
        <p:spPr>
          <a:xfrm>
            <a:off x="4769222" y="4452470"/>
            <a:ext cx="908424" cy="938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VAL client</a:t>
            </a:r>
            <a:endParaRPr lang="en-US" sz="1200" dirty="0"/>
          </a:p>
        </p:txBody>
      </p:sp>
      <p:sp>
        <p:nvSpPr>
          <p:cNvPr id="26" name="Rectangle 25"/>
          <p:cNvSpPr/>
          <p:nvPr/>
        </p:nvSpPr>
        <p:spPr>
          <a:xfrm>
            <a:off x="4769222" y="5563481"/>
            <a:ext cx="908424" cy="3406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NRM</a:t>
            </a:r>
          </a:p>
          <a:p>
            <a:pPr algn="ctr"/>
            <a:r>
              <a:rPr lang="en-US" altLang="zh-CN" sz="1200" dirty="0" smtClean="0"/>
              <a:t>client</a:t>
            </a:r>
            <a:endParaRPr lang="en-US" sz="1200" dirty="0"/>
          </a:p>
        </p:txBody>
      </p:sp>
      <p:sp>
        <p:nvSpPr>
          <p:cNvPr id="27" name="AutoShape 69"/>
          <p:cNvSpPr>
            <a:spLocks noChangeArrowheads="1"/>
          </p:cNvSpPr>
          <p:nvPr/>
        </p:nvSpPr>
        <p:spPr bwMode="auto">
          <a:xfrm rot="16200000">
            <a:off x="3857562" y="3860302"/>
            <a:ext cx="263461" cy="1559858"/>
          </a:xfrm>
          <a:prstGeom prst="can">
            <a:avLst>
              <a:gd name="adj" fmla="val 19290"/>
            </a:avLst>
          </a:prstGeom>
          <a:solidFill>
            <a:srgbClr val="00B050">
              <a:alpha val="30000"/>
            </a:srgbClr>
          </a:solidFill>
          <a:ln w="3175">
            <a:solidFill>
              <a:schemeClr val="tx1"/>
            </a:solidFill>
            <a:prstDash val="solid"/>
            <a:round/>
            <a:headEnd/>
            <a:tailEnd/>
          </a:ln>
        </p:spPr>
        <p:txBody>
          <a:bodyPr vert="eaVert" wrap="none" lIns="135870" tIns="67937" rIns="135870" bIns="67937" anchor="ctr">
            <a:noAutofit/>
          </a:bodyPr>
          <a:lstStyle/>
          <a:p>
            <a:pPr algn="ctr" defTabSz="1217697">
              <a:defRPr/>
            </a:pPr>
            <a:endParaRPr lang="en-US" altLang="zh-CN" sz="1200" kern="0" dirty="0">
              <a:solidFill>
                <a:srgbClr val="1D1D1A"/>
              </a:solidFill>
              <a:latin typeface="微软雅黑" pitchFamily="34" charset="-122"/>
              <a:ea typeface="微软雅黑" pitchFamily="34" charset="-122"/>
            </a:endParaRPr>
          </a:p>
        </p:txBody>
      </p:sp>
      <p:sp>
        <p:nvSpPr>
          <p:cNvPr id="28" name="AutoShape 69"/>
          <p:cNvSpPr>
            <a:spLocks noChangeArrowheads="1"/>
          </p:cNvSpPr>
          <p:nvPr/>
        </p:nvSpPr>
        <p:spPr bwMode="auto">
          <a:xfrm rot="16200000">
            <a:off x="3845405" y="4418534"/>
            <a:ext cx="287775" cy="1559858"/>
          </a:xfrm>
          <a:prstGeom prst="can">
            <a:avLst>
              <a:gd name="adj" fmla="val 19290"/>
            </a:avLst>
          </a:prstGeom>
          <a:solidFill>
            <a:srgbClr val="FFC000">
              <a:alpha val="30000"/>
            </a:srgbClr>
          </a:solidFill>
          <a:ln w="3175">
            <a:solidFill>
              <a:schemeClr val="tx1"/>
            </a:solidFill>
            <a:prstDash val="solid"/>
            <a:round/>
            <a:headEnd/>
            <a:tailEnd/>
          </a:ln>
        </p:spPr>
        <p:txBody>
          <a:bodyPr vert="eaVert" wrap="none" lIns="135870" tIns="67937" rIns="135870" bIns="67937" anchor="ctr">
            <a:noAutofit/>
          </a:bodyPr>
          <a:lstStyle/>
          <a:p>
            <a:pPr algn="ctr" defTabSz="1217697">
              <a:defRPr/>
            </a:pPr>
            <a:r>
              <a:rPr lang="en-US" altLang="zh-CN" sz="1200" kern="0" dirty="0" smtClean="0">
                <a:solidFill>
                  <a:srgbClr val="1D1D1A"/>
                </a:solidFill>
                <a:latin typeface="微软雅黑" pitchFamily="34" charset="-122"/>
                <a:ea typeface="微软雅黑" pitchFamily="34" charset="-122"/>
              </a:rPr>
              <a:t>Media </a:t>
            </a:r>
            <a:endParaRPr lang="en-US" altLang="zh-CN" sz="1200" kern="0" dirty="0">
              <a:solidFill>
                <a:srgbClr val="1D1D1A"/>
              </a:solidFill>
              <a:latin typeface="微软雅黑" pitchFamily="34" charset="-122"/>
              <a:ea typeface="微软雅黑" pitchFamily="34" charset="-122"/>
            </a:endParaRPr>
          </a:p>
        </p:txBody>
      </p:sp>
      <p:sp>
        <p:nvSpPr>
          <p:cNvPr id="29" name="Rectangle 28"/>
          <p:cNvSpPr/>
          <p:nvPr/>
        </p:nvSpPr>
        <p:spPr>
          <a:xfrm>
            <a:off x="3209363" y="4514217"/>
            <a:ext cx="1624164" cy="276999"/>
          </a:xfrm>
          <a:prstGeom prst="rect">
            <a:avLst/>
          </a:prstGeom>
        </p:spPr>
        <p:txBody>
          <a:bodyPr wrap="none">
            <a:spAutoFit/>
          </a:bodyPr>
          <a:lstStyle/>
          <a:p>
            <a:pPr algn="ctr" defTabSz="1217697">
              <a:defRPr/>
            </a:pPr>
            <a:r>
              <a:rPr lang="en-US" altLang="zh-CN" sz="1200" kern="0" dirty="0" smtClean="0">
                <a:solidFill>
                  <a:srgbClr val="1D1D1A"/>
                </a:solidFill>
                <a:latin typeface="微软雅黑" pitchFamily="34" charset="-122"/>
                <a:ea typeface="微软雅黑" pitchFamily="34" charset="-122"/>
              </a:rPr>
              <a:t>VAL app </a:t>
            </a:r>
            <a:r>
              <a:rPr lang="en-US" altLang="zh-CN" sz="1200" kern="0" dirty="0" err="1" smtClean="0">
                <a:solidFill>
                  <a:srgbClr val="1D1D1A"/>
                </a:solidFill>
                <a:latin typeface="微软雅黑" pitchFamily="34" charset="-122"/>
                <a:ea typeface="微软雅黑" pitchFamily="34" charset="-122"/>
              </a:rPr>
              <a:t>signallings</a:t>
            </a:r>
            <a:endParaRPr lang="en-US" altLang="zh-CN" sz="1200" kern="0" dirty="0">
              <a:solidFill>
                <a:srgbClr val="1D1D1A"/>
              </a:solidFill>
              <a:latin typeface="微软雅黑" pitchFamily="34" charset="-122"/>
              <a:ea typeface="微软雅黑" pitchFamily="34" charset="-122"/>
            </a:endParaRPr>
          </a:p>
        </p:txBody>
      </p:sp>
      <p:cxnSp>
        <p:nvCxnSpPr>
          <p:cNvPr id="30" name="Elbow Connector 29"/>
          <p:cNvCxnSpPr>
            <a:stCxn id="23" idx="3"/>
          </p:cNvCxnSpPr>
          <p:nvPr/>
        </p:nvCxnSpPr>
        <p:spPr>
          <a:xfrm flipV="1">
            <a:off x="3209364" y="4771962"/>
            <a:ext cx="221129" cy="96184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26" idx="1"/>
          </p:cNvCxnSpPr>
          <p:nvPr/>
        </p:nvCxnSpPr>
        <p:spPr>
          <a:xfrm rot="10800000">
            <a:off x="4482352" y="4771963"/>
            <a:ext cx="286870" cy="96184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flipV="1">
            <a:off x="3194421" y="5325394"/>
            <a:ext cx="418353" cy="48092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flipH="1" flipV="1">
            <a:off x="4338917" y="5338051"/>
            <a:ext cx="418353" cy="48092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Right Arrow 33"/>
          <p:cNvSpPr/>
          <p:nvPr/>
        </p:nvSpPr>
        <p:spPr>
          <a:xfrm>
            <a:off x="5903257" y="4942109"/>
            <a:ext cx="543858" cy="3107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p:nvPr/>
        </p:nvCxnSpPr>
        <p:spPr>
          <a:xfrm>
            <a:off x="3209363" y="4583952"/>
            <a:ext cx="155985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197411" y="5127379"/>
            <a:ext cx="1559859" cy="0"/>
          </a:xfrm>
          <a:prstGeom prst="line">
            <a:avLst/>
          </a:prstGeom>
          <a:ln w="3810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596093" y="4583952"/>
            <a:ext cx="1559859"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572189" y="5211482"/>
            <a:ext cx="1559859" cy="0"/>
          </a:xfrm>
          <a:prstGeom prst="line">
            <a:avLst/>
          </a:prstGeom>
          <a:ln w="3810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40" name="Freeform 39"/>
          <p:cNvSpPr/>
          <p:nvPr/>
        </p:nvSpPr>
        <p:spPr>
          <a:xfrm>
            <a:off x="9144000" y="4769224"/>
            <a:ext cx="465881" cy="436282"/>
          </a:xfrm>
          <a:custGeom>
            <a:avLst/>
            <a:gdLst>
              <a:gd name="connsiteX0" fmla="*/ 448235 w 465881"/>
              <a:gd name="connsiteY0" fmla="*/ 0 h 436282"/>
              <a:gd name="connsiteX1" fmla="*/ 412376 w 465881"/>
              <a:gd name="connsiteY1" fmla="*/ 358588 h 436282"/>
              <a:gd name="connsiteX2" fmla="*/ 0 w 465881"/>
              <a:gd name="connsiteY2" fmla="*/ 436282 h 436282"/>
            </a:gdLst>
            <a:ahLst/>
            <a:cxnLst>
              <a:cxn ang="0">
                <a:pos x="connsiteX0" y="connsiteY0"/>
              </a:cxn>
              <a:cxn ang="0">
                <a:pos x="connsiteX1" y="connsiteY1"/>
              </a:cxn>
              <a:cxn ang="0">
                <a:pos x="connsiteX2" y="connsiteY2"/>
              </a:cxn>
            </a:cxnLst>
            <a:rect l="l" t="t" r="r" b="b"/>
            <a:pathLst>
              <a:path w="465881" h="436282">
                <a:moveTo>
                  <a:pt x="448235" y="0"/>
                </a:moveTo>
                <a:cubicBezTo>
                  <a:pt x="467658" y="142937"/>
                  <a:pt x="487082" y="285874"/>
                  <a:pt x="412376" y="358588"/>
                </a:cubicBezTo>
                <a:cubicBezTo>
                  <a:pt x="337670" y="431302"/>
                  <a:pt x="168835" y="433792"/>
                  <a:pt x="0" y="436282"/>
                </a:cubicBezTo>
              </a:path>
            </a:pathLst>
          </a:custGeom>
          <a:ln w="38100">
            <a:solidFill>
              <a:srgbClr val="00B05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Freeform 40"/>
          <p:cNvSpPr/>
          <p:nvPr/>
        </p:nvSpPr>
        <p:spPr>
          <a:xfrm flipH="1">
            <a:off x="7141599" y="4777247"/>
            <a:ext cx="465881" cy="436282"/>
          </a:xfrm>
          <a:custGeom>
            <a:avLst/>
            <a:gdLst>
              <a:gd name="connsiteX0" fmla="*/ 448235 w 465881"/>
              <a:gd name="connsiteY0" fmla="*/ 0 h 436282"/>
              <a:gd name="connsiteX1" fmla="*/ 412376 w 465881"/>
              <a:gd name="connsiteY1" fmla="*/ 358588 h 436282"/>
              <a:gd name="connsiteX2" fmla="*/ 0 w 465881"/>
              <a:gd name="connsiteY2" fmla="*/ 436282 h 436282"/>
            </a:gdLst>
            <a:ahLst/>
            <a:cxnLst>
              <a:cxn ang="0">
                <a:pos x="connsiteX0" y="connsiteY0"/>
              </a:cxn>
              <a:cxn ang="0">
                <a:pos x="connsiteX1" y="connsiteY1"/>
              </a:cxn>
              <a:cxn ang="0">
                <a:pos x="connsiteX2" y="connsiteY2"/>
              </a:cxn>
            </a:cxnLst>
            <a:rect l="l" t="t" r="r" b="b"/>
            <a:pathLst>
              <a:path w="465881" h="436282">
                <a:moveTo>
                  <a:pt x="448235" y="0"/>
                </a:moveTo>
                <a:cubicBezTo>
                  <a:pt x="467658" y="142937"/>
                  <a:pt x="487082" y="285874"/>
                  <a:pt x="412376" y="358588"/>
                </a:cubicBezTo>
                <a:cubicBezTo>
                  <a:pt x="337670" y="431302"/>
                  <a:pt x="168835" y="433792"/>
                  <a:pt x="0" y="436282"/>
                </a:cubicBezTo>
              </a:path>
            </a:pathLst>
          </a:custGeom>
          <a:ln w="38100">
            <a:solidFill>
              <a:srgbClr val="00B05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00837949"/>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3531</TotalTime>
  <Words>652</Words>
  <Application>Microsoft Office PowerPoint</Application>
  <PresentationFormat>Widescreen</PresentationFormat>
  <Paragraphs>96</Paragraphs>
  <Slides>4</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vt:i4>
      </vt:variant>
    </vt:vector>
  </HeadingPairs>
  <TitlesOfParts>
    <vt:vector size="14" baseType="lpstr">
      <vt:lpstr>.AppleSystemUIFont</vt:lpstr>
      <vt:lpstr>Arial </vt:lpstr>
      <vt:lpstr>宋体</vt:lpstr>
      <vt:lpstr>微软雅黑</vt:lpstr>
      <vt:lpstr>微软雅黑</vt:lpstr>
      <vt:lpstr>Arial</vt:lpstr>
      <vt:lpstr>Calibri</vt:lpstr>
      <vt:lpstr>Calibri Light</vt:lpstr>
      <vt:lpstr>Wingdings</vt:lpstr>
      <vt:lpstr>1_Office Theme</vt:lpstr>
      <vt:lpstr>Discussion on NRM support socket operation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HW#157</cp:lastModifiedBy>
  <cp:revision>41</cp:revision>
  <dcterms:created xsi:type="dcterms:W3CDTF">2023-04-05T03:54:49Z</dcterms:created>
  <dcterms:modified xsi:type="dcterms:W3CDTF">2023-05-12T09:03:03Z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(3)jMbmP2NXBLCTTv1yFM5rlatWMMhk40OXT8QmE7yC0+LhvxvLj6mtI31F5jeI99eHEgVa1ISz
2qEoyE05KnabHGAYbLA6n3T+IgW3y7OvHr5tvSp5ON0K1zD75+PBn3SZ7/FqPMgKq3ZJupur
g6lgxE30EIZ0OMjvHNkrsHMMYX/+D4WPt9NlS/FmIBCBh3jwFspZuEDERnxpxnXmTjuP8kBq
n94ZBVIo56SzDHqfBn</vt:lpwstr>
  </property>
  <property fmtid="{D5CDD505-2E9C-101B-9397-08002B2CF9AE}" pid="3" name="_2015_ms_pID_7253431">
    <vt:lpwstr>jQ6vlyJGPrBgDec9BMI4L6/PsSwNGnq7iMJcRnfnFEKY6TvTQAr6ST
N+1yQBo2Wizm5MlVrQL3HSI4kAMjIOfOubwgMn1v8grfZr/wawMBfjKJV+aCX/6WafOKb7DF
p1XB7lqVAvRSFXr8M8Ke0d9OYR2K2lu5+xajAPc0mBLWogj+bN0km5ZzS+ZYxRc40JQsxcL5
+WFLkLGNVH/Sc1BoODFIiQvquYZctG7YXbP1</vt:lpwstr>
  </property>
  <property fmtid="{D5CDD505-2E9C-101B-9397-08002B2CF9AE}" pid="4" name="_2015_ms_pID_7253432">
    <vt:lpwstr>SQ==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1683855368</vt:lpwstr>
  </property>
</Properties>
</file>