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80" r:id="rId6"/>
    <p:sldId id="364" r:id="rId7"/>
    <p:sldId id="366" r:id="rId8"/>
    <p:sldId id="378" r:id="rId9"/>
    <p:sldId id="379" r:id="rId10"/>
    <p:sldId id="376" r:id="rId11"/>
    <p:sldId id="377"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9" autoAdjust="0"/>
    <p:restoredTop sz="94679" autoAdjust="0"/>
  </p:normalViewPr>
  <p:slideViewPr>
    <p:cSldViewPr snapToGrid="0">
      <p:cViewPr varScale="1">
        <p:scale>
          <a:sx n="108" d="100"/>
          <a:sy n="108" d="100"/>
        </p:scale>
        <p:origin x="73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#55</a:t>
            </a:r>
          </a:p>
          <a:p>
            <a:pPr eaLnBrk="1" hangingPunct="1">
              <a:defRPr/>
            </a:pPr>
            <a:r>
              <a:rPr lang="en-GB" altLang="en-US" sz="1200" b="1" dirty="0">
                <a:latin typeface="Arial "/>
              </a:rPr>
              <a:t>Berlin, Germany 22</a:t>
            </a:r>
            <a:r>
              <a:rPr lang="en-GB" altLang="en-US" sz="1200" b="1" baseline="30000" dirty="0">
                <a:latin typeface="Arial "/>
              </a:rPr>
              <a:t>nd</a:t>
            </a:r>
            <a:r>
              <a:rPr lang="en-GB" altLang="en-US" sz="1200" b="1" dirty="0">
                <a:latin typeface="Arial "/>
              </a:rPr>
              <a:t> May – 26</a:t>
            </a:r>
            <a:r>
              <a:rPr lang="en-GB" altLang="en-US" sz="1200" b="1" baseline="30000" dirty="0">
                <a:latin typeface="Arial "/>
              </a:rPr>
              <a:t>th</a:t>
            </a:r>
            <a:r>
              <a:rPr lang="en-GB" altLang="en-US" sz="1200" b="1" baseline="0" dirty="0">
                <a:latin typeface="Arial "/>
              </a:rPr>
              <a:t> </a:t>
            </a:r>
            <a:r>
              <a:rPr lang="en-GB" altLang="en-US" sz="1200" b="1" dirty="0">
                <a:latin typeface="Arial "/>
              </a:rPr>
              <a:t>May 2023</a:t>
            </a:r>
            <a:endParaRPr lang="en-US"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algn="ctr" eaLnBrk="1" hangingPunct="1"/>
            <a:r>
              <a:rPr lang="en-GB" altLang="en-US" dirty="0"/>
              <a:t>Input for SA6 Rel-19 planning</a:t>
            </a:r>
            <a:endParaRPr lang="en-GB" altLang="en-US" sz="4800" dirty="0"/>
          </a:p>
        </p:txBody>
      </p:sp>
      <p:sp>
        <p:nvSpPr>
          <p:cNvPr id="2" name="TextBox 1">
            <a:extLst>
              <a:ext uri="{FF2B5EF4-FFF2-40B4-BE49-F238E27FC236}">
                <a16:creationId xmlns:a16="http://schemas.microsoft.com/office/drawing/2014/main" id="{450B7EAB-BD75-7119-EC41-665FF510E9E8}"/>
              </a:ext>
            </a:extLst>
          </p:cNvPr>
          <p:cNvSpPr txBox="1"/>
          <p:nvPr/>
        </p:nvSpPr>
        <p:spPr>
          <a:xfrm>
            <a:off x="2787589" y="5148262"/>
            <a:ext cx="6835806" cy="584775"/>
          </a:xfrm>
          <a:prstGeom prst="rect">
            <a:avLst/>
          </a:prstGeom>
          <a:noFill/>
        </p:spPr>
        <p:txBody>
          <a:bodyPr wrap="square" rtlCol="0">
            <a:spAutoFit/>
          </a:bodyPr>
          <a:lstStyle/>
          <a:p>
            <a:pPr algn="ctr"/>
            <a:r>
              <a:rPr lang="en-US" sz="3200" dirty="0"/>
              <a:t>Lenovo</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b="1" i="1" dirty="0"/>
              <a:t>Overview</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2024109"/>
            <a:ext cx="10515600" cy="4031786"/>
          </a:xfrm>
        </p:spPr>
        <p:txBody>
          <a:bodyPr/>
          <a:lstStyle/>
          <a:p>
            <a:r>
              <a:rPr lang="en-US" altLang="en-US" sz="3200" dirty="0"/>
              <a:t>This DP presents a high-level view on three topics of interest for SA6 Rel-19:</a:t>
            </a:r>
          </a:p>
          <a:p>
            <a:pPr lvl="1"/>
            <a:r>
              <a:rPr lang="en-US" altLang="en-US" sz="2800" dirty="0"/>
              <a:t>Analytics Enablement Ph2 (ADAES Ph2)</a:t>
            </a:r>
          </a:p>
          <a:p>
            <a:pPr lvl="1"/>
            <a:r>
              <a:rPr lang="en-US" altLang="en-US" sz="2800" dirty="0"/>
              <a:t>Enhancements to Slice Capability Enablement (NSCALE Ph2)</a:t>
            </a:r>
          </a:p>
          <a:p>
            <a:pPr lvl="1"/>
            <a:r>
              <a:rPr lang="en-US" altLang="en-US" sz="2800" dirty="0"/>
              <a:t>Application-layer support for deterministic communications (DETC_APP)</a:t>
            </a:r>
            <a:endParaRPr lang="en-IN" altLang="en-US" sz="2800" dirty="0"/>
          </a:p>
        </p:txBody>
      </p:sp>
    </p:spTree>
    <p:extLst>
      <p:ext uri="{BB962C8B-B14F-4D97-AF65-F5344CB8AC3E}">
        <p14:creationId xmlns:p14="http://schemas.microsoft.com/office/powerpoint/2010/main" val="79374884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b="1" i="1" dirty="0"/>
              <a:t>ADAES_Ph2 </a:t>
            </a:r>
            <a:r>
              <a:rPr lang="en-US" altLang="en-US" sz="3600" dirty="0"/>
              <a:t>1/2</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2024109"/>
            <a:ext cx="10515600" cy="4031786"/>
          </a:xfrm>
        </p:spPr>
        <p:txBody>
          <a:bodyPr/>
          <a:lstStyle/>
          <a:p>
            <a:r>
              <a:rPr lang="en-GB" altLang="en-US" sz="2400" dirty="0"/>
              <a:t>Continuation or New Item: Continuation</a:t>
            </a:r>
          </a:p>
          <a:p>
            <a:r>
              <a:rPr lang="en-US" sz="2400" dirty="0"/>
              <a:t>Study Item/Work Item/Both: Both</a:t>
            </a:r>
            <a:endParaRPr lang="en-IN" sz="2400" dirty="0"/>
          </a:p>
          <a:p>
            <a:pPr lvl="0"/>
            <a:r>
              <a:rPr lang="en-GB" altLang="en-US" sz="2400" dirty="0"/>
              <a:t>Source of requirements: SA1, SA6</a:t>
            </a:r>
          </a:p>
          <a:p>
            <a:r>
              <a:rPr lang="en-GB" altLang="en-US" sz="2400" dirty="0"/>
              <a:t>Expected Output: new TR, enhancements to existing TS 23.436/TS 23.434</a:t>
            </a:r>
            <a:endParaRPr lang="en-GB" altLang="en-US" sz="1600" i="1" dirty="0">
              <a:solidFill>
                <a:srgbClr val="0000FF"/>
              </a:solidFill>
            </a:endParaRPr>
          </a:p>
          <a:p>
            <a:r>
              <a:rPr lang="en-US" sz="2400" dirty="0"/>
              <a:t>Anticipated start date/meeting: SA6#56</a:t>
            </a:r>
            <a:endParaRPr lang="en-IN" sz="2400" dirty="0"/>
          </a:p>
          <a:p>
            <a:pPr lvl="0"/>
            <a:r>
              <a:rPr lang="en-GB" altLang="en-US" sz="2400" dirty="0"/>
              <a:t>Target Completion: SA6#64</a:t>
            </a:r>
          </a:p>
          <a:p>
            <a:pPr lvl="0"/>
            <a:r>
              <a:rPr lang="en-IN" altLang="en-US" sz="2400" dirty="0"/>
              <a:t>Estimated TUs: </a:t>
            </a:r>
            <a:r>
              <a:rPr lang="es-ES" altLang="en-US" sz="2400" dirty="0"/>
              <a:t>6 </a:t>
            </a:r>
            <a:r>
              <a:rPr lang="es-ES" altLang="en-US" sz="2400" dirty="0" err="1"/>
              <a:t>TUs</a:t>
            </a:r>
            <a:r>
              <a:rPr lang="es-ES" altLang="en-US" sz="2400" dirty="0"/>
              <a:t> (SID) + 4  </a:t>
            </a:r>
            <a:r>
              <a:rPr lang="es-ES" altLang="en-US" sz="2400" dirty="0" err="1"/>
              <a:t>TUs</a:t>
            </a:r>
            <a:r>
              <a:rPr lang="es-ES" altLang="en-US" sz="2400" dirty="0"/>
              <a:t> (WID)</a:t>
            </a:r>
            <a:endParaRPr lang="en-IN" altLang="en-US" sz="2400" dirty="0"/>
          </a:p>
          <a:p>
            <a:pPr lvl="0"/>
            <a:r>
              <a:rPr lang="en-IN" altLang="en-US" sz="2400" dirty="0" err="1"/>
              <a:t>Rapporteurship</a:t>
            </a:r>
            <a:r>
              <a:rPr lang="en-IN" altLang="en-US" sz="2400" dirty="0"/>
              <a:t>: Manos Pateromichelakis</a:t>
            </a:r>
          </a:p>
          <a:p>
            <a:r>
              <a:rPr lang="en-IN" altLang="en-US" sz="2400" dirty="0"/>
              <a:t>Supporting IMs: Lenovo</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b="1" i="1" dirty="0"/>
              <a:t>ADAES_Ph2 </a:t>
            </a:r>
            <a:r>
              <a:rPr lang="en-US" altLang="en-US" sz="3600" dirty="0"/>
              <a:t>2/2</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10393" y="1752797"/>
            <a:ext cx="11531149" cy="4519432"/>
          </a:xfrm>
        </p:spPr>
        <p:txBody>
          <a:bodyPr/>
          <a:lstStyle/>
          <a:p>
            <a:r>
              <a:rPr lang="en-GB" altLang="en-US" sz="2400" dirty="0"/>
              <a:t>Description: Add value to ADAES by studying the support of AI/ML operations, enhancement of data collection management to offer a generic data collection coordination entity, use of federated learning in coordinated ADAES deployments, expansion of analytics services given new vertical requirements, addressing fault related analytics, and energy-related analytics.</a:t>
            </a:r>
          </a:p>
          <a:p>
            <a:r>
              <a:rPr lang="en-GB" altLang="en-US" sz="2400" dirty="0"/>
              <a:t>Goals: 1. Study the implications of using AI/ML mechanisms in ADAES, 2. development of a generic data management framework as part of SEAL, 3. Addition of new analytics services and enhance existing ones, 4. Interworking/Alignment with other analytics services from 3gpp and non-3gpp, 5. Support using digital twins as data sources for ADAES analytics</a:t>
            </a:r>
          </a:p>
          <a:p>
            <a:r>
              <a:rPr lang="en-GB" altLang="en-US" sz="2400" dirty="0"/>
              <a:t>Dependency on other working groups: Impacts related to SA4, SA5, SA2 </a:t>
            </a:r>
          </a:p>
          <a:p>
            <a:r>
              <a:rPr lang="en-US" sz="2400" dirty="0"/>
              <a:t>Impacts to 3GPP/Industry work if this is not accepted into Rel-19: ADAES capabilities would be basic without exploiting their true potential e.g. when using AI/ML.</a:t>
            </a:r>
          </a:p>
          <a:p>
            <a:pPr lvl="1"/>
            <a:endParaRPr lang="en-IN" sz="2000" dirty="0"/>
          </a:p>
        </p:txBody>
      </p:sp>
    </p:spTree>
    <p:extLst>
      <p:ext uri="{BB962C8B-B14F-4D97-AF65-F5344CB8AC3E}">
        <p14:creationId xmlns:p14="http://schemas.microsoft.com/office/powerpoint/2010/main" val="24717459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71021" y="802105"/>
            <a:ext cx="11407806" cy="879705"/>
          </a:xfrm>
        </p:spPr>
        <p:txBody>
          <a:bodyPr/>
          <a:lstStyle/>
          <a:p>
            <a:r>
              <a:rPr lang="en-US" altLang="en-US" sz="3600" b="1" i="1" dirty="0"/>
              <a:t>NSCALE Ph2 </a:t>
            </a:r>
            <a:r>
              <a:rPr lang="en-US" altLang="en-US" sz="3600" dirty="0"/>
              <a:t>1/2</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4230270"/>
          </a:xfrm>
        </p:spPr>
        <p:txBody>
          <a:bodyPr/>
          <a:lstStyle/>
          <a:p>
            <a:r>
              <a:rPr lang="en-GB" altLang="en-US" sz="2400" dirty="0"/>
              <a:t>Continuation or New Item: Continuation</a:t>
            </a:r>
          </a:p>
          <a:p>
            <a:r>
              <a:rPr lang="en-US" sz="2400" dirty="0"/>
              <a:t>Study Item/Work Item/Both: Work Item</a:t>
            </a:r>
            <a:endParaRPr lang="en-IN" sz="2400" dirty="0"/>
          </a:p>
          <a:p>
            <a:pPr lvl="0"/>
            <a:r>
              <a:rPr lang="en-GB" altLang="en-US" sz="2400" dirty="0"/>
              <a:t>Source of requirements: Enhancements in SA2 and SA5 related works</a:t>
            </a:r>
          </a:p>
          <a:p>
            <a:pPr lvl="0"/>
            <a:r>
              <a:rPr lang="en-GB" altLang="en-US" sz="2400" dirty="0"/>
              <a:t>Expected Output: new TR and enhancements to existing TS 23.434 and 23.435</a:t>
            </a:r>
            <a:endParaRPr lang="en-GB" altLang="en-US" sz="1600" i="1" dirty="0">
              <a:solidFill>
                <a:srgbClr val="0000FF"/>
              </a:solidFill>
            </a:endParaRPr>
          </a:p>
          <a:p>
            <a:r>
              <a:rPr lang="en-US" sz="2400" dirty="0"/>
              <a:t>Anticipated start date/meeting: SA6#57</a:t>
            </a:r>
            <a:endParaRPr lang="en-IN" sz="2400" dirty="0"/>
          </a:p>
          <a:p>
            <a:pPr lvl="0"/>
            <a:r>
              <a:rPr lang="en-GB" altLang="en-US" sz="2400" dirty="0"/>
              <a:t>Target Completion: SA6#64</a:t>
            </a:r>
          </a:p>
          <a:p>
            <a:pPr lvl="0"/>
            <a:r>
              <a:rPr lang="en-IN" altLang="en-US" sz="2400" dirty="0"/>
              <a:t>Estimated TUs: 4 TUs (SID) and 2</a:t>
            </a:r>
            <a:r>
              <a:rPr lang="es-ES" altLang="en-US" sz="2400" dirty="0"/>
              <a:t>  </a:t>
            </a:r>
            <a:r>
              <a:rPr lang="es-ES" altLang="en-US" sz="2400" dirty="0" err="1"/>
              <a:t>TUs</a:t>
            </a:r>
            <a:r>
              <a:rPr lang="es-ES" altLang="en-US" sz="2400" dirty="0"/>
              <a:t> (WID)</a:t>
            </a:r>
            <a:endParaRPr lang="en-IN" altLang="en-US" sz="2400" dirty="0"/>
          </a:p>
          <a:p>
            <a:pPr lvl="0"/>
            <a:r>
              <a:rPr lang="en-IN" altLang="en-US" sz="2400" dirty="0" err="1"/>
              <a:t>Rapporteurship</a:t>
            </a:r>
            <a:r>
              <a:rPr lang="en-IN" altLang="en-US" sz="2400" dirty="0"/>
              <a:t>: N/A (Lenovo willing to lead)</a:t>
            </a:r>
          </a:p>
          <a:p>
            <a:r>
              <a:rPr lang="en-IN" altLang="en-US" sz="2400" dirty="0"/>
              <a:t>Supporting IMs: Lenovo</a:t>
            </a:r>
          </a:p>
        </p:txBody>
      </p:sp>
    </p:spTree>
    <p:extLst>
      <p:ext uri="{BB962C8B-B14F-4D97-AF65-F5344CB8AC3E}">
        <p14:creationId xmlns:p14="http://schemas.microsoft.com/office/powerpoint/2010/main" val="402921995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86432" y="787454"/>
            <a:ext cx="11940466" cy="903234"/>
          </a:xfrm>
        </p:spPr>
        <p:txBody>
          <a:bodyPr/>
          <a:lstStyle/>
          <a:p>
            <a:r>
              <a:rPr lang="en-US" altLang="en-US" sz="3600" b="1" i="1" dirty="0"/>
              <a:t>NSCALE Ph2 </a:t>
            </a:r>
            <a:r>
              <a:rPr lang="en-US" altLang="en-US" sz="3600" dirty="0"/>
              <a:t>2/2</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59293" y="1825625"/>
            <a:ext cx="10946167" cy="4607832"/>
          </a:xfrm>
        </p:spPr>
        <p:txBody>
          <a:bodyPr/>
          <a:lstStyle/>
          <a:p>
            <a:r>
              <a:rPr lang="en-GB" altLang="en-US" sz="2400" dirty="0"/>
              <a:t>Description: NSCALE provided a set of capabilities for slice enablement. Some aspects need further study, such as the slice enablement in RAN sharing and roaming scenarios. Also, enhancements in SA2 (regarding RAN slicing and temporary slice access) and SA5 (regarding </a:t>
            </a:r>
            <a:r>
              <a:rPr lang="en-GB" altLang="en-US" sz="2400" dirty="0" err="1"/>
              <a:t>MnS</a:t>
            </a:r>
            <a:r>
              <a:rPr lang="en-GB" altLang="en-US" sz="2400" dirty="0"/>
              <a:t> exposure) may require enhancing/revisiting the NSCALE capabilities, since slice enablement layer is consumer of SA2/SA5 services.</a:t>
            </a:r>
            <a:endParaRPr lang="en-GB" altLang="en-US" sz="2400" dirty="0">
              <a:highlight>
                <a:srgbClr val="FFFF00"/>
              </a:highlight>
            </a:endParaRPr>
          </a:p>
          <a:p>
            <a:r>
              <a:rPr lang="en-GB" altLang="en-US" sz="2400" dirty="0"/>
              <a:t>Goals: Study enhancements to NSCALE to support  more complex deployments, multi-PLMN interactions as well as enhance based 3GPP SA2/SA5 slice related new features. Also, to study enhancements for supporting service continuity assuming localized/edge deployed slices.</a:t>
            </a:r>
          </a:p>
          <a:p>
            <a:r>
              <a:rPr lang="en-GB" altLang="en-US" sz="2400" dirty="0"/>
              <a:t>Dependency on other working groups: impacts on SA2, SA5</a:t>
            </a:r>
          </a:p>
          <a:p>
            <a:r>
              <a:rPr lang="en-US" sz="2400" dirty="0"/>
              <a:t>Impacts to 3GPP / Industry work if this is not accepted into Rel-19: NSCALE will not consider up-to-date 3GPP SA2/SA5 enhancements on slicing.</a:t>
            </a:r>
          </a:p>
          <a:p>
            <a:pPr lvl="1"/>
            <a:endParaRPr lang="en-IN" sz="2000" dirty="0"/>
          </a:p>
        </p:txBody>
      </p:sp>
    </p:spTree>
    <p:extLst>
      <p:ext uri="{BB962C8B-B14F-4D97-AF65-F5344CB8AC3E}">
        <p14:creationId xmlns:p14="http://schemas.microsoft.com/office/powerpoint/2010/main" val="149483257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b="1" i="1" dirty="0"/>
              <a:t>Support for Deterministic Communications </a:t>
            </a:r>
            <a:r>
              <a:rPr lang="en-US" altLang="en-US" sz="3600" dirty="0"/>
              <a:t>1/2</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2024109"/>
            <a:ext cx="10515600" cy="4031786"/>
          </a:xfrm>
        </p:spPr>
        <p:txBody>
          <a:bodyPr/>
          <a:lstStyle/>
          <a:p>
            <a:r>
              <a:rPr lang="en-GB" altLang="en-US" sz="2400" dirty="0"/>
              <a:t>Continuation or New Item: New</a:t>
            </a:r>
          </a:p>
          <a:p>
            <a:r>
              <a:rPr lang="en-US" sz="2400" dirty="0"/>
              <a:t>Study Item/Work Item/Both: Both</a:t>
            </a:r>
            <a:endParaRPr lang="en-IN" sz="2400" dirty="0"/>
          </a:p>
          <a:p>
            <a:pPr lvl="0"/>
            <a:r>
              <a:rPr lang="en-GB" altLang="en-US" sz="2400" dirty="0"/>
              <a:t>Source of requirements: SA1, 5GACIA</a:t>
            </a:r>
          </a:p>
          <a:p>
            <a:r>
              <a:rPr lang="en-GB" altLang="en-US" sz="2400" dirty="0"/>
              <a:t>Expected Output: new TR, enhancements to TS 23.434 and possibly TS 23.545</a:t>
            </a:r>
            <a:endParaRPr lang="en-GB" altLang="en-US" sz="1600" i="1" dirty="0">
              <a:solidFill>
                <a:srgbClr val="0000FF"/>
              </a:solidFill>
            </a:endParaRPr>
          </a:p>
          <a:p>
            <a:r>
              <a:rPr lang="en-US" sz="2400" dirty="0"/>
              <a:t>Anticipated start date/meeting: SA6#57</a:t>
            </a:r>
            <a:endParaRPr lang="en-IN" sz="2400" dirty="0"/>
          </a:p>
          <a:p>
            <a:pPr lvl="0"/>
            <a:r>
              <a:rPr lang="en-GB" altLang="en-US" sz="2400" dirty="0"/>
              <a:t>Target Completion: SA6#64</a:t>
            </a:r>
          </a:p>
          <a:p>
            <a:pPr lvl="0"/>
            <a:r>
              <a:rPr lang="en-IN" altLang="en-US" sz="2400" dirty="0"/>
              <a:t>Estimated TUs: </a:t>
            </a:r>
            <a:r>
              <a:rPr lang="es-ES" altLang="en-US" sz="2400" dirty="0"/>
              <a:t>6 </a:t>
            </a:r>
            <a:r>
              <a:rPr lang="es-ES" altLang="en-US" sz="2400" dirty="0" err="1"/>
              <a:t>TUs</a:t>
            </a:r>
            <a:r>
              <a:rPr lang="es-ES" altLang="en-US" sz="2400" dirty="0"/>
              <a:t> (SID) + 4  </a:t>
            </a:r>
            <a:r>
              <a:rPr lang="es-ES" altLang="en-US" sz="2400" dirty="0" err="1"/>
              <a:t>TUs</a:t>
            </a:r>
            <a:r>
              <a:rPr lang="es-ES" altLang="en-US" sz="2400" dirty="0"/>
              <a:t> (WID)</a:t>
            </a:r>
            <a:endParaRPr lang="en-IN" altLang="en-US" sz="2400" dirty="0"/>
          </a:p>
          <a:p>
            <a:pPr lvl="0"/>
            <a:r>
              <a:rPr lang="en-IN" altLang="en-US" sz="2400" dirty="0" err="1"/>
              <a:t>Rapporteurship</a:t>
            </a:r>
            <a:r>
              <a:rPr lang="en-IN" altLang="en-US" sz="2400" dirty="0"/>
              <a:t>: N/A (Lenovo willing to lead)</a:t>
            </a:r>
          </a:p>
          <a:p>
            <a:r>
              <a:rPr lang="en-IN" altLang="en-US" sz="2400" dirty="0"/>
              <a:t>Supporting IMs: Lenovo</a:t>
            </a:r>
          </a:p>
        </p:txBody>
      </p:sp>
    </p:spTree>
    <p:extLst>
      <p:ext uri="{BB962C8B-B14F-4D97-AF65-F5344CB8AC3E}">
        <p14:creationId xmlns:p14="http://schemas.microsoft.com/office/powerpoint/2010/main" val="162401332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sz="3600" b="1" i="1" dirty="0"/>
              <a:t>Support for Deterministic Communications </a:t>
            </a:r>
            <a:r>
              <a:rPr lang="en-US" altLang="en-US" sz="3600" dirty="0"/>
              <a:t>2/2</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0872" y="1825625"/>
            <a:ext cx="11187384" cy="4607832"/>
          </a:xfrm>
        </p:spPr>
        <p:txBody>
          <a:bodyPr/>
          <a:lstStyle/>
          <a:p>
            <a:pPr marL="342900" lvl="0" indent="-342900">
              <a:buFont typeface="Symbol" panose="05050102010706020507" pitchFamily="18" charset="2"/>
              <a:buChar char=""/>
              <a:tabLst>
                <a:tab pos="457200" algn="l"/>
              </a:tabLst>
            </a:pPr>
            <a:r>
              <a:rPr lang="en-GB" altLang="en-US" sz="2400" dirty="0"/>
              <a:t>Description: </a:t>
            </a:r>
            <a:r>
              <a:rPr lang="en-GB" sz="1800" dirty="0">
                <a:effectLst/>
                <a:latin typeface="Calibri" panose="020F0502020204030204" pitchFamily="34" charset="0"/>
                <a:ea typeface="Times New Roman" panose="02020603050405020304" pitchFamily="18" charset="0"/>
              </a:rPr>
              <a:t>The integration of 5GS with industrial networks (L2 TSN/TSC, L3 </a:t>
            </a:r>
            <a:r>
              <a:rPr lang="en-GB" sz="1800" dirty="0" err="1">
                <a:effectLst/>
                <a:latin typeface="Calibri" panose="020F0502020204030204" pitchFamily="34" charset="0"/>
                <a:ea typeface="Times New Roman" panose="02020603050405020304" pitchFamily="18" charset="0"/>
              </a:rPr>
              <a:t>DetNet</a:t>
            </a:r>
            <a:r>
              <a:rPr lang="en-GB" sz="1800" dirty="0">
                <a:effectLst/>
                <a:latin typeface="Calibri" panose="020F0502020204030204" pitchFamily="34" charset="0"/>
                <a:ea typeface="Times New Roman" panose="02020603050405020304" pitchFamily="18" charset="0"/>
              </a:rPr>
              <a:t>) is already supported in SA2 and partially in SA6 (SEAL NRM). </a:t>
            </a:r>
            <a:r>
              <a:rPr lang="en-US" sz="1800" dirty="0">
                <a:effectLst/>
                <a:latin typeface="Calibri" panose="020F0502020204030204" pitchFamily="34" charset="0"/>
                <a:ea typeface="Times New Roman" panose="02020603050405020304" pitchFamily="18" charset="0"/>
              </a:rPr>
              <a:t>Industrial networking consists of a plethora of technologies (</a:t>
            </a:r>
            <a:r>
              <a:rPr lang="en-US" sz="1800" dirty="0" err="1">
                <a:effectLst/>
                <a:latin typeface="Calibri" panose="020F0502020204030204" pitchFamily="34" charset="0"/>
                <a:ea typeface="Times New Roman" panose="02020603050405020304" pitchFamily="18" charset="0"/>
              </a:rPr>
              <a:t>EtherCAT</a:t>
            </a:r>
            <a:r>
              <a:rPr lang="en-US" sz="1800" dirty="0">
                <a:effectLst/>
                <a:latin typeface="Calibri" panose="020F0502020204030204" pitchFamily="34" charset="0"/>
                <a:ea typeface="Times New Roman" panose="02020603050405020304" pitchFamily="18" charset="0"/>
              </a:rPr>
              <a:t>, PROFINET, OPC UA-FLC,.) offering deterministic services in different levels and means. </a:t>
            </a:r>
          </a:p>
          <a:p>
            <a:pPr marL="800100" lvl="1" indent="-342900">
              <a:buFont typeface="Symbol" panose="05050102010706020507" pitchFamily="18" charset="2"/>
              <a:buChar char=""/>
              <a:tabLst>
                <a:tab pos="457200" algn="l"/>
              </a:tabLst>
            </a:pPr>
            <a:r>
              <a:rPr lang="en-US" sz="1400" dirty="0">
                <a:effectLst/>
                <a:latin typeface="Calibri" panose="020F0502020204030204" pitchFamily="34" charset="0"/>
                <a:ea typeface="Times New Roman" panose="02020603050405020304" pitchFamily="18" charset="0"/>
              </a:rPr>
              <a:t>The aim of this study will be to provide </a:t>
            </a:r>
            <a:r>
              <a:rPr lang="en-US" sz="1400" u="sng" dirty="0">
                <a:effectLst/>
                <a:latin typeface="Calibri" panose="020F0502020204030204" pitchFamily="34" charset="0"/>
                <a:ea typeface="Times New Roman" panose="02020603050405020304" pitchFamily="18" charset="0"/>
              </a:rPr>
              <a:t>a unified integration framework for supporting deterministic communications </a:t>
            </a:r>
            <a:r>
              <a:rPr lang="en-US" sz="1400" dirty="0">
                <a:effectLst/>
                <a:latin typeface="Calibri" panose="020F0502020204030204" pitchFamily="34" charset="0"/>
                <a:ea typeface="Times New Roman" panose="02020603050405020304" pitchFamily="18" charset="0"/>
              </a:rPr>
              <a:t>especially for field-level communications (e.g., C2D). Such framework will allow a </a:t>
            </a:r>
            <a:r>
              <a:rPr lang="en-US" sz="1400" u="sng" dirty="0">
                <a:effectLst/>
                <a:latin typeface="Calibri" panose="020F0502020204030204" pitchFamily="34" charset="0"/>
                <a:ea typeface="Times New Roman" panose="02020603050405020304" pitchFamily="18" charset="0"/>
              </a:rPr>
              <a:t>unified exposure of 5GS capabilities which is agnostic to the industrial networking means</a:t>
            </a:r>
            <a:r>
              <a:rPr lang="en-US" sz="1400" dirty="0">
                <a:effectLst/>
                <a:latin typeface="Calibri" panose="020F0502020204030204" pitchFamily="34" charset="0"/>
                <a:ea typeface="Times New Roman" panose="02020603050405020304" pitchFamily="18" charset="0"/>
              </a:rPr>
              <a:t>, and the introduction of value-added services to ensure meeting </a:t>
            </a:r>
            <a:r>
              <a:rPr lang="en-US" sz="1400" u="sng" dirty="0">
                <a:effectLst/>
                <a:latin typeface="Calibri" panose="020F0502020204030204" pitchFamily="34" charset="0"/>
                <a:ea typeface="Times New Roman" panose="02020603050405020304" pitchFamily="18" charset="0"/>
              </a:rPr>
              <a:t>the end-to-end deterministic KPIs</a:t>
            </a:r>
            <a:r>
              <a:rPr lang="en-US" sz="1400" dirty="0">
                <a:effectLst/>
                <a:latin typeface="Calibri" panose="020F0502020204030204" pitchFamily="34" charset="0"/>
                <a:ea typeface="Times New Roman" panose="02020603050405020304" pitchFamily="18" charset="0"/>
              </a:rPr>
              <a:t>. </a:t>
            </a:r>
          </a:p>
          <a:p>
            <a:pPr marL="800100" lvl="1" indent="-342900">
              <a:buFont typeface="Symbol" panose="05050102010706020507" pitchFamily="18" charset="2"/>
              <a:buChar char=""/>
              <a:tabLst>
                <a:tab pos="457200" algn="l"/>
              </a:tabLst>
            </a:pPr>
            <a:r>
              <a:rPr lang="en-US" sz="1400" dirty="0">
                <a:effectLst/>
                <a:latin typeface="Calibri" panose="020F0502020204030204" pitchFamily="34" charset="0"/>
                <a:ea typeface="Times New Roman" panose="02020603050405020304" pitchFamily="18" charset="0"/>
              </a:rPr>
              <a:t>Possible example focus areas include the support for FLC-to-network topology management, the dynamic interface selection and configuration (both PC5 and </a:t>
            </a:r>
            <a:r>
              <a:rPr lang="en-US" sz="1400" dirty="0" err="1">
                <a:effectLst/>
                <a:latin typeface="Calibri" panose="020F0502020204030204" pitchFamily="34" charset="0"/>
                <a:ea typeface="Times New Roman" panose="02020603050405020304" pitchFamily="18" charset="0"/>
              </a:rPr>
              <a:t>Uu</a:t>
            </a:r>
            <a:r>
              <a:rPr lang="en-US" sz="1400" dirty="0">
                <a:effectLst/>
                <a:latin typeface="Calibri" panose="020F0502020204030204" pitchFamily="34" charset="0"/>
                <a:ea typeface="Times New Roman" panose="02020603050405020304" pitchFamily="18" charset="0"/>
              </a:rPr>
              <a:t>) in mobile scenarios, supporting industrial edge use cases based on SA1 mini-WID (service continuity and QoS optimization), dynamic field device grouping in AGV/mobile robot use cases, support for exposing network twin capabilities etc.</a:t>
            </a:r>
            <a:endParaRPr lang="en-US" sz="1400" dirty="0">
              <a:effectLst/>
              <a:latin typeface="Calibri" panose="020F0502020204030204" pitchFamily="34" charset="0"/>
              <a:ea typeface="Calibri" panose="020F0502020204030204" pitchFamily="34" charset="0"/>
            </a:endParaRPr>
          </a:p>
          <a:p>
            <a:r>
              <a:rPr lang="en-GB" altLang="en-US" sz="2400" dirty="0"/>
              <a:t>Goals: </a:t>
            </a:r>
            <a:r>
              <a:rPr lang="en-GB" sz="1800" dirty="0">
                <a:effectLst/>
                <a:latin typeface="Calibri" panose="020F0502020204030204" pitchFamily="34" charset="0"/>
                <a:ea typeface="Times New Roman" panose="02020603050405020304" pitchFamily="18" charset="0"/>
              </a:rPr>
              <a:t>Design a unified integration and exposure framework for supporting deterministic communications in application enablement layer. The outcomes of this work may enhance existing SEAL/SEALDD/CAPIF framework.</a:t>
            </a:r>
            <a:endParaRPr lang="en-GB" altLang="en-US" sz="2400" dirty="0"/>
          </a:p>
          <a:p>
            <a:r>
              <a:rPr lang="en-GB" altLang="en-US" sz="2400" dirty="0"/>
              <a:t>Dependency on other working groups: possible impacts on SA2</a:t>
            </a:r>
          </a:p>
          <a:p>
            <a:r>
              <a:rPr lang="en-US" sz="2400" dirty="0"/>
              <a:t>Impacts to 3GPP/Industry work if this is not accepted into Rel-19: SA1/5GACIA requirements for exposure will not be adequately addressed</a:t>
            </a:r>
          </a:p>
          <a:p>
            <a:pPr lvl="1"/>
            <a:endParaRPr lang="en-IN" sz="2000" dirty="0"/>
          </a:p>
        </p:txBody>
      </p:sp>
    </p:spTree>
    <p:extLst>
      <p:ext uri="{BB962C8B-B14F-4D97-AF65-F5344CB8AC3E}">
        <p14:creationId xmlns:p14="http://schemas.microsoft.com/office/powerpoint/2010/main" val="38091444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http://purl.org/dc/dcmitype/"/>
    <ds:schemaRef ds:uri="http://schemas.microsoft.com/office/2006/documentManagement/types"/>
    <ds:schemaRef ds:uri="http://purl.org/dc/terms/"/>
    <ds:schemaRef ds:uri="http://www.w3.org/XML/1998/namespace"/>
    <ds:schemaRef ds:uri="http://purl.org/dc/elements/1.1/"/>
    <ds:schemaRef ds:uri="http://schemas.openxmlformats.org/package/2006/metadata/core-properties"/>
    <ds:schemaRef ds:uri="280d8efa-eff2-4910-88d2-79ca146720c4"/>
    <ds:schemaRef ds:uri="679a257e-872f-4c98-9e8a-0a9c104f72c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9363</TotalTime>
  <Words>871</Words>
  <Application>Microsoft Office PowerPoint</Application>
  <PresentationFormat>Widescreen</PresentationFormat>
  <Paragraphs>54</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Arial </vt:lpstr>
      <vt:lpstr>Calibri</vt:lpstr>
      <vt:lpstr>Calibri Light</vt:lpstr>
      <vt:lpstr>Symbol</vt:lpstr>
      <vt:lpstr>Times New Roman</vt:lpstr>
      <vt:lpstr>Office Theme</vt:lpstr>
      <vt:lpstr>Input for SA6 Rel-19 planning</vt:lpstr>
      <vt:lpstr>Overview</vt:lpstr>
      <vt:lpstr>ADAES_Ph2 1/2</vt:lpstr>
      <vt:lpstr>ADAES_Ph2 2/2</vt:lpstr>
      <vt:lpstr>NSCALE Ph2 1/2</vt:lpstr>
      <vt:lpstr>NSCALE Ph2 2/2</vt:lpstr>
      <vt:lpstr>Support for Deterministic Communications 1/2</vt:lpstr>
      <vt:lpstr>Support for Deterministic Communications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auth</cp:lastModifiedBy>
  <cp:revision>997</cp:revision>
  <dcterms:created xsi:type="dcterms:W3CDTF">2010-02-05T13:52:04Z</dcterms:created>
  <dcterms:modified xsi:type="dcterms:W3CDTF">2023-05-16T15:22:54Z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