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6"/>
  </p:notesMasterIdLst>
  <p:handoutMasterIdLst>
    <p:handoutMasterId r:id="rId17"/>
  </p:handoutMasterIdLst>
  <p:sldIdLst>
    <p:sldId id="341" r:id="rId5"/>
    <p:sldId id="375" r:id="rId6"/>
    <p:sldId id="372" r:id="rId7"/>
    <p:sldId id="364" r:id="rId8"/>
    <p:sldId id="373" r:id="rId9"/>
    <p:sldId id="377" r:id="rId10"/>
    <p:sldId id="376" r:id="rId11"/>
    <p:sldId id="378" r:id="rId12"/>
    <p:sldId id="379" r:id="rId13"/>
    <p:sldId id="381" r:id="rId14"/>
    <p:sldId id="380" r:id="rId15"/>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 uri="{2D200454-40CA-4A62-9FC3-DE9A4176ACB9}">
      <p15:notesGuideLst xmlns=""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ED7D31"/>
    <a:srgbClr val="2A6EA8"/>
    <a:srgbClr val="FFFFFF"/>
    <a:srgbClr val="FF6600"/>
    <a:srgbClr val="1A4669"/>
    <a:srgbClr val="C6D254"/>
    <a:srgbClr val="B1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5572" autoAdjust="0"/>
  </p:normalViewPr>
  <p:slideViewPr>
    <p:cSldViewPr snapToGrid="0">
      <p:cViewPr>
        <p:scale>
          <a:sx n="80" d="100"/>
          <a:sy n="80" d="100"/>
        </p:scale>
        <p:origin x="-234" y="-7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2532" y="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282288016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7</a:t>
            </a:fld>
            <a:endParaRPr lang="en-GB" altLang="en-US"/>
          </a:p>
        </p:txBody>
      </p:sp>
    </p:spTree>
    <p:extLst>
      <p:ext uri="{BB962C8B-B14F-4D97-AF65-F5344CB8AC3E}">
        <p14:creationId xmlns:p14="http://schemas.microsoft.com/office/powerpoint/2010/main" val="29297024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23.586 ranging TR</a:t>
            </a:r>
            <a:r>
              <a:rPr lang="en-US" altLang="zh-CN" baseline="0" dirty="0" smtClean="0"/>
              <a:t> </a:t>
            </a:r>
            <a:r>
              <a:rPr lang="en-US" altLang="zh-CN" baseline="0" dirty="0" err="1" smtClean="0"/>
              <a:t>slidelink</a:t>
            </a:r>
            <a:r>
              <a:rPr lang="en-US" altLang="zh-CN" baseline="0" dirty="0" smtClean="0"/>
              <a:t> UE-UE </a:t>
            </a:r>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8</a:t>
            </a:fld>
            <a:endParaRPr lang="en-GB" altLang="en-US"/>
          </a:p>
        </p:txBody>
      </p:sp>
    </p:spTree>
    <p:extLst>
      <p:ext uri="{BB962C8B-B14F-4D97-AF65-F5344CB8AC3E}">
        <p14:creationId xmlns:p14="http://schemas.microsoft.com/office/powerpoint/2010/main" val="29297024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10</a:t>
            </a:fld>
            <a:endParaRPr lang="en-GB" altLang="en-US"/>
          </a:p>
        </p:txBody>
      </p:sp>
    </p:spTree>
    <p:extLst>
      <p:ext uri="{BB962C8B-B14F-4D97-AF65-F5344CB8AC3E}">
        <p14:creationId xmlns:p14="http://schemas.microsoft.com/office/powerpoint/2010/main" val="29297024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 xmlns:a16="http://schemas.microsoft.com/office/drawing/2014/main" id="{04953B71-6776-413E-AC69-E69762C9C33E}"/>
              </a:ext>
            </a:extLst>
          </p:cNvPr>
          <p:cNvSpPr txBox="1">
            <a:spLocks noChangeArrowheads="1"/>
          </p:cNvSpPr>
          <p:nvPr userDrawn="1"/>
        </p:nvSpPr>
        <p:spPr bwMode="auto">
          <a:xfrm>
            <a:off x="323850" y="73025"/>
            <a:ext cx="3553558"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a:t>
            </a:r>
            <a:r>
              <a:rPr lang="sv-SE" altLang="en-US" sz="1200" b="1" dirty="0" smtClean="0">
                <a:latin typeface="Arial "/>
              </a:rPr>
              <a:t>55</a:t>
            </a:r>
            <a:endParaRPr lang="sv-SE" altLang="en-US" sz="1200" b="1" dirty="0">
              <a:latin typeface="Arial "/>
            </a:endParaRPr>
          </a:p>
          <a:p>
            <a:pPr eaLnBrk="1" hangingPunct="1">
              <a:defRPr/>
            </a:pPr>
            <a:r>
              <a:rPr lang="en-GB" altLang="en-US" sz="1200" b="1" dirty="0" smtClean="0">
                <a:latin typeface="Arial "/>
              </a:rPr>
              <a:t>Berlin, Germany 22</a:t>
            </a:r>
            <a:r>
              <a:rPr lang="en-GB" altLang="en-US" sz="1200" b="1" baseline="30000" dirty="0" smtClean="0">
                <a:latin typeface="Arial "/>
              </a:rPr>
              <a:t>nd</a:t>
            </a:r>
            <a:r>
              <a:rPr lang="en-GB" altLang="en-US" sz="1200" b="1" dirty="0" smtClean="0">
                <a:latin typeface="Arial "/>
              </a:rPr>
              <a:t> May </a:t>
            </a:r>
            <a:r>
              <a:rPr lang="en-GB" altLang="en-US" sz="1200" b="1" dirty="0">
                <a:latin typeface="Arial "/>
              </a:rPr>
              <a:t>– </a:t>
            </a:r>
            <a:r>
              <a:rPr lang="en-GB" altLang="en-US" sz="1200" b="1" dirty="0" smtClean="0">
                <a:latin typeface="Arial "/>
              </a:rPr>
              <a:t>26</a:t>
            </a:r>
            <a:r>
              <a:rPr lang="en-GB" altLang="en-US" sz="1200" b="1" baseline="30000" dirty="0" smtClean="0">
                <a:latin typeface="Arial "/>
              </a:rPr>
              <a:t>th</a:t>
            </a:r>
            <a:r>
              <a:rPr lang="en-GB" altLang="en-US" sz="1200" b="1" baseline="0" dirty="0" smtClean="0">
                <a:latin typeface="Arial "/>
              </a:rPr>
              <a:t> </a:t>
            </a:r>
            <a:r>
              <a:rPr lang="en-GB" altLang="en-US" sz="1200" b="1" dirty="0" smtClean="0">
                <a:latin typeface="Arial "/>
              </a:rPr>
              <a:t>May </a:t>
            </a:r>
            <a:r>
              <a:rPr lang="en-GB" altLang="en-US" sz="1200" b="1" dirty="0">
                <a:latin typeface="Arial "/>
              </a:rPr>
              <a:t>2023</a:t>
            </a:r>
            <a:endParaRPr lang="en-US" altLang="en-US" sz="1200" b="1" dirty="0">
              <a:latin typeface="Arial "/>
            </a:endParaRPr>
          </a:p>
        </p:txBody>
      </p:sp>
      <p:sp>
        <p:nvSpPr>
          <p:cNvPr id="10" name="Text Box 14">
            <a:extLst>
              <a:ext uri="{FF2B5EF4-FFF2-40B4-BE49-F238E27FC236}">
                <a16:creationId xmlns="" xmlns:a16="http://schemas.microsoft.com/office/drawing/2014/main" id="{04953B71-6776-413E-AC69-E69762C9C33E}"/>
              </a:ext>
            </a:extLst>
          </p:cNvPr>
          <p:cNvSpPr txBox="1">
            <a:spLocks noChangeArrowheads="1"/>
          </p:cNvSpPr>
          <p:nvPr userDrawn="1"/>
        </p:nvSpPr>
        <p:spPr bwMode="auto">
          <a:xfrm>
            <a:off x="10282000" y="75993"/>
            <a:ext cx="1194038"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US" altLang="en-US" sz="1200" b="1" dirty="0" smtClean="0">
                <a:latin typeface="Arial "/>
              </a:rPr>
              <a:t>S6-231792</a:t>
            </a:r>
            <a:endParaRPr lang="en-US" altLang="en-US" sz="1200" b="1" dirty="0">
              <a:latin typeface="Arial "/>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6.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svg"/><Relationship Id="rId11" Type="http://schemas.openxmlformats.org/officeDocument/2006/relationships/image" Target="../media/image2.jpeg"/><Relationship Id="rId5" Type="http://schemas.openxmlformats.org/officeDocument/2006/relationships/image" Target="../media/image7.png"/><Relationship Id="rId10" Type="http://schemas.openxmlformats.org/officeDocument/2006/relationships/image" Target="../media/image11.jpeg"/><Relationship Id="rId4" Type="http://schemas.openxmlformats.org/officeDocument/2006/relationships/image" Target="../media/image6.svg"/><Relationship Id="rId9"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 xmlns:a16="http://schemas.microsoft.com/office/drawing/2014/main" id="{6BFCA172-672F-4297-B767-9F7EDE373FA1}"/>
              </a:ext>
            </a:extLst>
          </p:cNvPr>
          <p:cNvSpPr>
            <a:spLocks noGrp="1"/>
          </p:cNvSpPr>
          <p:nvPr>
            <p:ph type="title"/>
          </p:nvPr>
        </p:nvSpPr>
        <p:spPr>
          <a:xfrm>
            <a:off x="1460665" y="1899743"/>
            <a:ext cx="9571511" cy="2852737"/>
          </a:xfrm>
        </p:spPr>
        <p:txBody>
          <a:bodyPr/>
          <a:lstStyle/>
          <a:p>
            <a:pPr eaLnBrk="1" hangingPunct="1"/>
            <a:r>
              <a:rPr lang="en-GB" altLang="en-US" b="1" dirty="0" smtClean="0"/>
              <a:t>SA6 Rel-19 SID </a:t>
            </a:r>
            <a:r>
              <a:rPr lang="en-US" altLang="en-US" b="1" dirty="0" smtClean="0"/>
              <a:t>P</a:t>
            </a:r>
            <a:r>
              <a:rPr lang="en-US" altLang="zh-CN" b="1" dirty="0" smtClean="0"/>
              <a:t>roposal</a:t>
            </a:r>
            <a:r>
              <a:rPr lang="zh-CN" altLang="en-US" b="1" dirty="0" smtClean="0"/>
              <a:t>：</a:t>
            </a:r>
            <a:r>
              <a:rPr lang="en-US" altLang="zh-CN" dirty="0" smtClean="0"/>
              <a:t/>
            </a:r>
            <a:br>
              <a:rPr lang="en-US" altLang="zh-CN" dirty="0" smtClean="0"/>
            </a:br>
            <a:r>
              <a:rPr lang="en-US" altLang="zh-CN" sz="5400" i="1" dirty="0" err="1" smtClean="0"/>
              <a:t>FS_eLSAPP</a:t>
            </a:r>
            <a:r>
              <a:rPr lang="en-US" altLang="zh-CN" sz="5400" i="1" dirty="0" smtClean="0"/>
              <a:t>: Study </a:t>
            </a:r>
            <a:r>
              <a:rPr lang="en-US" altLang="zh-CN" sz="5400" i="1" dirty="0"/>
              <a:t>on e</a:t>
            </a:r>
            <a:r>
              <a:rPr lang="en-US" altLang="zh-CN" sz="5400" i="1" dirty="0" smtClean="0"/>
              <a:t>nhanced application layer support for location services</a:t>
            </a:r>
            <a:endParaRPr lang="en-GB" altLang="en-US" sz="4400" i="1" dirty="0"/>
          </a:p>
        </p:txBody>
      </p:sp>
      <p:sp>
        <p:nvSpPr>
          <p:cNvPr id="5123" name="Text Placeholder 2">
            <a:extLst>
              <a:ext uri="{FF2B5EF4-FFF2-40B4-BE49-F238E27FC236}">
                <a16:creationId xmlns="" xmlns:a16="http://schemas.microsoft.com/office/drawing/2014/main" id="{9FAD3684-801E-4E1E-85EB-F5F3E5D37277}"/>
              </a:ext>
            </a:extLst>
          </p:cNvPr>
          <p:cNvSpPr>
            <a:spLocks noGrp="1"/>
          </p:cNvSpPr>
          <p:nvPr>
            <p:ph type="body" idx="4294967295"/>
          </p:nvPr>
        </p:nvSpPr>
        <p:spPr>
          <a:xfrm>
            <a:off x="1530371" y="5357813"/>
            <a:ext cx="7886700" cy="1500187"/>
          </a:xfrm>
        </p:spPr>
        <p:txBody>
          <a:bodyPr/>
          <a:lstStyle/>
          <a:p>
            <a:pPr marL="0" indent="0" eaLnBrk="1" hangingPunct="1">
              <a:buNone/>
            </a:pPr>
            <a:r>
              <a:rPr lang="en-GB" altLang="en-US" sz="2000" dirty="0" smtClean="0"/>
              <a:t>M</a:t>
            </a:r>
            <a:r>
              <a:rPr lang="en-US" altLang="zh-CN" sz="2000" dirty="0" smtClean="0"/>
              <a:t>ay, 2023</a:t>
            </a:r>
            <a:endParaRPr lang="en-GB" altLang="en-US" sz="2000" dirty="0" smtClean="0"/>
          </a:p>
          <a:p>
            <a:pPr marL="0" indent="0" eaLnBrk="1" hangingPunct="1">
              <a:buNone/>
            </a:pPr>
            <a:r>
              <a:rPr lang="en-GB" altLang="en-US" sz="2000" dirty="0" smtClean="0"/>
              <a:t>L</a:t>
            </a:r>
            <a:r>
              <a:rPr lang="en-US" altLang="zh-CN" sz="2000" dirty="0" err="1" smtClean="0"/>
              <a:t>iping</a:t>
            </a:r>
            <a:r>
              <a:rPr lang="en-US" altLang="zh-CN" sz="2000" dirty="0" smtClean="0"/>
              <a:t> Wu, </a:t>
            </a:r>
            <a:r>
              <a:rPr lang="en-GB" altLang="en-US" sz="2000" dirty="0" smtClean="0"/>
              <a:t>CATT</a:t>
            </a:r>
            <a:endParaRPr lang="en-GB" altLang="en-US" sz="2000"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412750" y="623871"/>
            <a:ext cx="10515600" cy="1104917"/>
          </a:xfrm>
        </p:spPr>
        <p:txBody>
          <a:bodyPr/>
          <a:lstStyle/>
          <a:p>
            <a:r>
              <a:rPr lang="en-GB" altLang="en-US" sz="3200" dirty="0" smtClean="0"/>
              <a:t>Use case:</a:t>
            </a:r>
            <a:r>
              <a:rPr lang="en-US" altLang="zh-CN" sz="3200" dirty="0"/>
              <a:t> </a:t>
            </a:r>
            <a:r>
              <a:rPr lang="en-US" altLang="zh-CN" sz="3200" dirty="0" smtClean="0"/>
              <a:t>Dual-access/Multi-SIM </a:t>
            </a:r>
            <a:r>
              <a:rPr lang="en-US" altLang="zh-CN" sz="3200" dirty="0"/>
              <a:t>location </a:t>
            </a:r>
            <a:r>
              <a:rPr lang="en-US" altLang="zh-CN" sz="3200" dirty="0" smtClean="0"/>
              <a:t>services for UE</a:t>
            </a:r>
            <a:endParaRPr lang="en-GB" altLang="en-US" sz="3200" dirty="0"/>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6305798" y="1873972"/>
            <a:ext cx="5403272" cy="1928150"/>
          </a:xfrm>
          <a:noFill/>
          <a:ln>
            <a:solidFill>
              <a:schemeClr val="tx1"/>
            </a:solidFill>
            <a:prstDash val="lgDash"/>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nSpc>
                <a:spcPct val="100000"/>
              </a:lnSpc>
            </a:pPr>
            <a:r>
              <a:rPr lang="en-GB" altLang="en-US" sz="1600" dirty="0"/>
              <a:t> LMC/</a:t>
            </a:r>
            <a:r>
              <a:rPr lang="en-GB" altLang="zh-CN" sz="1600" dirty="0"/>
              <a:t>UE may report location reports to the LM server over two 3GPP access through 3GPP core network. Two access could be e.g., one access using NR and another access using satellite, or two satellite access (LEO and MEO/GEO)</a:t>
            </a:r>
            <a:r>
              <a:rPr lang="en-US" altLang="zh-CN" sz="1600" dirty="0"/>
              <a:t>. And LMS may indicate LMC/UE the access type/network based on the service requests, UE capabilities, etc.</a:t>
            </a:r>
            <a:endParaRPr lang="zh-CN" altLang="zh-CN" sz="1600" dirty="0"/>
          </a:p>
        </p:txBody>
      </p:sp>
      <p:pic>
        <p:nvPicPr>
          <p:cNvPr id="9" name="图形 5" descr="智能手机">
            <a:extLst>
              <a:ext uri="{FF2B5EF4-FFF2-40B4-BE49-F238E27FC236}">
                <a16:creationId xmlns:a16="http://schemas.microsoft.com/office/drawing/2014/main" xmlns="" id="{99B6AE0B-65E6-4BF1-AA07-7F64D0E29262}"/>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264604" y="2424526"/>
            <a:ext cx="525153" cy="525153"/>
          </a:xfrm>
          <a:prstGeom prst="rect">
            <a:avLst/>
          </a:prstGeom>
        </p:spPr>
      </p:pic>
      <p:pic>
        <p:nvPicPr>
          <p:cNvPr id="10" name="图形 7" descr="信号塔">
            <a:extLst>
              <a:ext uri="{FF2B5EF4-FFF2-40B4-BE49-F238E27FC236}">
                <a16:creationId xmlns:a16="http://schemas.microsoft.com/office/drawing/2014/main" xmlns="" id="{F1B2902C-27F6-4E55-BF47-C50A06448C77}"/>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1222599" y="2040630"/>
            <a:ext cx="532513" cy="532513"/>
          </a:xfrm>
          <a:prstGeom prst="rect">
            <a:avLst/>
          </a:prstGeom>
        </p:spPr>
      </p:pic>
      <p:pic>
        <p:nvPicPr>
          <p:cNvPr id="307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46397" y="2764289"/>
            <a:ext cx="779965" cy="6992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59521" y="2841476"/>
            <a:ext cx="491742" cy="5449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圆角矩形 16"/>
          <p:cNvSpPr/>
          <p:nvPr/>
        </p:nvSpPr>
        <p:spPr>
          <a:xfrm>
            <a:off x="4441371" y="2040630"/>
            <a:ext cx="1009400" cy="1345749"/>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LMS</a:t>
            </a:r>
          </a:p>
          <a:p>
            <a:pPr algn="ctr"/>
            <a:r>
              <a:rPr lang="en-US" altLang="zh-CN" dirty="0" smtClean="0">
                <a:solidFill>
                  <a:schemeClr val="tx1"/>
                </a:solidFill>
              </a:rPr>
              <a:t>(FLF)</a:t>
            </a:r>
            <a:endParaRPr lang="zh-CN" altLang="en-US" dirty="0">
              <a:solidFill>
                <a:schemeClr val="tx1"/>
              </a:solidFill>
            </a:endParaRPr>
          </a:p>
        </p:txBody>
      </p:sp>
      <p:sp>
        <p:nvSpPr>
          <p:cNvPr id="18" name="圆角矩形 17"/>
          <p:cNvSpPr/>
          <p:nvPr/>
        </p:nvSpPr>
        <p:spPr>
          <a:xfrm>
            <a:off x="3146961" y="2040630"/>
            <a:ext cx="1021278" cy="134574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tx1"/>
                </a:solidFill>
              </a:rPr>
              <a:t>3GPP core network</a:t>
            </a:r>
            <a:endParaRPr lang="zh-CN" altLang="en-US" sz="1600" dirty="0">
              <a:solidFill>
                <a:schemeClr val="tx1"/>
              </a:solidFill>
            </a:endParaRPr>
          </a:p>
        </p:txBody>
      </p:sp>
      <p:cxnSp>
        <p:nvCxnSpPr>
          <p:cNvPr id="5" name="直接连接符 4"/>
          <p:cNvCxnSpPr>
            <a:stCxn id="9" idx="3"/>
            <a:endCxn id="10" idx="1"/>
          </p:cNvCxnSpPr>
          <p:nvPr/>
        </p:nvCxnSpPr>
        <p:spPr>
          <a:xfrm flipV="1">
            <a:off x="789757" y="2306887"/>
            <a:ext cx="432842" cy="380216"/>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9" idx="3"/>
            <a:endCxn id="3074" idx="1"/>
          </p:cNvCxnSpPr>
          <p:nvPr/>
        </p:nvCxnSpPr>
        <p:spPr>
          <a:xfrm>
            <a:off x="789757" y="2687103"/>
            <a:ext cx="256640" cy="426826"/>
          </a:xfrm>
          <a:prstGeom prst="line">
            <a:avLst/>
          </a:prstGeom>
          <a:ln>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10" idx="3"/>
          </p:cNvCxnSpPr>
          <p:nvPr/>
        </p:nvCxnSpPr>
        <p:spPr>
          <a:xfrm>
            <a:off x="1755112" y="2306887"/>
            <a:ext cx="268625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3076" idx="1"/>
          </p:cNvCxnSpPr>
          <p:nvPr/>
        </p:nvCxnSpPr>
        <p:spPr>
          <a:xfrm flipH="1">
            <a:off x="1755113" y="3113928"/>
            <a:ext cx="404408" cy="1"/>
          </a:xfrm>
          <a:prstGeom prst="line">
            <a:avLst/>
          </a:prstGeom>
          <a:ln>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076" idx="3"/>
          </p:cNvCxnSpPr>
          <p:nvPr/>
        </p:nvCxnSpPr>
        <p:spPr>
          <a:xfrm flipV="1">
            <a:off x="2651263" y="3113927"/>
            <a:ext cx="1790108" cy="1"/>
          </a:xfrm>
          <a:prstGeom prst="line">
            <a:avLst/>
          </a:prstGeom>
          <a:ln>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7176" name="TextBox 7175"/>
          <p:cNvSpPr txBox="1"/>
          <p:nvPr/>
        </p:nvSpPr>
        <p:spPr>
          <a:xfrm>
            <a:off x="1006178" y="3463568"/>
            <a:ext cx="1153343" cy="338554"/>
          </a:xfrm>
          <a:prstGeom prst="rect">
            <a:avLst/>
          </a:prstGeom>
          <a:noFill/>
        </p:spPr>
        <p:txBody>
          <a:bodyPr wrap="square" rtlCol="0">
            <a:spAutoFit/>
          </a:bodyPr>
          <a:lstStyle/>
          <a:p>
            <a:r>
              <a:rPr lang="en-US" altLang="zh-CN" sz="1600" dirty="0" smtClean="0"/>
              <a:t>Satellite</a:t>
            </a:r>
            <a:endParaRPr lang="zh-CN" altLang="en-US" sz="1600" dirty="0"/>
          </a:p>
        </p:txBody>
      </p:sp>
      <p:sp>
        <p:nvSpPr>
          <p:cNvPr id="59" name="TextBox 58"/>
          <p:cNvSpPr txBox="1"/>
          <p:nvPr/>
        </p:nvSpPr>
        <p:spPr>
          <a:xfrm>
            <a:off x="1196410" y="2502922"/>
            <a:ext cx="665902" cy="338554"/>
          </a:xfrm>
          <a:prstGeom prst="rect">
            <a:avLst/>
          </a:prstGeom>
          <a:noFill/>
        </p:spPr>
        <p:txBody>
          <a:bodyPr wrap="square" rtlCol="0">
            <a:spAutoFit/>
          </a:bodyPr>
          <a:lstStyle/>
          <a:p>
            <a:r>
              <a:rPr lang="en-US" altLang="zh-CN" sz="1600" dirty="0" err="1" smtClean="0"/>
              <a:t>gNB</a:t>
            </a:r>
            <a:endParaRPr lang="zh-CN" altLang="en-US" sz="1600" dirty="0"/>
          </a:p>
        </p:txBody>
      </p:sp>
      <p:pic>
        <p:nvPicPr>
          <p:cNvPr id="71" name="图形 5" descr="智能手机">
            <a:extLst>
              <a:ext uri="{FF2B5EF4-FFF2-40B4-BE49-F238E27FC236}">
                <a16:creationId xmlns:a16="http://schemas.microsoft.com/office/drawing/2014/main" xmlns="" id="{99B6AE0B-65E6-4BF1-AA07-7F64D0E29262}"/>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861257" y="4429475"/>
            <a:ext cx="525153" cy="380030"/>
          </a:xfrm>
          <a:prstGeom prst="rect">
            <a:avLst/>
          </a:prstGeom>
        </p:spPr>
      </p:pic>
      <p:sp>
        <p:nvSpPr>
          <p:cNvPr id="7197" name="圆角矩形 7196"/>
          <p:cNvSpPr/>
          <p:nvPr/>
        </p:nvSpPr>
        <p:spPr>
          <a:xfrm>
            <a:off x="693430" y="4286990"/>
            <a:ext cx="909199" cy="148441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TextBox 74"/>
          <p:cNvSpPr txBox="1"/>
          <p:nvPr/>
        </p:nvSpPr>
        <p:spPr>
          <a:xfrm>
            <a:off x="154379" y="5864668"/>
            <a:ext cx="2026455" cy="461665"/>
          </a:xfrm>
          <a:prstGeom prst="rect">
            <a:avLst/>
          </a:prstGeom>
          <a:noFill/>
        </p:spPr>
        <p:txBody>
          <a:bodyPr wrap="square" rtlCol="0">
            <a:spAutoFit/>
          </a:bodyPr>
          <a:lstStyle/>
          <a:p>
            <a:pPr algn="ctr"/>
            <a:r>
              <a:rPr lang="en-US" altLang="zh-CN" sz="1200" dirty="0" smtClean="0"/>
              <a:t> Multi-SIM devices associated to one person</a:t>
            </a:r>
            <a:endParaRPr lang="zh-CN" altLang="en-US" sz="1200" dirty="0"/>
          </a:p>
        </p:txBody>
      </p:sp>
      <p:sp>
        <p:nvSpPr>
          <p:cNvPr id="76" name="圆角矩形 75"/>
          <p:cNvSpPr/>
          <p:nvPr/>
        </p:nvSpPr>
        <p:spPr>
          <a:xfrm>
            <a:off x="4334495" y="4368712"/>
            <a:ext cx="1009400" cy="1345749"/>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LMS</a:t>
            </a:r>
          </a:p>
          <a:p>
            <a:pPr algn="ctr"/>
            <a:r>
              <a:rPr lang="en-US" altLang="zh-CN" dirty="0" smtClean="0">
                <a:solidFill>
                  <a:schemeClr val="tx1"/>
                </a:solidFill>
              </a:rPr>
              <a:t>(FLF)</a:t>
            </a:r>
            <a:endParaRPr lang="zh-CN" altLang="en-US" dirty="0">
              <a:solidFill>
                <a:schemeClr val="tx1"/>
              </a:solidFill>
            </a:endParaRPr>
          </a:p>
        </p:txBody>
      </p:sp>
      <p:sp>
        <p:nvSpPr>
          <p:cNvPr id="77" name="圆角矩形 76"/>
          <p:cNvSpPr/>
          <p:nvPr/>
        </p:nvSpPr>
        <p:spPr>
          <a:xfrm>
            <a:off x="2529436" y="4396943"/>
            <a:ext cx="1021278" cy="134574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tx1"/>
                </a:solidFill>
              </a:rPr>
              <a:t>3GPP</a:t>
            </a:r>
          </a:p>
          <a:p>
            <a:pPr algn="ctr"/>
            <a:r>
              <a:rPr lang="en-US" altLang="zh-CN" sz="1600" dirty="0" smtClean="0">
                <a:solidFill>
                  <a:schemeClr val="tx1"/>
                </a:solidFill>
              </a:rPr>
              <a:t>network system</a:t>
            </a:r>
            <a:endParaRPr lang="zh-CN" altLang="en-US" sz="1600" dirty="0">
              <a:solidFill>
                <a:schemeClr val="tx1"/>
              </a:solidFill>
            </a:endParaRPr>
          </a:p>
        </p:txBody>
      </p:sp>
      <p:cxnSp>
        <p:nvCxnSpPr>
          <p:cNvPr id="78" name="直接连接符 77"/>
          <p:cNvCxnSpPr/>
          <p:nvPr/>
        </p:nvCxnSpPr>
        <p:spPr>
          <a:xfrm>
            <a:off x="1626379" y="4637836"/>
            <a:ext cx="2686259"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1626379" y="5295008"/>
            <a:ext cx="2686259" cy="0"/>
          </a:xfrm>
          <a:prstGeom prst="line">
            <a:avLst/>
          </a:prstGeom>
          <a:ln w="254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3078" name="Picture 6" descr="C:\Users\wuliping\AppData\Local\Microsoft\Windows\INetCache\IE\ROBJKHM5\DSC00958[1].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95525" y="4974496"/>
            <a:ext cx="733835" cy="527564"/>
          </a:xfrm>
          <a:prstGeom prst="rect">
            <a:avLst/>
          </a:prstGeom>
          <a:noFill/>
          <a:extLst>
            <a:ext uri="{909E8E84-426E-40DD-AFC4-6F175D3DCCD1}">
              <a14:hiddenFill xmlns:a14="http://schemas.microsoft.com/office/drawing/2010/main">
                <a:solidFill>
                  <a:srgbClr val="FFFFFF"/>
                </a:solidFill>
              </a14:hiddenFill>
            </a:ext>
          </a:extLst>
        </p:spPr>
      </p:pic>
      <p:sp>
        <p:nvSpPr>
          <p:cNvPr id="82" name="Content Placeholder 2">
            <a:extLst>
              <a:ext uri="{FF2B5EF4-FFF2-40B4-BE49-F238E27FC236}">
                <a16:creationId xmlns="" xmlns:a16="http://schemas.microsoft.com/office/drawing/2014/main" id="{8B215120-9330-4C24-86C0-93DB3C460B0D}"/>
              </a:ext>
            </a:extLst>
          </p:cNvPr>
          <p:cNvSpPr txBox="1">
            <a:spLocks/>
          </p:cNvSpPr>
          <p:nvPr/>
        </p:nvSpPr>
        <p:spPr bwMode="auto">
          <a:xfrm>
            <a:off x="6305798" y="4172725"/>
            <a:ext cx="5403272" cy="2153608"/>
          </a:xfrm>
          <a:prstGeom prst="rect">
            <a:avLst/>
          </a:prstGeom>
          <a:noFill/>
          <a:ln>
            <a:solidFill>
              <a:schemeClr val="tx1"/>
            </a:solidFill>
            <a:prstDash val="lgDash"/>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lvl1pPr marL="228600" lvl="0" indent="-228600">
              <a:lnSpc>
                <a:spcPct val="100000"/>
              </a:lnSpc>
              <a:spcBef>
                <a:spcPts val="1000"/>
              </a:spcBef>
              <a:buBlip>
                <a:blip r:embed="rId11"/>
              </a:buBlip>
              <a:defRPr sz="1600">
                <a:latin typeface="+mn-lt"/>
                <a:cs typeface="+mn-cs"/>
              </a:defRPr>
            </a:lvl1pPr>
            <a:lvl2pPr marL="685800" indent="-228600">
              <a:lnSpc>
                <a:spcPct val="90000"/>
              </a:lnSpc>
              <a:spcBef>
                <a:spcPts val="500"/>
              </a:spcBef>
              <a:buClr>
                <a:srgbClr val="C00000"/>
              </a:buClr>
              <a:buFont typeface="Arial" panose="020B0604020202020204" pitchFamily="34" charset="0"/>
              <a:buChar char="•"/>
              <a:defRPr sz="2400">
                <a:latin typeface="+mn-lt"/>
                <a:cs typeface="+mn-cs"/>
              </a:defRPr>
            </a:lvl2pPr>
            <a:lvl3pPr marL="1143000" indent="-228600">
              <a:lnSpc>
                <a:spcPct val="90000"/>
              </a:lnSpc>
              <a:spcBef>
                <a:spcPts val="500"/>
              </a:spcBef>
              <a:buFont typeface="Arial" panose="020B0604020202020204" pitchFamily="34" charset="0"/>
              <a:buChar char="•"/>
              <a:defRPr sz="2000">
                <a:latin typeface="+mn-lt"/>
                <a:cs typeface="+mn-cs"/>
              </a:defRPr>
            </a:lvl3pPr>
            <a:lvl4pPr marL="1600200" indent="-228600">
              <a:lnSpc>
                <a:spcPct val="90000"/>
              </a:lnSpc>
              <a:spcBef>
                <a:spcPts val="500"/>
              </a:spcBef>
              <a:buFont typeface="Arial" panose="020B0604020202020204" pitchFamily="34" charset="0"/>
              <a:buChar char="•"/>
              <a:defRPr>
                <a:latin typeface="+mn-lt"/>
                <a:cs typeface="+mn-cs"/>
              </a:defRPr>
            </a:lvl4pPr>
            <a:lvl5pPr marL="2057400" indent="-228600">
              <a:lnSpc>
                <a:spcPct val="90000"/>
              </a:lnSpc>
              <a:spcBef>
                <a:spcPts val="500"/>
              </a:spcBef>
              <a:buFont typeface="Arial" panose="020B0604020202020204" pitchFamily="34" charset="0"/>
              <a:buChar char="•"/>
              <a:defRPr>
                <a:latin typeface="+mn-lt"/>
                <a:cs typeface="+mn-cs"/>
              </a:defRPr>
            </a:lvl5pPr>
            <a:lvl6pPr marL="2514600" indent="-228600">
              <a:lnSpc>
                <a:spcPct val="90000"/>
              </a:lnSpc>
              <a:spcBef>
                <a:spcPts val="500"/>
              </a:spcBef>
              <a:buFont typeface="Arial" panose="020B0604020202020204" pitchFamily="34" charset="0"/>
              <a:buChar char="•"/>
              <a:defRPr sz="1800">
                <a:latin typeface="+mn-lt"/>
                <a:cs typeface="+mn-cs"/>
              </a:defRPr>
            </a:lvl6pPr>
            <a:lvl7pPr marL="2971800" indent="-228600">
              <a:lnSpc>
                <a:spcPct val="90000"/>
              </a:lnSpc>
              <a:spcBef>
                <a:spcPts val="500"/>
              </a:spcBef>
              <a:buFont typeface="Arial" panose="020B0604020202020204" pitchFamily="34" charset="0"/>
              <a:buChar char="•"/>
              <a:defRPr sz="1800">
                <a:latin typeface="+mn-lt"/>
                <a:cs typeface="+mn-cs"/>
              </a:defRPr>
            </a:lvl7pPr>
            <a:lvl8pPr marL="3429000" indent="-228600">
              <a:lnSpc>
                <a:spcPct val="90000"/>
              </a:lnSpc>
              <a:spcBef>
                <a:spcPts val="500"/>
              </a:spcBef>
              <a:buFont typeface="Arial" panose="020B0604020202020204" pitchFamily="34" charset="0"/>
              <a:buChar char="•"/>
              <a:defRPr sz="1800">
                <a:latin typeface="+mn-lt"/>
                <a:cs typeface="+mn-cs"/>
              </a:defRPr>
            </a:lvl8pPr>
            <a:lvl9pPr marL="3886200" indent="-228600">
              <a:lnSpc>
                <a:spcPct val="90000"/>
              </a:lnSpc>
              <a:spcBef>
                <a:spcPts val="500"/>
              </a:spcBef>
              <a:buFont typeface="Arial" panose="020B0604020202020204" pitchFamily="34" charset="0"/>
              <a:buChar char="•"/>
              <a:defRPr sz="1800">
                <a:latin typeface="+mn-lt"/>
                <a:cs typeface="+mn-cs"/>
              </a:defRPr>
            </a:lvl9pPr>
          </a:lstStyle>
          <a:p>
            <a:r>
              <a:rPr lang="en-GB" altLang="en-US" dirty="0"/>
              <a:t> If </a:t>
            </a:r>
            <a:r>
              <a:rPr lang="en-GB" altLang="en-US" dirty="0" smtClean="0"/>
              <a:t>one person takes the </a:t>
            </a:r>
            <a:r>
              <a:rPr lang="en-GB" altLang="en-US" dirty="0"/>
              <a:t>mobile phone and </a:t>
            </a:r>
            <a:r>
              <a:rPr lang="en-GB" altLang="en-US" dirty="0" smtClean="0"/>
              <a:t>wears the watch at the same time, </a:t>
            </a:r>
            <a:r>
              <a:rPr lang="en-GB" altLang="en-US" dirty="0"/>
              <a:t>both of them could report the person’s location information to the LMS separately. </a:t>
            </a:r>
            <a:r>
              <a:rPr lang="en-GB" altLang="en-US" dirty="0" smtClean="0"/>
              <a:t>Then </a:t>
            </a:r>
            <a:r>
              <a:rPr lang="en-GB" altLang="en-US" dirty="0"/>
              <a:t>LMS could estimate </a:t>
            </a:r>
            <a:r>
              <a:rPr lang="en-GB" altLang="en-US" dirty="0" smtClean="0"/>
              <a:t>them </a:t>
            </a:r>
            <a:r>
              <a:rPr lang="en-GB" altLang="en-US" dirty="0"/>
              <a:t>to get an accurate person’s location.</a:t>
            </a:r>
          </a:p>
          <a:p>
            <a:r>
              <a:rPr lang="en-GB" altLang="zh-CN" dirty="0" smtClean="0"/>
              <a:t>Further, there is no need for LMS to obtain the watch position separately</a:t>
            </a:r>
            <a:r>
              <a:rPr lang="en-GB" altLang="en-US" dirty="0" smtClean="0"/>
              <a:t>, as the </a:t>
            </a:r>
            <a:r>
              <a:rPr lang="en-GB" altLang="en-US" dirty="0"/>
              <a:t>position for watch can be replaced by the position for mobile phone </a:t>
            </a:r>
            <a:r>
              <a:rPr lang="en-GB" altLang="en-US" dirty="0" smtClean="0"/>
              <a:t>in case they are located in same place. And vice verse.</a:t>
            </a:r>
            <a:endParaRPr lang="zh-CN" altLang="zh-CN" dirty="0"/>
          </a:p>
        </p:txBody>
      </p:sp>
    </p:spTree>
    <p:extLst>
      <p:ext uri="{BB962C8B-B14F-4D97-AF65-F5344CB8AC3E}">
        <p14:creationId xmlns:p14="http://schemas.microsoft.com/office/powerpoint/2010/main" val="3745943899"/>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lgn="ctr"/>
            <a:r>
              <a:rPr lang="en-US" altLang="zh-CN" sz="6600" dirty="0" smtClean="0"/>
              <a:t>Thanks!</a:t>
            </a:r>
            <a:endParaRPr lang="zh-CN" altLang="en-US" sz="6600" dirty="0"/>
          </a:p>
        </p:txBody>
      </p:sp>
    </p:spTree>
    <p:extLst>
      <p:ext uri="{BB962C8B-B14F-4D97-AF65-F5344CB8AC3E}">
        <p14:creationId xmlns:p14="http://schemas.microsoft.com/office/powerpoint/2010/main" val="3330432129"/>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349250" y="579421"/>
            <a:ext cx="10515600" cy="1104917"/>
          </a:xfrm>
        </p:spPr>
        <p:txBody>
          <a:bodyPr/>
          <a:lstStyle/>
          <a:p>
            <a:r>
              <a:rPr lang="en-GB" altLang="en-US" sz="3600" b="1" dirty="0" smtClean="0"/>
              <a:t>Outline</a:t>
            </a:r>
            <a:endParaRPr lang="en-GB" altLang="en-US" sz="3600" b="1" dirty="0"/>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838200" y="1825625"/>
            <a:ext cx="10775950" cy="4230270"/>
          </a:xfrm>
        </p:spPr>
        <p:txBody>
          <a:bodyPr/>
          <a:lstStyle/>
          <a:p>
            <a:pPr>
              <a:lnSpc>
                <a:spcPct val="150000"/>
              </a:lnSpc>
            </a:pPr>
            <a:r>
              <a:rPr lang="en-GB" altLang="en-US" dirty="0" smtClean="0"/>
              <a:t>Rel-19 SID/WID Slide Template: </a:t>
            </a:r>
            <a:r>
              <a:rPr lang="en-GB" altLang="en-US" i="1" dirty="0" err="1" smtClean="0">
                <a:solidFill>
                  <a:srgbClr val="0000FF"/>
                </a:solidFill>
              </a:rPr>
              <a:t>FS_eLSAPP</a:t>
            </a:r>
            <a:endParaRPr lang="en-GB" altLang="en-US" sz="1800" i="1" dirty="0" smtClean="0">
              <a:solidFill>
                <a:srgbClr val="0000FF"/>
              </a:solidFill>
            </a:endParaRPr>
          </a:p>
          <a:p>
            <a:pPr>
              <a:lnSpc>
                <a:spcPct val="150000"/>
              </a:lnSpc>
            </a:pPr>
            <a:r>
              <a:rPr lang="en-US" dirty="0" smtClean="0">
                <a:solidFill>
                  <a:schemeClr val="bg1">
                    <a:lumMod val="85000"/>
                  </a:schemeClr>
                </a:solidFill>
              </a:rPr>
              <a:t>Annex A: Use cases for value-added location services</a:t>
            </a:r>
          </a:p>
          <a:p>
            <a:pPr>
              <a:lnSpc>
                <a:spcPct val="150000"/>
              </a:lnSpc>
            </a:pPr>
            <a:r>
              <a:rPr lang="en-US" altLang="zh-CN" dirty="0">
                <a:solidFill>
                  <a:schemeClr val="bg1">
                    <a:lumMod val="85000"/>
                  </a:schemeClr>
                </a:solidFill>
              </a:rPr>
              <a:t>Annex </a:t>
            </a:r>
            <a:r>
              <a:rPr lang="en-US" altLang="zh-CN" dirty="0" smtClean="0">
                <a:solidFill>
                  <a:schemeClr val="bg1">
                    <a:lumMod val="85000"/>
                  </a:schemeClr>
                </a:solidFill>
              </a:rPr>
              <a:t>B: </a:t>
            </a:r>
            <a:r>
              <a:rPr lang="en-US" altLang="zh-CN" dirty="0">
                <a:solidFill>
                  <a:schemeClr val="bg1">
                    <a:lumMod val="85000"/>
                  </a:schemeClr>
                </a:solidFill>
              </a:rPr>
              <a:t>Use cases for </a:t>
            </a:r>
            <a:r>
              <a:rPr lang="en-US" altLang="zh-CN" dirty="0" smtClean="0">
                <a:solidFill>
                  <a:schemeClr val="bg1">
                    <a:lumMod val="85000"/>
                  </a:schemeClr>
                </a:solidFill>
              </a:rPr>
              <a:t>dual-access/Multi-USIM </a:t>
            </a:r>
            <a:r>
              <a:rPr lang="en-US" altLang="zh-CN" dirty="0">
                <a:solidFill>
                  <a:schemeClr val="bg1">
                    <a:lumMod val="85000"/>
                  </a:schemeClr>
                </a:solidFill>
              </a:rPr>
              <a:t>location services</a:t>
            </a:r>
            <a:endParaRPr lang="en-IN" altLang="zh-CN" dirty="0">
              <a:solidFill>
                <a:schemeClr val="bg1">
                  <a:lumMod val="85000"/>
                </a:schemeClr>
              </a:solidFill>
            </a:endParaRPr>
          </a:p>
          <a:p>
            <a:pPr marL="0" indent="0">
              <a:lnSpc>
                <a:spcPct val="150000"/>
              </a:lnSpc>
              <a:buNone/>
            </a:pPr>
            <a:endParaRPr lang="en-IN" dirty="0">
              <a:solidFill>
                <a:schemeClr val="bg1">
                  <a:lumMod val="85000"/>
                </a:schemeClr>
              </a:solidFill>
            </a:endParaRPr>
          </a:p>
        </p:txBody>
      </p:sp>
    </p:spTree>
    <p:extLst>
      <p:ext uri="{BB962C8B-B14F-4D97-AF65-F5344CB8AC3E}">
        <p14:creationId xmlns:p14="http://schemas.microsoft.com/office/powerpoint/2010/main" val="4034928621"/>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349250" y="579421"/>
            <a:ext cx="10515600" cy="1104917"/>
          </a:xfrm>
        </p:spPr>
        <p:txBody>
          <a:bodyPr/>
          <a:lstStyle/>
          <a:p>
            <a:r>
              <a:rPr lang="en-US" altLang="en-US" sz="3200" b="1" dirty="0" err="1" smtClean="0"/>
              <a:t>FS_eLSAPP</a:t>
            </a:r>
            <a:r>
              <a:rPr lang="en-US" altLang="en-US" sz="3200" b="1" dirty="0" smtClean="0"/>
              <a:t>: Study on enhanced application layer support for location services-1/4</a:t>
            </a:r>
            <a:endParaRPr lang="en-GB" altLang="en-US" sz="3200" b="1" dirty="0"/>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838200" y="1825625"/>
            <a:ext cx="10775950" cy="4230270"/>
          </a:xfrm>
        </p:spPr>
        <p:txBody>
          <a:bodyPr/>
          <a:lstStyle/>
          <a:p>
            <a:r>
              <a:rPr lang="en-GB" altLang="en-US" sz="2400" dirty="0" smtClean="0"/>
              <a:t>Continuation </a:t>
            </a:r>
            <a:r>
              <a:rPr lang="en-GB" altLang="en-US" sz="2400" dirty="0"/>
              <a:t>or </a:t>
            </a:r>
            <a:r>
              <a:rPr lang="en-GB" altLang="en-US" sz="2400" dirty="0" smtClean="0"/>
              <a:t>New Item: </a:t>
            </a:r>
            <a:r>
              <a:rPr lang="en-GB" altLang="en-US" sz="2400" i="1" dirty="0" smtClean="0">
                <a:solidFill>
                  <a:srgbClr val="0000FF"/>
                </a:solidFill>
              </a:rPr>
              <a:t>Continuation</a:t>
            </a:r>
            <a:endParaRPr lang="en-GB" altLang="en-US" sz="1600" i="1" dirty="0" smtClean="0">
              <a:solidFill>
                <a:srgbClr val="0000FF"/>
              </a:solidFill>
            </a:endParaRPr>
          </a:p>
          <a:p>
            <a:pPr lvl="1"/>
            <a:r>
              <a:rPr lang="en-US" altLang="zh-CN" sz="1400" i="1" dirty="0" smtClean="0">
                <a:solidFill>
                  <a:srgbClr val="0000FF"/>
                </a:solidFill>
              </a:rPr>
              <a:t>In R16 and R17, the SEAL has introduced the basic Location management architecture serving the vertical applications, including the function model, procedure, information flow and reference points, etc.</a:t>
            </a:r>
          </a:p>
          <a:p>
            <a:pPr lvl="1"/>
            <a:r>
              <a:rPr lang="en-GB" altLang="zh-CN" sz="1400" i="1" dirty="0" smtClean="0">
                <a:solidFill>
                  <a:srgbClr val="0000FF"/>
                </a:solidFill>
              </a:rPr>
              <a:t>In </a:t>
            </a:r>
            <a:r>
              <a:rPr lang="en-GB" altLang="zh-CN" sz="1400" i="1" dirty="0">
                <a:solidFill>
                  <a:srgbClr val="0000FF"/>
                </a:solidFill>
              </a:rPr>
              <a:t>R18, the 5G </a:t>
            </a:r>
            <a:r>
              <a:rPr lang="en-GB" altLang="zh-CN" sz="1400" i="1" dirty="0" smtClean="0">
                <a:solidFill>
                  <a:srgbClr val="0000FF"/>
                </a:solidFill>
              </a:rPr>
              <a:t>Fused Location Service(5GFLS) </a:t>
            </a:r>
            <a:r>
              <a:rPr lang="en-GB" altLang="zh-CN" sz="1400" i="1" dirty="0">
                <a:solidFill>
                  <a:srgbClr val="0000FF"/>
                </a:solidFill>
              </a:rPr>
              <a:t>is introduced and agreed </a:t>
            </a:r>
            <a:r>
              <a:rPr lang="en-GB" altLang="zh-CN" sz="1400" i="1" dirty="0" smtClean="0">
                <a:solidFill>
                  <a:srgbClr val="0000FF"/>
                </a:solidFill>
              </a:rPr>
              <a:t>to obtain the  </a:t>
            </a:r>
            <a:r>
              <a:rPr lang="en-GB" altLang="zh-CN" sz="1400" i="1" dirty="0">
                <a:solidFill>
                  <a:srgbClr val="0000FF"/>
                </a:solidFill>
              </a:rPr>
              <a:t>UE location information from more sources to further improve the LCS </a:t>
            </a:r>
            <a:r>
              <a:rPr lang="en-GB" altLang="zh-CN" sz="1400" i="1" dirty="0" err="1">
                <a:solidFill>
                  <a:srgbClr val="0000FF"/>
                </a:solidFill>
              </a:rPr>
              <a:t>QoS</a:t>
            </a:r>
            <a:r>
              <a:rPr lang="en-GB" altLang="zh-CN" sz="1400" i="1" dirty="0">
                <a:solidFill>
                  <a:srgbClr val="0000FF"/>
                </a:solidFill>
              </a:rPr>
              <a:t> (e.g. accuracy, latency</a:t>
            </a:r>
            <a:r>
              <a:rPr lang="en-GB" altLang="zh-CN" sz="1400" i="1" dirty="0" smtClean="0">
                <a:solidFill>
                  <a:srgbClr val="0000FF"/>
                </a:solidFill>
              </a:rPr>
              <a:t>) to meet the vertical  application requirements.</a:t>
            </a:r>
            <a:r>
              <a:rPr lang="en-GB" altLang="en-US" sz="1400" i="1" dirty="0" smtClean="0">
                <a:solidFill>
                  <a:srgbClr val="0000FF"/>
                </a:solidFill>
              </a:rPr>
              <a:t>	</a:t>
            </a:r>
            <a:endParaRPr lang="en-GB" altLang="en-US" sz="1400" i="1" dirty="0" smtClean="0"/>
          </a:p>
          <a:p>
            <a:r>
              <a:rPr lang="en-US" sz="2400" dirty="0"/>
              <a:t>Study </a:t>
            </a:r>
            <a:r>
              <a:rPr lang="en-US" sz="2400" dirty="0" smtClean="0"/>
              <a:t>Item/Work Item/Both: </a:t>
            </a:r>
            <a:r>
              <a:rPr lang="en-US" sz="2400" i="1" dirty="0" smtClean="0">
                <a:solidFill>
                  <a:srgbClr val="0000FF"/>
                </a:solidFill>
              </a:rPr>
              <a:t>Both</a:t>
            </a:r>
            <a:endParaRPr lang="en-IN" sz="2400" dirty="0"/>
          </a:p>
          <a:p>
            <a:pPr lvl="0"/>
            <a:r>
              <a:rPr lang="en-GB" altLang="en-US" sz="2400" dirty="0" smtClean="0"/>
              <a:t>Source of requirements: </a:t>
            </a:r>
            <a:endParaRPr lang="en-GB" altLang="en-US" sz="1600" i="1" dirty="0" smtClean="0">
              <a:solidFill>
                <a:srgbClr val="0000FF"/>
              </a:solidFill>
            </a:endParaRPr>
          </a:p>
          <a:p>
            <a:pPr lvl="1"/>
            <a:r>
              <a:rPr lang="en-US" altLang="zh-CN" sz="1400" i="1" dirty="0" smtClean="0">
                <a:solidFill>
                  <a:srgbClr val="0000FF"/>
                </a:solidFill>
              </a:rPr>
              <a:t>Leftover from R18 5GFLS SID: </a:t>
            </a:r>
            <a:r>
              <a:rPr lang="en-US" altLang="zh-CN" sz="1400" b="1" i="1" dirty="0" smtClean="0">
                <a:solidFill>
                  <a:srgbClr val="0000FF"/>
                </a:solidFill>
              </a:rPr>
              <a:t>Value-Added </a:t>
            </a:r>
            <a:r>
              <a:rPr lang="en-US" altLang="zh-CN" sz="1400" b="1" i="1" dirty="0">
                <a:solidFill>
                  <a:srgbClr val="0000FF"/>
                </a:solidFill>
              </a:rPr>
              <a:t>Location </a:t>
            </a:r>
            <a:r>
              <a:rPr lang="en-US" altLang="zh-CN" sz="1400" b="1" i="1" dirty="0" smtClean="0">
                <a:solidFill>
                  <a:srgbClr val="0000FF"/>
                </a:solidFill>
              </a:rPr>
              <a:t>Services</a:t>
            </a:r>
          </a:p>
          <a:p>
            <a:pPr lvl="1"/>
            <a:r>
              <a:rPr lang="en-GB" altLang="en-US" sz="1400" i="1" dirty="0">
                <a:solidFill>
                  <a:srgbClr val="0000FF"/>
                </a:solidFill>
              </a:rPr>
              <a:t>Align </a:t>
            </a:r>
            <a:r>
              <a:rPr lang="en-US" altLang="zh-CN" sz="1400" i="1" dirty="0">
                <a:solidFill>
                  <a:srgbClr val="0000FF"/>
                </a:solidFill>
              </a:rPr>
              <a:t>with AF requirements </a:t>
            </a:r>
            <a:r>
              <a:rPr lang="en-US" altLang="zh-CN" sz="1400" i="1" dirty="0" smtClean="0">
                <a:solidFill>
                  <a:srgbClr val="0000FF"/>
                </a:solidFill>
              </a:rPr>
              <a:t>specified </a:t>
            </a:r>
            <a:r>
              <a:rPr lang="en-US" altLang="zh-CN" sz="1400" b="1" i="1" dirty="0" smtClean="0">
                <a:solidFill>
                  <a:srgbClr val="0000FF"/>
                </a:solidFill>
              </a:rPr>
              <a:t>by SA2(TS23.273 and TS 23.586</a:t>
            </a:r>
            <a:r>
              <a:rPr lang="en-US" altLang="zh-CN" sz="1400" i="1" dirty="0" smtClean="0">
                <a:solidFill>
                  <a:srgbClr val="0000FF"/>
                </a:solidFill>
              </a:rPr>
              <a:t>)</a:t>
            </a:r>
          </a:p>
          <a:p>
            <a:pPr lvl="1"/>
            <a:r>
              <a:rPr lang="en-US" altLang="en-US" sz="1400" i="1" dirty="0" smtClean="0">
                <a:solidFill>
                  <a:srgbClr val="0000FF"/>
                </a:solidFill>
              </a:rPr>
              <a:t>SA1 new requirements related to location services: Application enabler for </a:t>
            </a:r>
            <a:r>
              <a:rPr lang="en-US" altLang="en-US" sz="1400" i="1" dirty="0">
                <a:solidFill>
                  <a:srgbClr val="0000FF"/>
                </a:solidFill>
              </a:rPr>
              <a:t>UE location service over</a:t>
            </a:r>
            <a:r>
              <a:rPr lang="en-US" altLang="en-US" sz="1400" b="1" i="1" dirty="0">
                <a:solidFill>
                  <a:srgbClr val="0000FF"/>
                </a:solidFill>
              </a:rPr>
              <a:t> dual-access/network</a:t>
            </a:r>
            <a:endParaRPr lang="en-GB" altLang="zh-CN" sz="1400" i="1" dirty="0" smtClean="0">
              <a:solidFill>
                <a:srgbClr val="0000FF"/>
              </a:solidFill>
              <a:sym typeface="+mn-ea"/>
            </a:endParaRPr>
          </a:p>
          <a:p>
            <a:r>
              <a:rPr lang="en-GB" altLang="en-US" sz="2400" dirty="0" smtClean="0"/>
              <a:t>Expected Output: </a:t>
            </a:r>
            <a:endParaRPr lang="en-GB" altLang="en-US" sz="1600" i="1" dirty="0" smtClean="0">
              <a:solidFill>
                <a:srgbClr val="0000FF"/>
              </a:solidFill>
            </a:endParaRPr>
          </a:p>
          <a:p>
            <a:pPr lvl="1"/>
            <a:r>
              <a:rPr lang="en-GB" altLang="en-US" sz="1400" i="1" dirty="0" smtClean="0">
                <a:solidFill>
                  <a:srgbClr val="0000FF"/>
                </a:solidFill>
              </a:rPr>
              <a:t>SID</a:t>
            </a:r>
            <a:r>
              <a:rPr lang="en-GB" altLang="en-US" sz="1400" i="1" dirty="0">
                <a:solidFill>
                  <a:srgbClr val="0000FF"/>
                </a:solidFill>
              </a:rPr>
              <a:t>: </a:t>
            </a:r>
            <a:r>
              <a:rPr lang="en-GB" altLang="en-US" sz="1400" i="1" dirty="0" smtClean="0">
                <a:solidFill>
                  <a:srgbClr val="0000FF"/>
                </a:solidFill>
              </a:rPr>
              <a:t>output is proposed to be a new TR</a:t>
            </a:r>
          </a:p>
          <a:p>
            <a:pPr lvl="1"/>
            <a:r>
              <a:rPr lang="en-GB" altLang="en-US" sz="1400" i="1" dirty="0" smtClean="0">
                <a:solidFill>
                  <a:srgbClr val="0000FF"/>
                </a:solidFill>
              </a:rPr>
              <a:t>WID: </a:t>
            </a:r>
            <a:r>
              <a:rPr lang="en-GB" altLang="en-US" sz="1400" i="1" dirty="0">
                <a:solidFill>
                  <a:srgbClr val="0000FF"/>
                </a:solidFill>
              </a:rPr>
              <a:t>output is proposed </a:t>
            </a:r>
            <a:r>
              <a:rPr lang="en-GB" altLang="en-US" sz="1400" i="1" dirty="0" smtClean="0">
                <a:solidFill>
                  <a:srgbClr val="0000FF"/>
                </a:solidFill>
              </a:rPr>
              <a:t>to be a new TS,  </a:t>
            </a:r>
            <a:r>
              <a:rPr lang="en-US" altLang="en-US" sz="1400" i="1" dirty="0" smtClean="0">
                <a:solidFill>
                  <a:srgbClr val="0000FF"/>
                </a:solidFill>
              </a:rPr>
              <a:t>to </a:t>
            </a:r>
            <a:r>
              <a:rPr lang="en-US" altLang="en-US" sz="1400" i="1" dirty="0">
                <a:solidFill>
                  <a:srgbClr val="0000FF"/>
                </a:solidFill>
              </a:rPr>
              <a:t>be added to existing </a:t>
            </a:r>
            <a:r>
              <a:rPr lang="en-US" altLang="en-US" sz="1400" i="1" dirty="0" smtClean="0">
                <a:solidFill>
                  <a:srgbClr val="0000FF"/>
                </a:solidFill>
              </a:rPr>
              <a:t>TS  is also considered</a:t>
            </a:r>
            <a:endParaRPr lang="en-GB" altLang="en-US" sz="1400" i="1" dirty="0">
              <a:solidFill>
                <a:srgbClr val="0000FF"/>
              </a:solidFill>
            </a:endParaRPr>
          </a:p>
        </p:txBody>
      </p:sp>
      <p:sp>
        <p:nvSpPr>
          <p:cNvPr id="4" name="Up Ribbon 3"/>
          <p:cNvSpPr/>
          <p:nvPr/>
        </p:nvSpPr>
        <p:spPr>
          <a:xfrm>
            <a:off x="5235192" y="114214"/>
            <a:ext cx="4692580" cy="673240"/>
          </a:xfrm>
          <a:prstGeom prst="ribbon2">
            <a:avLst>
              <a:gd name="adj1" fmla="val 16667"/>
              <a:gd name="adj2" fmla="val 6841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smtClean="0">
                <a:solidFill>
                  <a:schemeClr val="bg1"/>
                </a:solidFill>
              </a:rPr>
              <a:t>Rel-19 SID/WID Proposal Slide Template</a:t>
            </a:r>
            <a:endParaRPr lang="en-IN" b="1" dirty="0">
              <a:solidFill>
                <a:schemeClr val="bg1"/>
              </a:solidFill>
            </a:endParaRPr>
          </a:p>
        </p:txBody>
      </p:sp>
    </p:spTree>
    <p:extLst>
      <p:ext uri="{BB962C8B-B14F-4D97-AF65-F5344CB8AC3E}">
        <p14:creationId xmlns:p14="http://schemas.microsoft.com/office/powerpoint/2010/main" val="695790100"/>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368300" y="554021"/>
            <a:ext cx="11055762" cy="1104917"/>
          </a:xfrm>
        </p:spPr>
        <p:txBody>
          <a:bodyPr/>
          <a:lstStyle/>
          <a:p>
            <a:r>
              <a:rPr lang="en-US" altLang="en-US" sz="3200" b="1" dirty="0" err="1"/>
              <a:t>FS_eLSAPP</a:t>
            </a:r>
            <a:r>
              <a:rPr lang="en-US" altLang="en-US" sz="3200" b="1" dirty="0"/>
              <a:t>: Study on enhanced application layer support for location </a:t>
            </a:r>
            <a:r>
              <a:rPr lang="en-US" altLang="en-US" sz="3200" b="1" dirty="0" smtClean="0"/>
              <a:t>services-2/4</a:t>
            </a:r>
            <a:endParaRPr lang="en-GB" altLang="en-US" sz="3200" dirty="0"/>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838200" y="1825625"/>
            <a:ext cx="10515600" cy="4230270"/>
          </a:xfrm>
        </p:spPr>
        <p:txBody>
          <a:bodyPr/>
          <a:lstStyle/>
          <a:p>
            <a:r>
              <a:rPr lang="en-US" sz="2400" dirty="0" smtClean="0"/>
              <a:t>Anticipated </a:t>
            </a:r>
            <a:r>
              <a:rPr lang="en-US" sz="2400" dirty="0"/>
              <a:t>start </a:t>
            </a:r>
            <a:r>
              <a:rPr lang="en-US" sz="2400" dirty="0" smtClean="0"/>
              <a:t>date/meeting: </a:t>
            </a:r>
            <a:r>
              <a:rPr lang="en-US" sz="2400" i="1" dirty="0" smtClean="0">
                <a:solidFill>
                  <a:srgbClr val="0000FF"/>
                </a:solidFill>
              </a:rPr>
              <a:t>Aug,2023 SA6#56</a:t>
            </a:r>
            <a:endParaRPr lang="en-GB" altLang="en-US" sz="1600" i="1" dirty="0" smtClean="0">
              <a:solidFill>
                <a:srgbClr val="0000FF"/>
              </a:solidFill>
            </a:endParaRPr>
          </a:p>
          <a:p>
            <a:pPr lvl="0"/>
            <a:r>
              <a:rPr lang="en-GB" altLang="en-US" sz="2400" dirty="0" smtClean="0"/>
              <a:t>Target Completion:</a:t>
            </a:r>
            <a:r>
              <a:rPr lang="en-US" altLang="zh-CN" sz="2400" dirty="0">
                <a:solidFill>
                  <a:srgbClr val="0000FF"/>
                </a:solidFill>
              </a:rPr>
              <a:t> </a:t>
            </a:r>
            <a:r>
              <a:rPr lang="en-US" altLang="zh-CN" sz="2400" i="1" dirty="0" smtClean="0">
                <a:solidFill>
                  <a:srgbClr val="0000FF"/>
                </a:solidFill>
              </a:rPr>
              <a:t>Dec,2024 SA6#61</a:t>
            </a:r>
            <a:r>
              <a:rPr lang="en-GB" altLang="zh-CN" sz="2400" i="1" dirty="0" smtClean="0">
                <a:solidFill>
                  <a:srgbClr val="0000FF"/>
                </a:solidFill>
              </a:rPr>
              <a:t>, SA#104</a:t>
            </a:r>
            <a:endParaRPr lang="en-GB" altLang="en-US" sz="2400" i="1" dirty="0">
              <a:solidFill>
                <a:srgbClr val="0000FF"/>
              </a:solidFill>
            </a:endParaRPr>
          </a:p>
          <a:p>
            <a:pPr lvl="0"/>
            <a:r>
              <a:rPr lang="en-IN" altLang="en-US" sz="2400" dirty="0" smtClean="0"/>
              <a:t>Estimated TUs: </a:t>
            </a:r>
            <a:r>
              <a:rPr lang="en-GB" altLang="en-US" sz="2400" i="1" dirty="0" smtClean="0">
                <a:solidFill>
                  <a:srgbClr val="0000FF"/>
                </a:solidFill>
              </a:rPr>
              <a:t>12 </a:t>
            </a:r>
            <a:r>
              <a:rPr lang="en-GB" altLang="en-US" sz="2400" i="1" dirty="0">
                <a:solidFill>
                  <a:srgbClr val="0000FF"/>
                </a:solidFill>
              </a:rPr>
              <a:t>TUs (SID) + </a:t>
            </a:r>
            <a:r>
              <a:rPr lang="en-GB" altLang="en-US" sz="2400" i="1" dirty="0" smtClean="0">
                <a:solidFill>
                  <a:srgbClr val="0000FF"/>
                </a:solidFill>
              </a:rPr>
              <a:t>8 TUs(WID</a:t>
            </a:r>
            <a:r>
              <a:rPr lang="en-GB" altLang="en-US" sz="2400" i="1" dirty="0">
                <a:solidFill>
                  <a:srgbClr val="0000FF"/>
                </a:solidFill>
              </a:rPr>
              <a:t>) </a:t>
            </a:r>
            <a:endParaRPr lang="en-IN" altLang="en-US" sz="2400" i="1" dirty="0">
              <a:solidFill>
                <a:srgbClr val="0000FF"/>
              </a:solidFill>
            </a:endParaRPr>
          </a:p>
          <a:p>
            <a:r>
              <a:rPr lang="en-IN" altLang="en-US" sz="2400" dirty="0" err="1" smtClean="0"/>
              <a:t>Rapporteurship</a:t>
            </a:r>
            <a:r>
              <a:rPr lang="en-IN" altLang="en-US" sz="2400" dirty="0" smtClean="0"/>
              <a:t>: </a:t>
            </a:r>
            <a:r>
              <a:rPr lang="en-IN" altLang="en-US" sz="2400" i="1" dirty="0" err="1">
                <a:solidFill>
                  <a:srgbClr val="0000FF"/>
                </a:solidFill>
              </a:rPr>
              <a:t>Liping</a:t>
            </a:r>
            <a:r>
              <a:rPr lang="en-IN" altLang="en-US" sz="2400" i="1" dirty="0">
                <a:solidFill>
                  <a:srgbClr val="0000FF"/>
                </a:solidFill>
              </a:rPr>
              <a:t> Wu, wuliping@cictmobile.com</a:t>
            </a:r>
          </a:p>
          <a:p>
            <a:r>
              <a:rPr lang="en-IN" altLang="en-US" sz="2400" dirty="0" smtClean="0"/>
              <a:t>Supporting IMs: </a:t>
            </a:r>
            <a:r>
              <a:rPr lang="en-IN" altLang="en-US" sz="2400" i="1" dirty="0" smtClean="0">
                <a:solidFill>
                  <a:srgbClr val="0000FF"/>
                </a:solidFill>
              </a:rPr>
              <a:t>CATT, ZTE, </a:t>
            </a:r>
            <a:r>
              <a:rPr lang="en-IN" altLang="en-US" sz="2400" i="1" dirty="0" err="1" smtClean="0">
                <a:solidFill>
                  <a:srgbClr val="0000FF"/>
                </a:solidFill>
              </a:rPr>
              <a:t>CMCC,vivo</a:t>
            </a:r>
            <a:endParaRPr lang="en-IN" altLang="en-US" sz="2400" dirty="0" smtClean="0"/>
          </a:p>
        </p:txBody>
      </p:sp>
      <p:sp>
        <p:nvSpPr>
          <p:cNvPr id="4" name="Up Ribbon 3"/>
          <p:cNvSpPr/>
          <p:nvPr/>
        </p:nvSpPr>
        <p:spPr>
          <a:xfrm>
            <a:off x="5235192" y="114214"/>
            <a:ext cx="4692580" cy="673240"/>
          </a:xfrm>
          <a:prstGeom prst="ribbon2">
            <a:avLst>
              <a:gd name="adj1" fmla="val 16667"/>
              <a:gd name="adj2" fmla="val 6841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smtClean="0">
                <a:solidFill>
                  <a:schemeClr val="bg1"/>
                </a:solidFill>
              </a:rPr>
              <a:t>Rel-19 SID/WID Proposal Slide Template</a:t>
            </a:r>
            <a:endParaRPr lang="en-IN" b="1" dirty="0">
              <a:solidFill>
                <a:schemeClr val="bg1"/>
              </a:solidFill>
            </a:endParaRPr>
          </a:p>
        </p:txBody>
      </p:sp>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412750" y="623871"/>
            <a:ext cx="10515600" cy="1104917"/>
          </a:xfrm>
        </p:spPr>
        <p:txBody>
          <a:bodyPr/>
          <a:lstStyle/>
          <a:p>
            <a:r>
              <a:rPr lang="en-US" altLang="en-US" sz="3200" b="1" dirty="0" err="1"/>
              <a:t>FS_eLSAPP</a:t>
            </a:r>
            <a:r>
              <a:rPr lang="en-US" altLang="en-US" sz="3200" b="1" dirty="0"/>
              <a:t>: Study on enhanced application layer support for location </a:t>
            </a:r>
            <a:r>
              <a:rPr lang="en-US" altLang="en-US" sz="3200" b="1" dirty="0" smtClean="0"/>
              <a:t>services-3/4</a:t>
            </a:r>
            <a:endParaRPr lang="en-GB" altLang="en-US" sz="3200" dirty="0"/>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440871" y="1778125"/>
            <a:ext cx="11405507" cy="4705804"/>
          </a:xfrm>
        </p:spPr>
        <p:txBody>
          <a:bodyPr/>
          <a:lstStyle/>
          <a:p>
            <a:r>
              <a:rPr lang="en-GB" altLang="en-US" sz="2400" dirty="0" smtClean="0"/>
              <a:t>Description:</a:t>
            </a:r>
            <a:r>
              <a:rPr lang="en-GB" altLang="en-US" sz="1400" i="1" dirty="0" smtClean="0">
                <a:solidFill>
                  <a:srgbClr val="0000FF"/>
                </a:solidFill>
              </a:rPr>
              <a:t> </a:t>
            </a:r>
            <a:endParaRPr lang="en-GB" altLang="en-US" sz="2400" dirty="0" smtClean="0"/>
          </a:p>
          <a:p>
            <a:pPr lvl="1"/>
            <a:r>
              <a:rPr lang="en-US" altLang="en-US" sz="1200" i="1" dirty="0">
                <a:solidFill>
                  <a:srgbClr val="0000FF"/>
                </a:solidFill>
              </a:rPr>
              <a:t>Although in R16 and R17, the SEAL work has introduced the basic Location management architecture, and in R18 the 5GFLS is also been added </a:t>
            </a:r>
            <a:r>
              <a:rPr lang="en-US" altLang="en-US" sz="1200" i="1" dirty="0" smtClean="0">
                <a:solidFill>
                  <a:srgbClr val="0000FF"/>
                </a:solidFill>
              </a:rPr>
              <a:t>to further </a:t>
            </a:r>
            <a:r>
              <a:rPr lang="en-US" altLang="en-US" sz="1200" i="1" dirty="0">
                <a:solidFill>
                  <a:srgbClr val="0000FF"/>
                </a:solidFill>
              </a:rPr>
              <a:t>improve the LCS </a:t>
            </a:r>
            <a:r>
              <a:rPr lang="en-US" altLang="en-US" sz="1200" i="1" dirty="0" err="1">
                <a:solidFill>
                  <a:srgbClr val="0000FF"/>
                </a:solidFill>
              </a:rPr>
              <a:t>QoS</a:t>
            </a:r>
            <a:r>
              <a:rPr lang="en-US" altLang="en-US" sz="1200" i="1" dirty="0">
                <a:solidFill>
                  <a:srgbClr val="0000FF"/>
                </a:solidFill>
              </a:rPr>
              <a:t> (e.g. accuracy, latency) to meet the requirements from vertical applications </a:t>
            </a:r>
            <a:r>
              <a:rPr lang="en-US" altLang="en-US" sz="1200" i="1" dirty="0" smtClean="0">
                <a:solidFill>
                  <a:srgbClr val="0000FF"/>
                </a:solidFill>
              </a:rPr>
              <a:t>. </a:t>
            </a:r>
            <a:r>
              <a:rPr lang="en-US" altLang="en-US" sz="1200" i="1" dirty="0">
                <a:solidFill>
                  <a:srgbClr val="0000FF"/>
                </a:solidFill>
              </a:rPr>
              <a:t>H</a:t>
            </a:r>
            <a:r>
              <a:rPr lang="en-US" altLang="en-US" sz="1200" i="1" dirty="0" smtClean="0">
                <a:solidFill>
                  <a:srgbClr val="0000FF"/>
                </a:solidFill>
              </a:rPr>
              <a:t>owever </a:t>
            </a:r>
            <a:r>
              <a:rPr lang="en-US" altLang="en-US" sz="1200" i="1" dirty="0">
                <a:solidFill>
                  <a:srgbClr val="0000FF"/>
                </a:solidFill>
              </a:rPr>
              <a:t>there are many value-added location service requirements from vertical applications cannot be met. Such as </a:t>
            </a:r>
            <a:r>
              <a:rPr lang="en-US" altLang="zh-CN" sz="1200" i="1" dirty="0" smtClean="0">
                <a:solidFill>
                  <a:srgbClr val="0000FF"/>
                </a:solidFill>
              </a:rPr>
              <a:t>Location Alerting, Location tracing, History Trace request or playback, </a:t>
            </a:r>
            <a:r>
              <a:rPr lang="en-US" altLang="zh-CN" sz="1200" i="1" dirty="0" err="1" smtClean="0">
                <a:solidFill>
                  <a:srgbClr val="0000FF"/>
                </a:solidFill>
              </a:rPr>
              <a:t>Heatmap</a:t>
            </a:r>
            <a:r>
              <a:rPr lang="en-US" altLang="zh-CN" sz="1200" i="1" dirty="0" smtClean="0">
                <a:solidFill>
                  <a:srgbClr val="0000FF"/>
                </a:solidFill>
              </a:rPr>
              <a:t>, Location format mapping, Location information analysis, etc. </a:t>
            </a:r>
          </a:p>
          <a:p>
            <a:pPr lvl="1"/>
            <a:r>
              <a:rPr lang="en-US" altLang="zh-CN" sz="1200" i="1" dirty="0">
                <a:solidFill>
                  <a:srgbClr val="0000FF"/>
                </a:solidFill>
              </a:rPr>
              <a:t>The LMS functionalities should  also align with the AF requests specified by SA2(TS23.273 and TS 23.586). Such as the Location service exposure, GNSS assistance data </a:t>
            </a:r>
            <a:r>
              <a:rPr lang="en-US" altLang="zh-CN" sz="1200" i="1" dirty="0" smtClean="0">
                <a:solidFill>
                  <a:srgbClr val="0000FF"/>
                </a:solidFill>
              </a:rPr>
              <a:t>collection from AF, Ranging/</a:t>
            </a:r>
            <a:r>
              <a:rPr lang="en-US" altLang="zh-CN" sz="1200" i="1" dirty="0" err="1" smtClean="0">
                <a:solidFill>
                  <a:srgbClr val="0000FF"/>
                </a:solidFill>
              </a:rPr>
              <a:t>Sidelink</a:t>
            </a:r>
            <a:r>
              <a:rPr lang="en-US" altLang="zh-CN" sz="1200" i="1" dirty="0" smtClean="0">
                <a:solidFill>
                  <a:srgbClr val="0000FF"/>
                </a:solidFill>
              </a:rPr>
              <a:t> </a:t>
            </a:r>
            <a:r>
              <a:rPr lang="en-US" altLang="zh-CN" sz="1200" i="1" dirty="0">
                <a:solidFill>
                  <a:srgbClr val="0000FF"/>
                </a:solidFill>
              </a:rPr>
              <a:t>Positioning service requests from AF, etc.</a:t>
            </a:r>
            <a:endParaRPr lang="en-GB" altLang="en-US" sz="1200" i="1" dirty="0" smtClean="0">
              <a:solidFill>
                <a:srgbClr val="0000FF"/>
              </a:solidFill>
            </a:endParaRPr>
          </a:p>
          <a:p>
            <a:pPr lvl="1"/>
            <a:r>
              <a:rPr lang="en-US" altLang="zh-CN" sz="1200" i="1" dirty="0" smtClean="0">
                <a:solidFill>
                  <a:srgbClr val="0000FF"/>
                </a:solidFill>
              </a:rPr>
              <a:t>What’s more, SA1 has specified some new location related requirements in Rel-19. </a:t>
            </a:r>
            <a:r>
              <a:rPr lang="en-US" altLang="zh-CN" sz="1200" i="1" dirty="0">
                <a:solidFill>
                  <a:srgbClr val="0000FF"/>
                </a:solidFill>
              </a:rPr>
              <a:t>Such as </a:t>
            </a:r>
            <a:r>
              <a:rPr lang="en-US" altLang="zh-CN" sz="1200" i="1" dirty="0" smtClean="0">
                <a:solidFill>
                  <a:srgbClr val="0000FF"/>
                </a:solidFill>
              </a:rPr>
              <a:t>UE </a:t>
            </a:r>
            <a:r>
              <a:rPr lang="en-US" altLang="zh-CN" sz="1200" i="1" dirty="0">
                <a:solidFill>
                  <a:srgbClr val="0000FF"/>
                </a:solidFill>
              </a:rPr>
              <a:t>location service over dual-access/network. </a:t>
            </a:r>
            <a:r>
              <a:rPr lang="en-US" altLang="zh-CN" sz="1200" i="1" dirty="0" smtClean="0">
                <a:solidFill>
                  <a:srgbClr val="0000FF"/>
                </a:solidFill>
              </a:rPr>
              <a:t> </a:t>
            </a:r>
            <a:endParaRPr lang="en-GB" altLang="en-US" sz="1200" i="1" dirty="0" smtClean="0">
              <a:solidFill>
                <a:srgbClr val="0000FF"/>
              </a:solidFill>
            </a:endParaRPr>
          </a:p>
          <a:p>
            <a:r>
              <a:rPr lang="en-GB" altLang="en-US" sz="2400" dirty="0" smtClean="0"/>
              <a:t>Goals:</a:t>
            </a:r>
            <a:r>
              <a:rPr lang="en-GB" altLang="en-US" sz="1400" i="1" dirty="0" smtClean="0">
                <a:solidFill>
                  <a:srgbClr val="0000FF"/>
                </a:solidFill>
              </a:rPr>
              <a:t> </a:t>
            </a:r>
            <a:endParaRPr lang="en-GB" altLang="en-US" sz="2400" dirty="0" smtClean="0"/>
          </a:p>
          <a:p>
            <a:pPr lvl="1"/>
            <a:r>
              <a:rPr lang="en-US" altLang="en-US" sz="1200" i="1" dirty="0" smtClean="0">
                <a:solidFill>
                  <a:srgbClr val="0000FF"/>
                </a:solidFill>
              </a:rPr>
              <a:t>Identify the gaps between </a:t>
            </a:r>
            <a:r>
              <a:rPr lang="en-GB" altLang="zh-CN" sz="1200" i="1" dirty="0" smtClean="0">
                <a:solidFill>
                  <a:srgbClr val="0000FF"/>
                </a:solidFill>
              </a:rPr>
              <a:t>the service requirements for </a:t>
            </a:r>
            <a:r>
              <a:rPr lang="en-US" altLang="en-US" sz="1200" i="1" dirty="0">
                <a:solidFill>
                  <a:srgbClr val="0000FF"/>
                </a:solidFill>
              </a:rPr>
              <a:t>AF functionalities specified by SA2, new SA1 requirements, enabler for the value-added location service and the existing SEAL-LM architecture in application </a:t>
            </a:r>
            <a:r>
              <a:rPr lang="en-US" altLang="en-US" sz="1200" i="1" dirty="0" smtClean="0">
                <a:solidFill>
                  <a:srgbClr val="0000FF"/>
                </a:solidFill>
              </a:rPr>
              <a:t>layer</a:t>
            </a:r>
            <a:r>
              <a:rPr lang="en-GB" altLang="zh-CN" sz="1200" i="1" dirty="0" smtClean="0">
                <a:solidFill>
                  <a:srgbClr val="0000FF"/>
                </a:solidFill>
              </a:rPr>
              <a:t>.</a:t>
            </a:r>
            <a:endParaRPr lang="en-US" altLang="en-US" sz="1200" i="1" dirty="0" smtClean="0">
              <a:solidFill>
                <a:srgbClr val="0000FF"/>
              </a:solidFill>
            </a:endParaRPr>
          </a:p>
          <a:p>
            <a:pPr lvl="1"/>
            <a:r>
              <a:rPr lang="en-US" altLang="zh-CN" sz="1200" i="1" dirty="0" smtClean="0">
                <a:solidFill>
                  <a:srgbClr val="0000FF"/>
                </a:solidFill>
              </a:rPr>
              <a:t>Develop the SEAL-LM </a:t>
            </a:r>
            <a:r>
              <a:rPr lang="en-US" altLang="zh-CN" sz="1200" i="1" dirty="0">
                <a:solidFill>
                  <a:srgbClr val="0000FF"/>
                </a:solidFill>
              </a:rPr>
              <a:t>architectural enhancements mainly to support the </a:t>
            </a:r>
            <a:r>
              <a:rPr lang="en-US" altLang="zh-CN" sz="1200" i="1" dirty="0" smtClean="0">
                <a:solidFill>
                  <a:srgbClr val="0000FF"/>
                </a:solidFill>
              </a:rPr>
              <a:t>above technical description </a:t>
            </a:r>
            <a:r>
              <a:rPr lang="en-US" altLang="zh-CN" sz="1200" i="1" dirty="0">
                <a:solidFill>
                  <a:srgbClr val="0000FF"/>
                </a:solidFill>
              </a:rPr>
              <a:t>based on </a:t>
            </a:r>
            <a:r>
              <a:rPr lang="en-US" altLang="zh-CN" sz="1200" i="1" dirty="0" smtClean="0">
                <a:solidFill>
                  <a:srgbClr val="0000FF"/>
                </a:solidFill>
              </a:rPr>
              <a:t>the </a:t>
            </a:r>
            <a:r>
              <a:rPr lang="en-US" altLang="zh-CN" sz="1200" i="1" dirty="0">
                <a:solidFill>
                  <a:srgbClr val="0000FF"/>
                </a:solidFill>
              </a:rPr>
              <a:t>gap </a:t>
            </a:r>
            <a:r>
              <a:rPr lang="en-US" altLang="zh-CN" sz="1200" i="1" dirty="0" smtClean="0">
                <a:solidFill>
                  <a:srgbClr val="0000FF"/>
                </a:solidFill>
              </a:rPr>
              <a:t>analysis.</a:t>
            </a:r>
            <a:endParaRPr lang="en-US" altLang="zh-CN" sz="1200" i="1" dirty="0">
              <a:solidFill>
                <a:srgbClr val="0000FF"/>
              </a:solidFill>
            </a:endParaRPr>
          </a:p>
          <a:p>
            <a:pPr lvl="1"/>
            <a:r>
              <a:rPr lang="en-US" altLang="zh-CN" sz="1200" i="1" dirty="0" smtClean="0">
                <a:solidFill>
                  <a:srgbClr val="0000FF"/>
                </a:solidFill>
              </a:rPr>
              <a:t>Study the key issue and related solutions </a:t>
            </a:r>
            <a:r>
              <a:rPr lang="en-US" altLang="zh-CN" sz="1200" i="1" dirty="0">
                <a:solidFill>
                  <a:srgbClr val="0000FF"/>
                </a:solidFill>
              </a:rPr>
              <a:t> </a:t>
            </a:r>
            <a:r>
              <a:rPr lang="en-US" altLang="zh-CN" sz="1200" i="1" dirty="0" smtClean="0">
                <a:solidFill>
                  <a:srgbClr val="0000FF"/>
                </a:solidFill>
              </a:rPr>
              <a:t>for the enhanced location services.</a:t>
            </a:r>
          </a:p>
          <a:p>
            <a:r>
              <a:rPr lang="en-GB" altLang="en-US" sz="2400" dirty="0"/>
              <a:t>Dependency on other working groups: </a:t>
            </a:r>
          </a:p>
          <a:p>
            <a:pPr lvl="1"/>
            <a:r>
              <a:rPr lang="en-GB" altLang="en-US" sz="1200" i="1" dirty="0">
                <a:solidFill>
                  <a:srgbClr val="0000FF"/>
                </a:solidFill>
              </a:rPr>
              <a:t>SA2: The LCS expose function for AF is specified </a:t>
            </a:r>
            <a:r>
              <a:rPr lang="en-GB" altLang="en-US" sz="1200" i="1" dirty="0" smtClean="0">
                <a:solidFill>
                  <a:srgbClr val="0000FF"/>
                </a:solidFill>
              </a:rPr>
              <a:t>in </a:t>
            </a:r>
            <a:r>
              <a:rPr lang="en-GB" altLang="en-US" sz="1200" i="1" dirty="0">
                <a:solidFill>
                  <a:srgbClr val="0000FF"/>
                </a:solidFill>
              </a:rPr>
              <a:t>TS 23.273 and TS 29.572. </a:t>
            </a:r>
            <a:r>
              <a:rPr lang="en-GB" altLang="en-US" sz="1200" i="1" dirty="0" smtClean="0">
                <a:solidFill>
                  <a:srgbClr val="0000FF"/>
                </a:solidFill>
              </a:rPr>
              <a:t> </a:t>
            </a:r>
            <a:r>
              <a:rPr lang="en-GB" altLang="en-US" sz="1200" i="1" dirty="0">
                <a:solidFill>
                  <a:srgbClr val="0000FF"/>
                </a:solidFill>
              </a:rPr>
              <a:t>The Ranging/</a:t>
            </a:r>
            <a:r>
              <a:rPr lang="en-GB" altLang="en-US" sz="1200" i="1" dirty="0" err="1">
                <a:solidFill>
                  <a:srgbClr val="0000FF"/>
                </a:solidFill>
              </a:rPr>
              <a:t>Sidelink</a:t>
            </a:r>
            <a:r>
              <a:rPr lang="en-GB" altLang="en-US" sz="1200" i="1" dirty="0">
                <a:solidFill>
                  <a:srgbClr val="0000FF"/>
                </a:solidFill>
              </a:rPr>
              <a:t> Positioning </a:t>
            </a:r>
            <a:r>
              <a:rPr lang="en-GB" altLang="en-US" sz="1200" i="1" dirty="0" smtClean="0">
                <a:solidFill>
                  <a:srgbClr val="0000FF"/>
                </a:solidFill>
              </a:rPr>
              <a:t>function </a:t>
            </a:r>
            <a:r>
              <a:rPr lang="en-GB" altLang="en-US" sz="1200" i="1" dirty="0">
                <a:solidFill>
                  <a:srgbClr val="0000FF"/>
                </a:solidFill>
              </a:rPr>
              <a:t>is specified  </a:t>
            </a:r>
            <a:r>
              <a:rPr lang="en-GB" altLang="en-US" sz="1200" i="1" dirty="0" smtClean="0">
                <a:solidFill>
                  <a:srgbClr val="0000FF"/>
                </a:solidFill>
              </a:rPr>
              <a:t>in TS 23.586.</a:t>
            </a:r>
            <a:endParaRPr lang="en-GB" altLang="en-US" sz="2000" dirty="0"/>
          </a:p>
          <a:p>
            <a:r>
              <a:rPr lang="en-US" altLang="zh-CN" sz="2400" dirty="0"/>
              <a:t>Impacts to 3GPP/Industry work if this is not accepted into Rel-19:</a:t>
            </a:r>
          </a:p>
          <a:p>
            <a:pPr lvl="1"/>
            <a:r>
              <a:rPr lang="en-IN" altLang="zh-CN" sz="1200" i="1" dirty="0">
                <a:solidFill>
                  <a:srgbClr val="0000FF"/>
                </a:solidFill>
              </a:rPr>
              <a:t>Inconsistent work</a:t>
            </a:r>
            <a:r>
              <a:rPr lang="en-US" altLang="zh-CN" sz="1200" i="1" dirty="0">
                <a:solidFill>
                  <a:srgbClr val="0000FF"/>
                </a:solidFill>
              </a:rPr>
              <a:t>/functions for location services</a:t>
            </a:r>
            <a:r>
              <a:rPr lang="en-IN" altLang="zh-CN" sz="1200" i="1" dirty="0">
                <a:solidFill>
                  <a:srgbClr val="0000FF"/>
                </a:solidFill>
              </a:rPr>
              <a:t> between SA2 and SA6.</a:t>
            </a:r>
          </a:p>
          <a:p>
            <a:pPr lvl="1"/>
            <a:r>
              <a:rPr lang="en-IN" altLang="zh-CN" sz="1200" i="1" dirty="0">
                <a:solidFill>
                  <a:srgbClr val="0000FF"/>
                </a:solidFill>
              </a:rPr>
              <a:t>The value-added location services can’t be deployed and utilized in </a:t>
            </a:r>
            <a:r>
              <a:rPr lang="en-US" altLang="zh-CN" sz="1200" i="1" dirty="0">
                <a:solidFill>
                  <a:srgbClr val="0000FF"/>
                </a:solidFill>
              </a:rPr>
              <a:t>Industry.</a:t>
            </a:r>
          </a:p>
          <a:p>
            <a:pPr marL="457200" lvl="1" indent="0">
              <a:buNone/>
            </a:pPr>
            <a:endParaRPr lang="en-GB" altLang="en-US" sz="1200" dirty="0" smtClean="0"/>
          </a:p>
        </p:txBody>
      </p:sp>
      <p:sp>
        <p:nvSpPr>
          <p:cNvPr id="4" name="Up Ribbon 3"/>
          <p:cNvSpPr/>
          <p:nvPr/>
        </p:nvSpPr>
        <p:spPr>
          <a:xfrm>
            <a:off x="5235192" y="114214"/>
            <a:ext cx="4692580" cy="673240"/>
          </a:xfrm>
          <a:prstGeom prst="ribbon2">
            <a:avLst>
              <a:gd name="adj1" fmla="val 16667"/>
              <a:gd name="adj2" fmla="val 6841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smtClean="0">
                <a:solidFill>
                  <a:schemeClr val="bg1"/>
                </a:solidFill>
              </a:rPr>
              <a:t>Rel-19 SID/WID Proposal Slide Template</a:t>
            </a:r>
            <a:endParaRPr lang="en-IN" b="1" dirty="0">
              <a:solidFill>
                <a:schemeClr val="bg1"/>
              </a:solidFill>
            </a:endParaRPr>
          </a:p>
        </p:txBody>
      </p:sp>
    </p:spTree>
    <p:extLst>
      <p:ext uri="{BB962C8B-B14F-4D97-AF65-F5344CB8AC3E}">
        <p14:creationId xmlns:p14="http://schemas.microsoft.com/office/powerpoint/2010/main" val="3722344600"/>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349250" y="579421"/>
            <a:ext cx="10515600" cy="1104917"/>
          </a:xfrm>
        </p:spPr>
        <p:txBody>
          <a:bodyPr/>
          <a:lstStyle/>
          <a:p>
            <a:r>
              <a:rPr lang="en-GB" altLang="en-US" sz="3600" b="1" dirty="0" smtClean="0"/>
              <a:t>Outline</a:t>
            </a:r>
            <a:endParaRPr lang="en-GB" altLang="en-US" sz="3600" b="1" dirty="0"/>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838200" y="1825625"/>
            <a:ext cx="10775950" cy="4230270"/>
          </a:xfrm>
        </p:spPr>
        <p:txBody>
          <a:bodyPr/>
          <a:lstStyle/>
          <a:p>
            <a:pPr>
              <a:lnSpc>
                <a:spcPct val="150000"/>
              </a:lnSpc>
            </a:pPr>
            <a:r>
              <a:rPr lang="en-GB" altLang="en-US" dirty="0" smtClean="0">
                <a:solidFill>
                  <a:schemeClr val="bg1">
                    <a:lumMod val="85000"/>
                  </a:schemeClr>
                </a:solidFill>
              </a:rPr>
              <a:t>Rel-19 SID/WID Slide Template: </a:t>
            </a:r>
            <a:r>
              <a:rPr lang="en-GB" altLang="en-US" i="1" dirty="0" err="1" smtClean="0">
                <a:solidFill>
                  <a:schemeClr val="bg1">
                    <a:lumMod val="85000"/>
                  </a:schemeClr>
                </a:solidFill>
              </a:rPr>
              <a:t>FS_eAPPLS</a:t>
            </a:r>
            <a:endParaRPr lang="en-GB" altLang="en-US" sz="1800" i="1" dirty="0" smtClean="0">
              <a:solidFill>
                <a:schemeClr val="bg1">
                  <a:lumMod val="85000"/>
                </a:schemeClr>
              </a:solidFill>
            </a:endParaRPr>
          </a:p>
          <a:p>
            <a:pPr>
              <a:lnSpc>
                <a:spcPct val="150000"/>
              </a:lnSpc>
            </a:pPr>
            <a:r>
              <a:rPr lang="en-US" altLang="zh-CN" dirty="0" smtClean="0"/>
              <a:t>Annex </a:t>
            </a:r>
            <a:r>
              <a:rPr lang="en-US" altLang="zh-CN" dirty="0"/>
              <a:t>A: Use cases for value-added location services</a:t>
            </a:r>
          </a:p>
          <a:p>
            <a:pPr>
              <a:lnSpc>
                <a:spcPct val="150000"/>
              </a:lnSpc>
            </a:pPr>
            <a:r>
              <a:rPr lang="en-US" altLang="zh-CN" dirty="0">
                <a:solidFill>
                  <a:schemeClr val="bg1">
                    <a:lumMod val="85000"/>
                  </a:schemeClr>
                </a:solidFill>
              </a:rPr>
              <a:t>Annex B: Use cases for dual-access/Multi-USIM location services</a:t>
            </a:r>
            <a:endParaRPr lang="en-IN" altLang="zh-CN" dirty="0">
              <a:solidFill>
                <a:schemeClr val="bg1">
                  <a:lumMod val="85000"/>
                </a:schemeClr>
              </a:solidFill>
            </a:endParaRPr>
          </a:p>
          <a:p>
            <a:pPr marL="0" indent="0">
              <a:lnSpc>
                <a:spcPct val="150000"/>
              </a:lnSpc>
              <a:buNone/>
            </a:pPr>
            <a:endParaRPr lang="en-IN" dirty="0"/>
          </a:p>
        </p:txBody>
      </p:sp>
    </p:spTree>
    <p:extLst>
      <p:ext uri="{BB962C8B-B14F-4D97-AF65-F5344CB8AC3E}">
        <p14:creationId xmlns:p14="http://schemas.microsoft.com/office/powerpoint/2010/main" val="1745861169"/>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412750" y="623871"/>
            <a:ext cx="10515600" cy="1104917"/>
          </a:xfrm>
        </p:spPr>
        <p:txBody>
          <a:bodyPr/>
          <a:lstStyle/>
          <a:p>
            <a:r>
              <a:rPr lang="en-GB" altLang="en-US" sz="3200" dirty="0" smtClean="0"/>
              <a:t>Use case 1</a:t>
            </a:r>
            <a:r>
              <a:rPr lang="en-GB" altLang="en-US" sz="3200" dirty="0"/>
              <a:t>: </a:t>
            </a:r>
            <a:r>
              <a:rPr lang="nl-NL" altLang="zh-CN" sz="3200" dirty="0" smtClean="0"/>
              <a:t>Geofencing&amp;</a:t>
            </a:r>
            <a:r>
              <a:rPr lang="en-GB" altLang="en-US" sz="3200" dirty="0" smtClean="0"/>
              <a:t>Location </a:t>
            </a:r>
            <a:r>
              <a:rPr lang="en-GB" altLang="en-US" sz="3200" dirty="0"/>
              <a:t>Alerting </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6998057" y="1814596"/>
            <a:ext cx="4578679" cy="4607832"/>
          </a:xfrm>
        </p:spPr>
        <p:txBody>
          <a:bodyPr/>
          <a:lstStyle/>
          <a:p>
            <a:pPr>
              <a:lnSpc>
                <a:spcPct val="150000"/>
              </a:lnSpc>
            </a:pPr>
            <a:r>
              <a:rPr lang="en-GB" altLang="en-US" sz="1800" dirty="0" smtClean="0"/>
              <a:t> </a:t>
            </a:r>
            <a:r>
              <a:rPr lang="en-GB" altLang="en-US" sz="1600" dirty="0" smtClean="0"/>
              <a:t>The location management platform(e.g. LMS enhanced with location data </a:t>
            </a:r>
            <a:r>
              <a:rPr lang="en-GB" altLang="en-US" sz="1600" dirty="0" err="1" smtClean="0"/>
              <a:t>analyzer</a:t>
            </a:r>
            <a:r>
              <a:rPr lang="en-GB" altLang="en-US" sz="1600" dirty="0" smtClean="0"/>
              <a:t>) is monitoring the worker’s </a:t>
            </a:r>
            <a:r>
              <a:rPr lang="en-GB" altLang="en-US" sz="1600" dirty="0"/>
              <a:t>position </a:t>
            </a:r>
            <a:r>
              <a:rPr lang="en-GB" altLang="en-US" sz="1600" dirty="0" smtClean="0"/>
              <a:t>constantly, </a:t>
            </a:r>
            <a:r>
              <a:rPr lang="en-US" altLang="en-US" sz="1600" dirty="0"/>
              <a:t>i</a:t>
            </a:r>
            <a:r>
              <a:rPr lang="en-US" altLang="en-US" sz="1600" dirty="0" smtClean="0"/>
              <a:t>f </a:t>
            </a:r>
            <a:r>
              <a:rPr lang="en-US" altLang="en-US" sz="1600" dirty="0"/>
              <a:t>the </a:t>
            </a:r>
            <a:r>
              <a:rPr lang="en-US" altLang="en-US" sz="1600" dirty="0" smtClean="0"/>
              <a:t>worker </a:t>
            </a:r>
            <a:r>
              <a:rPr lang="en-US" altLang="en-US" sz="1600" dirty="0"/>
              <a:t>strays into </a:t>
            </a:r>
            <a:r>
              <a:rPr lang="en-US" altLang="en-US" sz="1600" dirty="0" smtClean="0"/>
              <a:t>the dangerous areas(</a:t>
            </a:r>
            <a:r>
              <a:rPr lang="en-US" altLang="zh-CN" sz="1600" b="1" dirty="0"/>
              <a:t>Electronic </a:t>
            </a:r>
            <a:r>
              <a:rPr lang="en-US" altLang="zh-CN" sz="1600" b="1" dirty="0" smtClean="0"/>
              <a:t>Fence area), </a:t>
            </a:r>
            <a:r>
              <a:rPr lang="en-US" altLang="zh-CN" sz="1600" dirty="0" smtClean="0"/>
              <a:t>there will be </a:t>
            </a:r>
            <a:r>
              <a:rPr lang="en-US" altLang="en-US" sz="1600" dirty="0" smtClean="0"/>
              <a:t>alarms triggered and the worker will be informed to leave the area quickly </a:t>
            </a:r>
            <a:r>
              <a:rPr lang="en-US" altLang="en-US" sz="1600" dirty="0"/>
              <a:t>in time to protect their </a:t>
            </a:r>
            <a:r>
              <a:rPr lang="en-US" altLang="en-US" sz="1600" dirty="0" smtClean="0"/>
              <a:t>lives.</a:t>
            </a:r>
            <a:endParaRPr lang="en-GB" altLang="en-US" sz="1600" dirty="0"/>
          </a:p>
          <a:p>
            <a:pPr>
              <a:lnSpc>
                <a:spcPct val="150000"/>
              </a:lnSpc>
            </a:pPr>
            <a:r>
              <a:rPr lang="en-US" altLang="zh-CN" sz="1600" dirty="0" smtClean="0"/>
              <a:t>If </a:t>
            </a:r>
            <a:r>
              <a:rPr lang="en-US" altLang="zh-CN" sz="1600" dirty="0"/>
              <a:t>the </a:t>
            </a:r>
            <a:r>
              <a:rPr lang="en-US" altLang="zh-CN" sz="1600" dirty="0" smtClean="0"/>
              <a:t>user’s position is </a:t>
            </a:r>
            <a:r>
              <a:rPr lang="en-US" altLang="zh-CN" sz="1600" dirty="0"/>
              <a:t>different from the historical position or </a:t>
            </a:r>
            <a:r>
              <a:rPr lang="en-US" altLang="zh-CN" sz="1600" dirty="0" smtClean="0"/>
              <a:t>always keep still, an alarm will be triggered automatically to protect the safety of the user/equipment.</a:t>
            </a:r>
            <a:endParaRPr lang="en-US" altLang="zh-CN" sz="1600" dirty="0"/>
          </a:p>
          <a:p>
            <a:pPr marL="0" indent="0">
              <a:buNone/>
            </a:pPr>
            <a:endParaRPr lang="en-US" sz="1800" dirty="0" smtClean="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1541" y="2308741"/>
            <a:ext cx="2619375" cy="173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3269" y="4386675"/>
            <a:ext cx="2638425" cy="1771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右箭头 4"/>
          <p:cNvSpPr/>
          <p:nvPr/>
        </p:nvSpPr>
        <p:spPr>
          <a:xfrm rot="1603858">
            <a:off x="3461401" y="2918805"/>
            <a:ext cx="870281" cy="736270"/>
          </a:xfrm>
          <a:prstGeom prst="rightArrow">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右箭头 10"/>
          <p:cNvSpPr/>
          <p:nvPr/>
        </p:nvSpPr>
        <p:spPr>
          <a:xfrm rot="19614596">
            <a:off x="3472729" y="4904365"/>
            <a:ext cx="870281" cy="736270"/>
          </a:xfrm>
          <a:prstGeom prst="rightArrow">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003877" y="2617132"/>
            <a:ext cx="3042564" cy="646331"/>
          </a:xfrm>
          <a:prstGeom prst="rect">
            <a:avLst/>
          </a:prstGeom>
          <a:noFill/>
        </p:spPr>
        <p:txBody>
          <a:bodyPr wrap="square" rtlCol="0">
            <a:spAutoFit/>
          </a:bodyPr>
          <a:lstStyle/>
          <a:p>
            <a:pPr algn="ctr"/>
            <a:r>
              <a:rPr lang="en-US" altLang="zh-CN" dirty="0" smtClean="0"/>
              <a:t>Location Management Platform</a:t>
            </a:r>
            <a:endParaRPr lang="zh-CN" altLang="en-US" dirty="0"/>
          </a:p>
        </p:txBody>
      </p:sp>
      <p:sp>
        <p:nvSpPr>
          <p:cNvPr id="7" name="圆角矩形标注 6"/>
          <p:cNvSpPr/>
          <p:nvPr/>
        </p:nvSpPr>
        <p:spPr>
          <a:xfrm>
            <a:off x="57934" y="1776350"/>
            <a:ext cx="1212726" cy="556134"/>
          </a:xfrm>
          <a:prstGeom prst="wedgeRoundRectCallout">
            <a:avLst>
              <a:gd name="adj1" fmla="val 53572"/>
              <a:gd name="adj2" fmla="val 282439"/>
              <a:gd name="adj3" fmla="val 16667"/>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07580" y="1814596"/>
            <a:ext cx="1099981" cy="523220"/>
          </a:xfrm>
          <a:prstGeom prst="rect">
            <a:avLst/>
          </a:prstGeom>
        </p:spPr>
        <p:txBody>
          <a:bodyPr wrap="none">
            <a:spAutoFit/>
          </a:bodyPr>
          <a:lstStyle/>
          <a:p>
            <a:r>
              <a:rPr lang="en-US" altLang="zh-CN" sz="1400" b="1" dirty="0" smtClean="0"/>
              <a:t>Electronic </a:t>
            </a:r>
          </a:p>
          <a:p>
            <a:r>
              <a:rPr lang="en-US" altLang="zh-CN" sz="1400" b="1" dirty="0"/>
              <a:t>F</a:t>
            </a:r>
            <a:r>
              <a:rPr lang="en-US" altLang="zh-CN" sz="1400" b="1" dirty="0" smtClean="0"/>
              <a:t>ence</a:t>
            </a:r>
            <a:endParaRPr lang="zh-CN" altLang="en-US" sz="1400" b="1" dirty="0"/>
          </a:p>
        </p:txBody>
      </p:sp>
      <p:sp>
        <p:nvSpPr>
          <p:cNvPr id="15" name="圆角矩形标注 14"/>
          <p:cNvSpPr/>
          <p:nvPr/>
        </p:nvSpPr>
        <p:spPr>
          <a:xfrm>
            <a:off x="179553" y="5818497"/>
            <a:ext cx="1212726" cy="556134"/>
          </a:xfrm>
          <a:prstGeom prst="wedgeRoundRectCallout">
            <a:avLst>
              <a:gd name="adj1" fmla="val 190664"/>
              <a:gd name="adj2" fmla="val -142493"/>
              <a:gd name="adj3" fmla="val 16667"/>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35925" y="5851411"/>
            <a:ext cx="978153" cy="523220"/>
          </a:xfrm>
          <a:prstGeom prst="rect">
            <a:avLst/>
          </a:prstGeom>
        </p:spPr>
        <p:txBody>
          <a:bodyPr wrap="none">
            <a:spAutoFit/>
          </a:bodyPr>
          <a:lstStyle/>
          <a:p>
            <a:r>
              <a:rPr lang="en-US" altLang="zh-CN" sz="1400" b="1" dirty="0" smtClean="0"/>
              <a:t>Location </a:t>
            </a:r>
          </a:p>
          <a:p>
            <a:r>
              <a:rPr lang="en-US" altLang="zh-CN" sz="1400" b="1" dirty="0" smtClean="0"/>
              <a:t>Alerting</a:t>
            </a:r>
          </a:p>
        </p:txBody>
      </p:sp>
      <p:sp>
        <p:nvSpPr>
          <p:cNvPr id="17" name="矩形 16"/>
          <p:cNvSpPr/>
          <p:nvPr/>
        </p:nvSpPr>
        <p:spPr>
          <a:xfrm>
            <a:off x="1207561" y="4080928"/>
            <a:ext cx="1783000" cy="307777"/>
          </a:xfrm>
          <a:prstGeom prst="rect">
            <a:avLst/>
          </a:prstGeom>
        </p:spPr>
        <p:txBody>
          <a:bodyPr wrap="square">
            <a:spAutoFit/>
          </a:bodyPr>
          <a:lstStyle/>
          <a:p>
            <a:r>
              <a:rPr lang="en-US" altLang="zh-CN" sz="1400" b="1" dirty="0" smtClean="0"/>
              <a:t>Chemical Factory</a:t>
            </a:r>
          </a:p>
        </p:txBody>
      </p:sp>
      <p:sp>
        <p:nvSpPr>
          <p:cNvPr id="19" name="圆角矩形 18"/>
          <p:cNvSpPr/>
          <p:nvPr/>
        </p:nvSpPr>
        <p:spPr>
          <a:xfrm>
            <a:off x="4197736" y="3562597"/>
            <a:ext cx="2612571" cy="137753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4744000" y="4298866"/>
            <a:ext cx="1520042" cy="55814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Location data analyzer</a:t>
            </a:r>
            <a:endParaRPr lang="zh-CN" altLang="en-US" sz="1400" dirty="0"/>
          </a:p>
        </p:txBody>
      </p:sp>
      <p:sp>
        <p:nvSpPr>
          <p:cNvPr id="21" name="TextBox 20"/>
          <p:cNvSpPr txBox="1"/>
          <p:nvPr/>
        </p:nvSpPr>
        <p:spPr>
          <a:xfrm>
            <a:off x="4240011" y="3716974"/>
            <a:ext cx="2570296" cy="307777"/>
          </a:xfrm>
          <a:prstGeom prst="rect">
            <a:avLst/>
          </a:prstGeom>
          <a:noFill/>
        </p:spPr>
        <p:txBody>
          <a:bodyPr wrap="square" rtlCol="0">
            <a:spAutoFit/>
          </a:bodyPr>
          <a:lstStyle/>
          <a:p>
            <a:r>
              <a:rPr lang="en-US" altLang="zh-CN" sz="1400" dirty="0" smtClean="0"/>
              <a:t>Location Management service</a:t>
            </a:r>
            <a:endParaRPr lang="zh-CN" altLang="en-US" sz="1400" dirty="0"/>
          </a:p>
        </p:txBody>
      </p:sp>
      <p:sp>
        <p:nvSpPr>
          <p:cNvPr id="26" name="圆角矩形 25"/>
          <p:cNvSpPr/>
          <p:nvPr/>
        </p:nvSpPr>
        <p:spPr>
          <a:xfrm>
            <a:off x="4819755" y="5240562"/>
            <a:ext cx="1368532" cy="832256"/>
          </a:xfrm>
          <a:prstGeom prst="round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tx1"/>
                </a:solidFill>
              </a:rPr>
              <a:t>Application Data analyzer</a:t>
            </a:r>
            <a:endParaRPr lang="zh-CN" altLang="en-US" sz="1400" dirty="0">
              <a:solidFill>
                <a:schemeClr val="tx1"/>
              </a:solidFill>
            </a:endParaRPr>
          </a:p>
        </p:txBody>
      </p:sp>
      <p:cxnSp>
        <p:nvCxnSpPr>
          <p:cNvPr id="27" name="直接连接符 26"/>
          <p:cNvCxnSpPr>
            <a:stCxn id="19" idx="2"/>
            <a:endCxn id="26" idx="0"/>
          </p:cNvCxnSpPr>
          <p:nvPr/>
        </p:nvCxnSpPr>
        <p:spPr>
          <a:xfrm flipH="1">
            <a:off x="5504021" y="4940135"/>
            <a:ext cx="1" cy="300427"/>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0597134"/>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412750" y="623871"/>
            <a:ext cx="10515600" cy="1104917"/>
          </a:xfrm>
        </p:spPr>
        <p:txBody>
          <a:bodyPr/>
          <a:lstStyle/>
          <a:p>
            <a:r>
              <a:rPr lang="en-GB" altLang="en-US" sz="3200" dirty="0" smtClean="0"/>
              <a:t>Use case 2:</a:t>
            </a:r>
            <a:r>
              <a:rPr lang="nl-NL" altLang="zh-CN" sz="3200" dirty="0"/>
              <a:t>Location information analysis</a:t>
            </a:r>
            <a:endParaRPr lang="en-GB" altLang="en-US" sz="3200" dirty="0"/>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6998057" y="1826471"/>
            <a:ext cx="4829766" cy="4716836"/>
          </a:xfrm>
        </p:spPr>
        <p:txBody>
          <a:bodyPr/>
          <a:lstStyle/>
          <a:p>
            <a:pPr>
              <a:lnSpc>
                <a:spcPct val="100000"/>
              </a:lnSpc>
            </a:pPr>
            <a:r>
              <a:rPr lang="en-GB" altLang="en-US" sz="1600" dirty="0" smtClean="0"/>
              <a:t> The location information analysis platform(</a:t>
            </a:r>
            <a:r>
              <a:rPr lang="en-GB" altLang="en-US" sz="1600" dirty="0"/>
              <a:t>(e.g. LMS enhanced with location data </a:t>
            </a:r>
            <a:r>
              <a:rPr lang="en-GB" altLang="en-US" sz="1600" dirty="0" err="1"/>
              <a:t>analyzer</a:t>
            </a:r>
            <a:r>
              <a:rPr lang="en-GB" altLang="en-US" sz="1600" dirty="0"/>
              <a:t>)  </a:t>
            </a:r>
            <a:r>
              <a:rPr lang="en-GB" altLang="en-US" sz="1600" dirty="0" smtClean="0"/>
              <a:t>could analysis the customer’s location in the shopping mall and </a:t>
            </a:r>
            <a:r>
              <a:rPr lang="en-US" altLang="zh-CN" sz="1600" dirty="0" smtClean="0"/>
              <a:t>provides the customer’s stay period, </a:t>
            </a:r>
            <a:r>
              <a:rPr lang="en-US" altLang="zh-CN" sz="1600" dirty="0"/>
              <a:t>visit frequency, </a:t>
            </a:r>
            <a:r>
              <a:rPr lang="en-US" altLang="zh-CN" sz="1600" dirty="0" smtClean="0"/>
              <a:t>hot spot shop, etc. to help the shopping mall to improve the business management level. E.g. some shops will be informed when the VIP customer arrived. Or customers will receive the promotion/coupons for all of shops in case they enter into the shopping mall.</a:t>
            </a:r>
          </a:p>
          <a:p>
            <a:pPr marL="0" indent="0">
              <a:lnSpc>
                <a:spcPct val="100000"/>
              </a:lnSpc>
              <a:buNone/>
            </a:pPr>
            <a:endParaRPr lang="en-US" altLang="zh-CN" sz="1600" dirty="0" smtClean="0"/>
          </a:p>
          <a:p>
            <a:pPr>
              <a:lnSpc>
                <a:spcPct val="100000"/>
              </a:lnSpc>
            </a:pPr>
            <a:r>
              <a:rPr lang="en-US" altLang="zh-CN" sz="1600" dirty="0"/>
              <a:t> </a:t>
            </a:r>
            <a:r>
              <a:rPr lang="en-US" altLang="zh-CN" sz="1600" dirty="0" smtClean="0"/>
              <a:t>To enable use case1 and use case2, the LM server may be enhanced to communicate with the internal </a:t>
            </a:r>
            <a:r>
              <a:rPr lang="en-US" altLang="zh-CN" sz="1600" b="1" dirty="0" smtClean="0"/>
              <a:t>“location data analyzer” </a:t>
            </a:r>
            <a:r>
              <a:rPr lang="en-US" altLang="zh-CN" sz="1600" dirty="0" smtClean="0"/>
              <a:t>or the outside </a:t>
            </a:r>
            <a:r>
              <a:rPr lang="en-US" altLang="zh-CN" sz="1600" b="1" dirty="0" smtClean="0"/>
              <a:t>“Application data analyzer”( </a:t>
            </a:r>
            <a:r>
              <a:rPr lang="en-US" altLang="zh-CN" sz="1600" dirty="0" smtClean="0"/>
              <a:t>e.g. just like the NWDAF specified in SA2) to meet the value-added service requirements.</a:t>
            </a:r>
            <a:endParaRPr lang="en-US" altLang="zh-CN" sz="1600" dirty="0"/>
          </a:p>
        </p:txBody>
      </p:sp>
      <p:sp>
        <p:nvSpPr>
          <p:cNvPr id="6" name="TextBox 5"/>
          <p:cNvSpPr txBox="1"/>
          <p:nvPr/>
        </p:nvSpPr>
        <p:spPr>
          <a:xfrm>
            <a:off x="2879572" y="2058874"/>
            <a:ext cx="4126867" cy="646331"/>
          </a:xfrm>
          <a:prstGeom prst="rect">
            <a:avLst/>
          </a:prstGeom>
          <a:noFill/>
        </p:spPr>
        <p:txBody>
          <a:bodyPr wrap="square" rtlCol="0">
            <a:spAutoFit/>
          </a:bodyPr>
          <a:lstStyle/>
          <a:p>
            <a:pPr algn="ctr"/>
            <a:r>
              <a:rPr lang="en-US" altLang="zh-CN" dirty="0" smtClean="0"/>
              <a:t>Users’ Location information analysis platform</a:t>
            </a:r>
            <a:endParaRPr lang="zh-CN" altLang="en-US" dirty="0"/>
          </a:p>
        </p:txBody>
      </p:sp>
      <p:sp>
        <p:nvSpPr>
          <p:cNvPr id="16" name="矩形 15"/>
          <p:cNvSpPr/>
          <p:nvPr/>
        </p:nvSpPr>
        <p:spPr>
          <a:xfrm>
            <a:off x="581889" y="4467630"/>
            <a:ext cx="1469139" cy="307777"/>
          </a:xfrm>
          <a:prstGeom prst="rect">
            <a:avLst/>
          </a:prstGeom>
        </p:spPr>
        <p:txBody>
          <a:bodyPr wrap="square">
            <a:spAutoFit/>
          </a:bodyPr>
          <a:lstStyle/>
          <a:p>
            <a:r>
              <a:rPr lang="en-US" altLang="zh-CN" sz="1400" b="1" dirty="0" smtClean="0"/>
              <a:t>Shopping Mall</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53" y="2660336"/>
            <a:ext cx="6731886"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圆角矩形标注 6"/>
          <p:cNvSpPr/>
          <p:nvPr/>
        </p:nvSpPr>
        <p:spPr>
          <a:xfrm>
            <a:off x="212634" y="1788123"/>
            <a:ext cx="1838396" cy="556134"/>
          </a:xfrm>
          <a:prstGeom prst="wedgeRoundRectCallout">
            <a:avLst>
              <a:gd name="adj1" fmla="val 6668"/>
              <a:gd name="adj2" fmla="val 118019"/>
              <a:gd name="adj3" fmla="val 16667"/>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12634" y="1788123"/>
            <a:ext cx="1974127" cy="523220"/>
          </a:xfrm>
          <a:prstGeom prst="rect">
            <a:avLst/>
          </a:prstGeom>
        </p:spPr>
        <p:txBody>
          <a:bodyPr wrap="square">
            <a:spAutoFit/>
          </a:bodyPr>
          <a:lstStyle/>
          <a:p>
            <a:r>
              <a:rPr lang="en-US" altLang="zh-CN" sz="1400" b="1" dirty="0" smtClean="0"/>
              <a:t>Monitor the customers’ location</a:t>
            </a:r>
          </a:p>
        </p:txBody>
      </p:sp>
      <p:sp>
        <p:nvSpPr>
          <p:cNvPr id="2" name="圆角矩形 1"/>
          <p:cNvSpPr/>
          <p:nvPr/>
        </p:nvSpPr>
        <p:spPr>
          <a:xfrm>
            <a:off x="2330434" y="4880758"/>
            <a:ext cx="2612571" cy="137753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2876698" y="5569527"/>
            <a:ext cx="1520042" cy="55814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Location data analyzer</a:t>
            </a:r>
            <a:endParaRPr lang="zh-CN" altLang="en-US" sz="1400" dirty="0"/>
          </a:p>
        </p:txBody>
      </p:sp>
      <p:sp>
        <p:nvSpPr>
          <p:cNvPr id="4" name="TextBox 3"/>
          <p:cNvSpPr txBox="1"/>
          <p:nvPr/>
        </p:nvSpPr>
        <p:spPr>
          <a:xfrm>
            <a:off x="2372709" y="4987635"/>
            <a:ext cx="2570296" cy="307777"/>
          </a:xfrm>
          <a:prstGeom prst="rect">
            <a:avLst/>
          </a:prstGeom>
          <a:noFill/>
        </p:spPr>
        <p:txBody>
          <a:bodyPr wrap="square" rtlCol="0">
            <a:spAutoFit/>
          </a:bodyPr>
          <a:lstStyle/>
          <a:p>
            <a:r>
              <a:rPr lang="en-US" altLang="zh-CN" sz="1400" dirty="0" smtClean="0"/>
              <a:t>Location Management service</a:t>
            </a:r>
            <a:endParaRPr lang="zh-CN" altLang="en-US" sz="1400" dirty="0"/>
          </a:p>
        </p:txBody>
      </p:sp>
      <p:sp>
        <p:nvSpPr>
          <p:cNvPr id="18" name="圆角矩形 17"/>
          <p:cNvSpPr/>
          <p:nvPr/>
        </p:nvSpPr>
        <p:spPr>
          <a:xfrm>
            <a:off x="5450774" y="5152912"/>
            <a:ext cx="1368532" cy="832256"/>
          </a:xfrm>
          <a:prstGeom prst="round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tx1"/>
                </a:solidFill>
              </a:rPr>
              <a:t>Application Data analyzer</a:t>
            </a:r>
            <a:endParaRPr lang="zh-CN" altLang="en-US" sz="1400" dirty="0">
              <a:solidFill>
                <a:schemeClr val="tx1"/>
              </a:solidFill>
            </a:endParaRPr>
          </a:p>
        </p:txBody>
      </p:sp>
      <p:cxnSp>
        <p:nvCxnSpPr>
          <p:cNvPr id="10" name="直接连接符 9"/>
          <p:cNvCxnSpPr>
            <a:stCxn id="2" idx="3"/>
            <a:endCxn id="18" idx="1"/>
          </p:cNvCxnSpPr>
          <p:nvPr/>
        </p:nvCxnSpPr>
        <p:spPr>
          <a:xfrm flipV="1">
            <a:off x="4943005" y="5569040"/>
            <a:ext cx="507769" cy="487"/>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sp>
        <p:nvSpPr>
          <p:cNvPr id="12" name="直角上箭头 11"/>
          <p:cNvSpPr/>
          <p:nvPr/>
        </p:nvSpPr>
        <p:spPr>
          <a:xfrm rot="5400000">
            <a:off x="1131832" y="4987635"/>
            <a:ext cx="919198" cy="860962"/>
          </a:xfrm>
          <a:prstGeom prst="bentUp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55408906"/>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349250" y="579421"/>
            <a:ext cx="10515600" cy="1104917"/>
          </a:xfrm>
        </p:spPr>
        <p:txBody>
          <a:bodyPr/>
          <a:lstStyle/>
          <a:p>
            <a:r>
              <a:rPr lang="en-GB" altLang="en-US" sz="3600" b="1" dirty="0" smtClean="0"/>
              <a:t>Outline</a:t>
            </a:r>
            <a:endParaRPr lang="en-GB" altLang="en-US" sz="3600" b="1" dirty="0"/>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838200" y="1825625"/>
            <a:ext cx="10775950" cy="4230270"/>
          </a:xfrm>
        </p:spPr>
        <p:txBody>
          <a:bodyPr/>
          <a:lstStyle/>
          <a:p>
            <a:pPr>
              <a:lnSpc>
                <a:spcPct val="150000"/>
              </a:lnSpc>
            </a:pPr>
            <a:r>
              <a:rPr lang="en-GB" altLang="en-US" dirty="0" smtClean="0">
                <a:solidFill>
                  <a:schemeClr val="bg1">
                    <a:lumMod val="85000"/>
                  </a:schemeClr>
                </a:solidFill>
              </a:rPr>
              <a:t>Rel-19 SID/WID Slide Template: </a:t>
            </a:r>
            <a:r>
              <a:rPr lang="en-GB" altLang="en-US" i="1" dirty="0" err="1" smtClean="0">
                <a:solidFill>
                  <a:schemeClr val="bg1">
                    <a:lumMod val="85000"/>
                  </a:schemeClr>
                </a:solidFill>
              </a:rPr>
              <a:t>FS_eAPPLS</a:t>
            </a:r>
            <a:endParaRPr lang="en-GB" altLang="en-US" sz="1800" i="1" dirty="0" smtClean="0">
              <a:solidFill>
                <a:schemeClr val="bg1">
                  <a:lumMod val="85000"/>
                </a:schemeClr>
              </a:solidFill>
            </a:endParaRPr>
          </a:p>
          <a:p>
            <a:pPr>
              <a:lnSpc>
                <a:spcPct val="150000"/>
              </a:lnSpc>
            </a:pPr>
            <a:r>
              <a:rPr lang="en-US" altLang="zh-CN" dirty="0">
                <a:solidFill>
                  <a:schemeClr val="bg1">
                    <a:lumMod val="85000"/>
                  </a:schemeClr>
                </a:solidFill>
              </a:rPr>
              <a:t>Annex A: Use cases for value-added location services</a:t>
            </a:r>
          </a:p>
          <a:p>
            <a:pPr>
              <a:lnSpc>
                <a:spcPct val="150000"/>
              </a:lnSpc>
            </a:pPr>
            <a:r>
              <a:rPr lang="en-US" altLang="zh-CN" dirty="0"/>
              <a:t>Annex B: Use cases for </a:t>
            </a:r>
            <a:r>
              <a:rPr lang="en-US" altLang="zh-CN" dirty="0" smtClean="0"/>
              <a:t>dual-access/Multi-SIM </a:t>
            </a:r>
            <a:r>
              <a:rPr lang="en-US" altLang="zh-CN" dirty="0"/>
              <a:t>location services</a:t>
            </a:r>
            <a:endParaRPr lang="en-IN" altLang="zh-CN" dirty="0"/>
          </a:p>
          <a:p>
            <a:pPr marL="0" indent="0">
              <a:lnSpc>
                <a:spcPct val="150000"/>
              </a:lnSpc>
              <a:buNone/>
            </a:pPr>
            <a:endParaRPr lang="en-IN" dirty="0"/>
          </a:p>
        </p:txBody>
      </p:sp>
    </p:spTree>
    <p:extLst>
      <p:ext uri="{BB962C8B-B14F-4D97-AF65-F5344CB8AC3E}">
        <p14:creationId xmlns:p14="http://schemas.microsoft.com/office/powerpoint/2010/main" val="1583990477"/>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purl.org/dc/terms/"/>
    <ds:schemaRef ds:uri="http://schemas.microsoft.com/office/infopath/2007/PartnerControls"/>
    <ds:schemaRef ds:uri="http://schemas.microsoft.com/office/2006/documentManagement/types"/>
    <ds:schemaRef ds:uri="280d8efa-eff2-4910-88d2-79ca146720c4"/>
    <ds:schemaRef ds:uri="http://purl.org/dc/elements/1.1/"/>
    <ds:schemaRef ds:uri="http://schemas.microsoft.com/office/2006/metadata/properties"/>
    <ds:schemaRef ds:uri="679a257e-872f-4c98-9e8a-0a9c104f72cd"/>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17311</TotalTime>
  <Words>1005</Words>
  <Application>Microsoft Office PowerPoint</Application>
  <PresentationFormat>自定义</PresentationFormat>
  <Paragraphs>91</Paragraphs>
  <Slides>11</Slides>
  <Notes>3</Notes>
  <HiddenSlides>0</HiddenSlides>
  <MMClips>0</MMClips>
  <ScaleCrop>false</ScaleCrop>
  <HeadingPairs>
    <vt:vector size="4" baseType="variant">
      <vt:variant>
        <vt:lpstr>主题</vt:lpstr>
      </vt:variant>
      <vt:variant>
        <vt:i4>1</vt:i4>
      </vt:variant>
      <vt:variant>
        <vt:lpstr>幻灯片标题</vt:lpstr>
      </vt:variant>
      <vt:variant>
        <vt:i4>11</vt:i4>
      </vt:variant>
    </vt:vector>
  </HeadingPairs>
  <TitlesOfParts>
    <vt:vector size="12" baseType="lpstr">
      <vt:lpstr>Office Theme</vt:lpstr>
      <vt:lpstr>SA6 Rel-19 SID Proposal： FS_eLSAPP: Study on enhanced application layer support for location services</vt:lpstr>
      <vt:lpstr>Outline</vt:lpstr>
      <vt:lpstr>FS_eLSAPP: Study on enhanced application layer support for location services-1/4</vt:lpstr>
      <vt:lpstr>FS_eLSAPP: Study on enhanced application layer support for location services-2/4</vt:lpstr>
      <vt:lpstr>FS_eLSAPP: Study on enhanced application layer support for location services-3/4</vt:lpstr>
      <vt:lpstr>Outline</vt:lpstr>
      <vt:lpstr>Use case 1: Geofencing&amp;Location Alerting </vt:lpstr>
      <vt:lpstr>Use case 2:Location information analysis</vt:lpstr>
      <vt:lpstr>Outline</vt:lpstr>
      <vt:lpstr>Use case: Dual-access/Multi-SIM location services for UE</vt:lpstr>
      <vt:lpstr>Thanks!</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CATT-01</cp:lastModifiedBy>
  <cp:revision>1032</cp:revision>
  <dcterms:created xsi:type="dcterms:W3CDTF">2010-02-05T13:52:04Z</dcterms:created>
  <dcterms:modified xsi:type="dcterms:W3CDTF">2023-05-16T11:13:13Z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