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4" r:id="rId6"/>
    <p:sldId id="366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3" d="100"/>
          <a:sy n="63" d="100"/>
        </p:scale>
        <p:origin x="-67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589" y="2383530"/>
            <a:ext cx="9324459" cy="2272715"/>
          </a:xfrm>
        </p:spPr>
        <p:txBody>
          <a:bodyPr/>
          <a:lstStyle/>
          <a:p>
            <a:pPr eaLnBrk="1" hangingPunct="1"/>
            <a:r>
              <a:rPr lang="en-GB" altLang="en-US" sz="3600" dirty="0" smtClean="0"/>
              <a:t>Rel-19 SID/WID Proposal </a:t>
            </a:r>
            <a:br>
              <a:rPr lang="en-GB" altLang="en-US" sz="3600" dirty="0" smtClean="0"/>
            </a:br>
            <a:r>
              <a:rPr lang="en-GB" altLang="en-US" sz="3600" dirty="0" smtClean="0"/>
              <a:t> </a:t>
            </a:r>
            <a:r>
              <a:rPr lang="en-GB" altLang="en-US" sz="4400" dirty="0" smtClean="0"/>
              <a:t/>
            </a:r>
            <a:br>
              <a:rPr lang="en-GB" altLang="en-US" sz="4400" dirty="0" smtClean="0"/>
            </a:br>
            <a:r>
              <a:rPr lang="en-US" altLang="en-US" sz="4400" b="1" dirty="0" smtClean="0"/>
              <a:t>Support of the 5GMSG Service phase 3</a:t>
            </a:r>
            <a:r>
              <a:rPr lang="en-GB" altLang="en-US" sz="4400" dirty="0" smtClean="0"/>
              <a:t/>
            </a:r>
            <a:br>
              <a:rPr lang="en-GB" altLang="en-US" sz="4400" dirty="0" smtClean="0"/>
            </a:br>
            <a:r>
              <a:rPr lang="en-US" altLang="en-US" sz="2400" dirty="0" smtClean="0"/>
              <a:t> </a:t>
            </a:r>
            <a:br>
              <a:rPr lang="en-US" altLang="en-US" sz="2400" dirty="0" smtClean="0"/>
            </a:br>
            <a:r>
              <a:rPr lang="en-US" altLang="en-US" sz="2400" dirty="0" smtClean="0"/>
              <a:t>5GMARCH_Ph3</a:t>
            </a:r>
            <a:endParaRPr lang="en-GB" altLang="en-US" sz="44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 txBox="1">
            <a:spLocks/>
          </p:cNvSpPr>
          <p:nvPr/>
        </p:nvSpPr>
        <p:spPr bwMode="auto">
          <a:xfrm>
            <a:off x="2147888" y="4842135"/>
            <a:ext cx="78867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 May, 2023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Yue Liu (China Mobile)</a:t>
            </a:r>
            <a:endParaRPr kumimoji="0" lang="en-GB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957" y="922240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S6-231756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i="1" dirty="0" smtClean="0">
                <a:solidFill>
                  <a:srgbClr val="0000FF"/>
                </a:solidFill>
              </a:rPr>
              <a:t>&lt;&lt;5</a:t>
            </a:r>
            <a:r>
              <a:rPr lang="en-US" altLang="zh-CN" sz="2800" i="1" dirty="0" smtClean="0">
                <a:solidFill>
                  <a:srgbClr val="0000FF"/>
                </a:solidFill>
              </a:rPr>
              <a:t>GMARCH_Ph3</a:t>
            </a:r>
            <a:r>
              <a:rPr lang="en-US" altLang="en-US" sz="2800" i="1" dirty="0" smtClean="0">
                <a:solidFill>
                  <a:srgbClr val="0000FF"/>
                </a:solidFill>
              </a:rPr>
              <a:t>: support of the 5GMSG Service phase 3&gt;&gt; </a:t>
            </a:r>
            <a:r>
              <a:rPr lang="en-US" altLang="en-US" sz="2800" dirty="0" smtClean="0"/>
              <a:t>1/2</a:t>
            </a:r>
            <a:endParaRPr lang="en-GB" altLang="en-US" sz="28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996" y="1741401"/>
            <a:ext cx="10788316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continuation</a:t>
            </a:r>
            <a:endParaRPr lang="en-GB" altLang="en-US" sz="2400" dirty="0" smtClean="0"/>
          </a:p>
          <a:p>
            <a:r>
              <a:rPr lang="en-US" sz="2400" dirty="0"/>
              <a:t>Study </a:t>
            </a:r>
            <a:r>
              <a:rPr lang="en-US" sz="2400" dirty="0" smtClean="0"/>
              <a:t>Item/Work Item/Both: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work item</a:t>
            </a:r>
            <a:r>
              <a:rPr lang="en-US" altLang="en-US" sz="1600" i="1" dirty="0" smtClean="0">
                <a:solidFill>
                  <a:srgbClr val="0000FF"/>
                </a:solidFill>
              </a:rPr>
              <a:t>. Some </a:t>
            </a:r>
            <a:r>
              <a:rPr lang="en-US" altLang="zh-CN" sz="1600" i="1" dirty="0" smtClean="0">
                <a:solidFill>
                  <a:srgbClr val="0000FF"/>
                </a:solidFill>
              </a:rPr>
              <a:t>technical issues have not been solved in Rel-18, e.g. 28 ENs are still  not solved, some Stage1 requirement, e.g. latency has not been fulfilled . These works can be done in a work item directly.</a:t>
            </a:r>
            <a:endParaRPr lang="en-IN" sz="2400" dirty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SA1 </a:t>
            </a:r>
            <a:r>
              <a:rPr lang="en-US" altLang="zh-CN" sz="1600" i="1" dirty="0" smtClean="0">
                <a:solidFill>
                  <a:srgbClr val="0000FF"/>
                </a:solidFill>
              </a:rPr>
              <a:t>requirements specified in TS22.262. GSMA is also developing some use cases of </a:t>
            </a:r>
            <a:r>
              <a:rPr lang="en-US" altLang="zh-CN" sz="1600" i="1" dirty="0" err="1" smtClean="0">
                <a:solidFill>
                  <a:srgbClr val="0000FF"/>
                </a:solidFill>
              </a:rPr>
              <a:t>MIoT</a:t>
            </a:r>
            <a:r>
              <a:rPr lang="en-US" altLang="zh-CN" sz="1600" i="1" dirty="0" smtClean="0">
                <a:solidFill>
                  <a:srgbClr val="0000FF"/>
                </a:solidFill>
              </a:rPr>
              <a:t> message (and also interaction between </a:t>
            </a:r>
            <a:r>
              <a:rPr lang="en-US" altLang="zh-CN" sz="1600" i="1" dirty="0" err="1" smtClean="0">
                <a:solidFill>
                  <a:srgbClr val="0000FF"/>
                </a:solidFill>
              </a:rPr>
              <a:t>MIoT</a:t>
            </a:r>
            <a:r>
              <a:rPr lang="en-US" altLang="zh-CN" sz="1600" i="1" dirty="0" smtClean="0">
                <a:solidFill>
                  <a:srgbClr val="0000FF"/>
                </a:solidFill>
              </a:rPr>
              <a:t> message and GSMA RCS message) now.</a:t>
            </a:r>
            <a:endParaRPr lang="en-GB" altLang="en-US" sz="2400" dirty="0" smtClean="0"/>
          </a:p>
          <a:p>
            <a:r>
              <a:rPr lang="en-GB" altLang="en-US" sz="2400" dirty="0" smtClean="0"/>
              <a:t>Expected Output: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content to be added to existing TS, i.e. TS23.554</a:t>
            </a:r>
          </a:p>
          <a:p>
            <a:r>
              <a:rPr lang="en-US" sz="2400" dirty="0"/>
              <a:t>Anticipated start </a:t>
            </a:r>
            <a:r>
              <a:rPr lang="en-US" sz="2400" dirty="0" smtClean="0"/>
              <a:t>date/meeting: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SA6#56</a:t>
            </a:r>
            <a:endParaRPr lang="en-IN" sz="2400" dirty="0"/>
          </a:p>
          <a:p>
            <a:pPr lvl="0"/>
            <a:r>
              <a:rPr lang="en-GB" altLang="en-US" sz="2400" dirty="0" smtClean="0"/>
              <a:t>Target Completion: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SA#105</a:t>
            </a:r>
            <a:endParaRPr lang="en-GB" altLang="en-US" sz="2400" dirty="0" smtClean="0"/>
          </a:p>
          <a:p>
            <a:pPr lvl="0"/>
            <a:r>
              <a:rPr lang="en-IN" altLang="en-US" sz="2400" dirty="0" smtClean="0"/>
              <a:t>Estimated TUs: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5 TUs</a:t>
            </a:r>
            <a:endParaRPr lang="en-IN" altLang="en-US" sz="2400" dirty="0" smtClean="0"/>
          </a:p>
          <a:p>
            <a:r>
              <a:rPr lang="en-IN" altLang="en-US" sz="2400" dirty="0" err="1" smtClean="0"/>
              <a:t>Rapporteurship</a:t>
            </a:r>
            <a:r>
              <a:rPr lang="en-IN" altLang="en-US" sz="2400" dirty="0" smtClean="0"/>
              <a:t>: </a:t>
            </a:r>
            <a:r>
              <a:rPr lang="it-IT" altLang="en-US" sz="1600" i="1" dirty="0" smtClean="0">
                <a:solidFill>
                  <a:srgbClr val="0000FF"/>
                </a:solidFill>
              </a:rPr>
              <a:t>Liu, Yue, China Mobile, liuyueyjy@chinamobile.com</a:t>
            </a:r>
            <a:endParaRPr lang="en-IN" altLang="en-US" sz="2400" dirty="0" smtClean="0"/>
          </a:p>
          <a:p>
            <a:r>
              <a:rPr lang="en-IN" altLang="en-US" sz="2400" dirty="0" smtClean="0"/>
              <a:t>Supporting IMs: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China Mobile, China Unicom?, AT&amp;T?, CATT?,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Convida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Wireless LLC?,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Huawei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?, one2many B.V.?, Samsung?, ZTE (Rel-18 </a:t>
            </a:r>
            <a:r>
              <a:rPr lang="en-US" altLang="zh-CN" sz="1600" i="1" dirty="0" smtClean="0">
                <a:solidFill>
                  <a:srgbClr val="0000FF"/>
                </a:solidFill>
              </a:rPr>
              <a:t>supporting IMs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)</a:t>
            </a:r>
          </a:p>
          <a:p>
            <a:endParaRPr lang="en-IN" altLang="en-US" sz="2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i="1" dirty="0" smtClean="0">
                <a:solidFill>
                  <a:srgbClr val="0000FF"/>
                </a:solidFill>
              </a:rPr>
              <a:t>&lt;&lt;5</a:t>
            </a:r>
            <a:r>
              <a:rPr lang="en-US" altLang="zh-CN" sz="2800" i="1" dirty="0" smtClean="0">
                <a:solidFill>
                  <a:srgbClr val="0000FF"/>
                </a:solidFill>
              </a:rPr>
              <a:t>GMARCH_Ph3</a:t>
            </a:r>
            <a:r>
              <a:rPr lang="en-US" altLang="en-US" sz="2800" i="1" dirty="0" smtClean="0">
                <a:solidFill>
                  <a:srgbClr val="0000FF"/>
                </a:solidFill>
              </a:rPr>
              <a:t>: support of the 5GMSG Service phase 3&gt;&gt; </a:t>
            </a:r>
            <a:r>
              <a:rPr lang="en-US" altLang="en-US" sz="2800" dirty="0" smtClean="0"/>
              <a:t>2/2</a:t>
            </a:r>
            <a:endParaRPr lang="en-GB" altLang="en-US" sz="28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39" y="1693273"/>
            <a:ext cx="11405507" cy="4607832"/>
          </a:xfrm>
        </p:spPr>
        <p:txBody>
          <a:bodyPr/>
          <a:lstStyle/>
          <a:p>
            <a:r>
              <a:rPr lang="en-GB" altLang="en-US" dirty="0" smtClean="0"/>
              <a:t>Description: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</a:t>
            </a:r>
            <a:r>
              <a:rPr lang="en-US" altLang="en-US" sz="1600" i="1" dirty="0" smtClean="0">
                <a:solidFill>
                  <a:srgbClr val="0000FF"/>
                </a:solidFill>
              </a:rPr>
              <a:t>SA6 has </a:t>
            </a:r>
            <a:r>
              <a:rPr lang="en-US" altLang="zh-CN" sz="1600" i="1" dirty="0" smtClean="0">
                <a:solidFill>
                  <a:srgbClr val="0000FF"/>
                </a:solidFill>
              </a:rPr>
              <a:t>specified </a:t>
            </a:r>
            <a:r>
              <a:rPr lang="en-US" altLang="en-US" sz="1600" i="1" dirty="0" smtClean="0">
                <a:solidFill>
                  <a:srgbClr val="0000FF"/>
                </a:solidFill>
              </a:rPr>
              <a:t> </a:t>
            </a:r>
            <a:r>
              <a:rPr lang="en-US" altLang="zh-CN" sz="1600" i="1" dirty="0" smtClean="0">
                <a:solidFill>
                  <a:srgbClr val="0000FF"/>
                </a:solidFill>
              </a:rPr>
              <a:t>TS23.554 to support 5GMSG service in </a:t>
            </a:r>
            <a:r>
              <a:rPr lang="en-US" altLang="en-US" sz="1600" i="1" dirty="0" smtClean="0">
                <a:solidFill>
                  <a:srgbClr val="0000FF"/>
                </a:solidFill>
              </a:rPr>
              <a:t>Rel-17 5GMARCH WID and Rel-18 5GMARCH_Ph2 WID.  However, some technical issues remain in 3GPP TS 23.554 and need to be solved in Rel-18, e.g.</a:t>
            </a: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Some requirements specified in TS22.262 have not been fulfilled, e.g. delay requirement specified in [R-5.1.2-001] </a:t>
            </a: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28 ENs are still  not solved in 18.3.0, including e.g. Usage of other SEAL services (e.g. location) , APIs provided by the MSGin5G Client to the Application Client , segmentation and reassembly on Message Gateway, segmentation and reassembly for Broadcast messages, </a:t>
            </a:r>
            <a:endParaRPr lang="en-US" altLang="en-US" sz="1400" i="1" dirty="0" smtClean="0">
              <a:solidFill>
                <a:srgbClr val="0000FF"/>
              </a:solidFill>
            </a:endParaRP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Some procedures are needed to be updated based on the resent discussion, e.g. store and forward, constrained device related procedures.</a:t>
            </a:r>
            <a:endParaRPr lang="en-GB" altLang="en-US" sz="1400" i="1" dirty="0" smtClean="0">
              <a:solidFill>
                <a:srgbClr val="0000FF"/>
              </a:solidFill>
            </a:endParaRPr>
          </a:p>
          <a:p>
            <a:r>
              <a:rPr lang="en-GB" altLang="en-US" dirty="0" smtClean="0"/>
              <a:t>Goals:</a:t>
            </a:r>
            <a:r>
              <a:rPr lang="en-US" altLang="en-US" sz="1600" i="1" dirty="0" smtClean="0">
                <a:solidFill>
                  <a:srgbClr val="0000FF"/>
                </a:solidFill>
              </a:rPr>
              <a:t>develop application layer solutions where it is necessary to solve the remaining technical issues</a:t>
            </a: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develop technical solutions to fulfill the remaining stage 1 requirements, e.g. [R-5.1.2-001] </a:t>
            </a:r>
            <a:endParaRPr lang="en-GB" altLang="zh-CN" sz="1400" i="1" dirty="0" smtClean="0">
              <a:solidFill>
                <a:srgbClr val="0000FF"/>
              </a:solidFill>
            </a:endParaRP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Develop technical solutions to solve the remaining ENs</a:t>
            </a:r>
          </a:p>
          <a:p>
            <a:pPr lvl="1"/>
            <a:r>
              <a:rPr lang="en-GB" altLang="en-US" sz="1400" i="1" dirty="0" smtClean="0">
                <a:solidFill>
                  <a:srgbClr val="0000FF"/>
                </a:solidFill>
              </a:rPr>
              <a:t>Conduct clean-up</a:t>
            </a:r>
            <a:r>
              <a:rPr lang="en-US" altLang="en-US" sz="1400" i="1" dirty="0" smtClean="0">
                <a:solidFill>
                  <a:srgbClr val="0000FF"/>
                </a:solidFill>
              </a:rPr>
              <a:t>, </a:t>
            </a:r>
            <a:r>
              <a:rPr lang="en-US" altLang="en-US" sz="1400" i="1" dirty="0" err="1" smtClean="0">
                <a:solidFill>
                  <a:srgbClr val="0000FF"/>
                </a:solidFill>
              </a:rPr>
              <a:t>e.g</a:t>
            </a:r>
            <a:r>
              <a:rPr lang="en-US" altLang="en-US" sz="1400" i="1" dirty="0" smtClean="0">
                <a:solidFill>
                  <a:srgbClr val="0000FF"/>
                </a:solidFill>
              </a:rPr>
              <a:t> 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procedures alignment</a:t>
            </a:r>
            <a:endParaRPr lang="en-GB" altLang="en-US" sz="1400" i="1" dirty="0">
              <a:solidFill>
                <a:srgbClr val="0000FF"/>
              </a:solidFill>
            </a:endParaRPr>
          </a:p>
          <a:p>
            <a:r>
              <a:rPr lang="en-GB" altLang="en-US" dirty="0" smtClean="0"/>
              <a:t>Dependency on other working groups: </a:t>
            </a:r>
          </a:p>
          <a:p>
            <a:pPr lvl="1"/>
            <a:r>
              <a:rPr lang="en-US" altLang="en-US" sz="1400" i="1" dirty="0" smtClean="0">
                <a:solidFill>
                  <a:srgbClr val="0000FF"/>
                </a:solidFill>
              </a:rPr>
              <a:t>Potential impacts to 5G system will be considered by SA2</a:t>
            </a:r>
          </a:p>
          <a:p>
            <a:pPr lvl="1"/>
            <a:r>
              <a:rPr lang="en-US" altLang="en-US" sz="1400" i="1" dirty="0" smtClean="0">
                <a:solidFill>
                  <a:srgbClr val="0000FF"/>
                </a:solidFill>
              </a:rPr>
              <a:t>Security aspects will be considered by SA3</a:t>
            </a:r>
            <a:endParaRPr lang="en-GB" altLang="en-US" sz="2800" dirty="0"/>
          </a:p>
          <a:p>
            <a:r>
              <a:rPr lang="en-US" dirty="0"/>
              <a:t>Impacts to </a:t>
            </a:r>
            <a:r>
              <a:rPr lang="en-US" dirty="0" smtClean="0"/>
              <a:t>3GPP/Industry </a:t>
            </a:r>
            <a:r>
              <a:rPr lang="en-US" dirty="0"/>
              <a:t>work </a:t>
            </a:r>
            <a:r>
              <a:rPr lang="en-US" dirty="0" smtClean="0"/>
              <a:t>if </a:t>
            </a:r>
            <a:r>
              <a:rPr lang="en-US" dirty="0"/>
              <a:t>this </a:t>
            </a:r>
            <a:r>
              <a:rPr lang="en-US" dirty="0" smtClean="0"/>
              <a:t>is not accepted </a:t>
            </a:r>
            <a:r>
              <a:rPr lang="en-US" dirty="0"/>
              <a:t>into </a:t>
            </a:r>
            <a:r>
              <a:rPr lang="en-US" dirty="0" smtClean="0"/>
              <a:t>Rel-19:</a:t>
            </a:r>
          </a:p>
          <a:p>
            <a:pPr lvl="1"/>
            <a:r>
              <a:rPr lang="en-US" altLang="en-US" sz="1400" i="1" dirty="0" smtClean="0">
                <a:solidFill>
                  <a:srgbClr val="0000FF"/>
                </a:solidFill>
              </a:rPr>
              <a:t>Some technical issues remain in 3GPP TS 23.554 and th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is TS may not fulfill the requirements from industry, e.g. GSMA or FFAPP Specified in SA6</a:t>
            </a:r>
            <a:endParaRPr lang="en-IN" altLang="en-US" sz="14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17459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openxmlformats.org/package/2006/metadata/core-properties"/>
    <ds:schemaRef ds:uri="280d8efa-eff2-4910-88d2-79ca146720c4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9938</TotalTime>
  <Words>432</Words>
  <Application>Microsoft Office PowerPoint</Application>
  <PresentationFormat>自定义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Rel-19 SID/WID Proposal    Support of the 5GMSG Service phase 3   5GMARCH_Ph3</vt:lpstr>
      <vt:lpstr>&lt;&lt;5GMARCH_Ph3: support of the 5GMSG Service phase 3&gt;&gt; 1/2</vt:lpstr>
      <vt:lpstr>&lt;&lt;5GMARCH_Ph3: support of the 5GMSG Service phase 3&gt;&gt; 2/2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ly20230426-1</cp:lastModifiedBy>
  <cp:revision>1021</cp:revision>
  <dcterms:created xsi:type="dcterms:W3CDTF">2010-02-05T13:52:04Z</dcterms:created>
  <dcterms:modified xsi:type="dcterms:W3CDTF">2023-05-16T06:51:13Z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