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4" r:id="rId6"/>
    <p:sldId id="366" r:id="rId7"/>
    <p:sldId id="367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0" d="100"/>
          <a:sy n="80" d="100"/>
        </p:scale>
        <p:origin x="5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292283" y="90104"/>
            <a:ext cx="1299082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S6-231705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771969" cy="2852737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EDGEAPP_Ph3:</a:t>
            </a:r>
            <a:br>
              <a:rPr lang="en-GB" altLang="en-US" sz="4000" dirty="0" smtClean="0"/>
            </a:br>
            <a:r>
              <a:rPr lang="en-IN" sz="4000" dirty="0" smtClean="0"/>
              <a:t>Architecture </a:t>
            </a:r>
            <a:r>
              <a:rPr lang="en-IN" sz="4000" dirty="0"/>
              <a:t>for enabling Edge Applications Phase </a:t>
            </a:r>
            <a:r>
              <a:rPr lang="en-IN" sz="4000" dirty="0" smtClean="0"/>
              <a:t>3</a:t>
            </a:r>
            <a:endParaRPr lang="en-GB" altLang="en-US" sz="32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12 May, 2023</a:t>
            </a:r>
          </a:p>
          <a:p>
            <a:pPr marL="0" indent="0" eaLnBrk="1" hangingPunct="1">
              <a:buNone/>
            </a:pPr>
            <a:r>
              <a:rPr lang="en-GB" altLang="en-US" sz="2000" dirty="0" smtClean="0"/>
              <a:t>Samsung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953750" cy="1104917"/>
          </a:xfrm>
        </p:spPr>
        <p:txBody>
          <a:bodyPr/>
          <a:lstStyle/>
          <a:p>
            <a:r>
              <a:rPr lang="en-IN" altLang="en-US" sz="3200" i="1" dirty="0" smtClean="0">
                <a:solidFill>
                  <a:srgbClr val="0000FF"/>
                </a:solidFill>
              </a:rPr>
              <a:t>EDGEAPP_Ph3</a:t>
            </a:r>
            <a:r>
              <a:rPr lang="en-IN" altLang="en-US" sz="3200" i="1" dirty="0">
                <a:solidFill>
                  <a:srgbClr val="0000FF"/>
                </a:solidFill>
              </a:rPr>
              <a:t>:</a:t>
            </a:r>
            <a:br>
              <a:rPr lang="en-IN" altLang="en-US" sz="3200" i="1" dirty="0">
                <a:solidFill>
                  <a:srgbClr val="0000FF"/>
                </a:solidFill>
              </a:rPr>
            </a:br>
            <a:r>
              <a:rPr lang="en-IN" altLang="en-US" sz="3200" i="1" dirty="0" smtClean="0">
                <a:solidFill>
                  <a:srgbClr val="0000FF"/>
                </a:solidFill>
              </a:rPr>
              <a:t>Architecture </a:t>
            </a:r>
            <a:r>
              <a:rPr lang="en-IN" altLang="en-US" sz="3200" i="1" dirty="0">
                <a:solidFill>
                  <a:srgbClr val="0000FF"/>
                </a:solidFill>
              </a:rPr>
              <a:t>for enabling Edge Applications Phase </a:t>
            </a:r>
            <a:r>
              <a:rPr lang="en-IN" altLang="en-US" sz="3200" i="1" dirty="0" smtClean="0">
                <a:solidFill>
                  <a:srgbClr val="0000FF"/>
                </a:solidFill>
              </a:rPr>
              <a:t>3 </a:t>
            </a:r>
            <a:r>
              <a:rPr lang="en-US" altLang="en-US" sz="3200" dirty="0" smtClean="0"/>
              <a:t>(1/2)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Continuation</a:t>
            </a:r>
            <a:endParaRPr lang="en-GB" altLang="en-US" sz="2400" dirty="0" smtClean="0"/>
          </a:p>
          <a:p>
            <a:r>
              <a:rPr lang="en-US" sz="2400" dirty="0" smtClean="0"/>
              <a:t>Study Item/Work Item/Both: </a:t>
            </a:r>
            <a:r>
              <a:rPr lang="en-GB" sz="1600" i="1" dirty="0" smtClean="0">
                <a:solidFill>
                  <a:srgbClr val="0000FF"/>
                </a:solidFill>
              </a:rPr>
              <a:t>WID (Basic features are already specified, we can focus on enhancements)</a:t>
            </a:r>
            <a:endParaRPr lang="en-IN" sz="2400" dirty="0" smtClean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SA6 originated (possibly requirements from other SDOs – like GSMA OPG/OPAG)</a:t>
            </a:r>
            <a:endParaRPr lang="en-GB" altLang="en-US" sz="2400" dirty="0" smtClean="0"/>
          </a:p>
          <a:p>
            <a:r>
              <a:rPr lang="en-GB" altLang="en-US" sz="2400" dirty="0" smtClean="0"/>
              <a:t>Expected Output: </a:t>
            </a:r>
            <a:r>
              <a:rPr lang="en-GB" altLang="en-US" sz="1600" i="1" dirty="0">
                <a:solidFill>
                  <a:srgbClr val="0000FF"/>
                </a:solidFill>
              </a:rPr>
              <a:t>Update to existing TS 23.558</a:t>
            </a:r>
            <a:endParaRPr lang="en-GB" altLang="en-US" sz="1600" i="1" dirty="0" smtClean="0">
              <a:solidFill>
                <a:srgbClr val="0000FF"/>
              </a:solidFill>
            </a:endParaRPr>
          </a:p>
          <a:p>
            <a:r>
              <a:rPr lang="en-US" sz="2400" dirty="0"/>
              <a:t>Anticipated start </a:t>
            </a:r>
            <a:r>
              <a:rPr lang="en-US" sz="2400" dirty="0" smtClean="0"/>
              <a:t>date/meeting: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SA6#57/Oct-23 </a:t>
            </a:r>
            <a:r>
              <a:rPr lang="en-GB" altLang="en-US" sz="1600" i="1" dirty="0">
                <a:solidFill>
                  <a:srgbClr val="0000FF"/>
                </a:solidFill>
              </a:rPr>
              <a:t>(start of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work), </a:t>
            </a:r>
            <a:endParaRPr lang="en-IN" sz="2400" dirty="0"/>
          </a:p>
          <a:p>
            <a:r>
              <a:rPr lang="en-GB" altLang="en-US" sz="2400" dirty="0" smtClean="0"/>
              <a:t>Target Completion: </a:t>
            </a:r>
            <a:r>
              <a:rPr lang="en-IN" altLang="en-US" sz="1600" i="1" dirty="0" smtClean="0">
                <a:solidFill>
                  <a:srgbClr val="0000FF"/>
                </a:solidFill>
              </a:rPr>
              <a:t>SA6#64/Nov-24 </a:t>
            </a:r>
            <a:r>
              <a:rPr lang="en-IN" altLang="en-US" sz="1600" i="1" dirty="0">
                <a:solidFill>
                  <a:srgbClr val="0000FF"/>
                </a:solidFill>
              </a:rPr>
              <a:t>(End of Work</a:t>
            </a:r>
            <a:r>
              <a:rPr lang="en-IN" altLang="en-US" sz="1600" i="1" dirty="0" smtClean="0">
                <a:solidFill>
                  <a:srgbClr val="0000FF"/>
                </a:solidFill>
              </a:rPr>
              <a:t>)</a:t>
            </a:r>
            <a:endParaRPr lang="en-GB" altLang="en-US" sz="2400" dirty="0" smtClean="0"/>
          </a:p>
          <a:p>
            <a:pPr lvl="0"/>
            <a:r>
              <a:rPr lang="en-IN" altLang="en-US" sz="2400" dirty="0" smtClean="0"/>
              <a:t>Estimated TUs: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9  TUs</a:t>
            </a:r>
            <a:endParaRPr lang="en-IN" altLang="en-US" sz="2400" dirty="0" smtClean="0"/>
          </a:p>
          <a:p>
            <a:r>
              <a:rPr lang="en-IN" altLang="en-US" sz="2400" dirty="0" err="1" smtClean="0"/>
              <a:t>Rapporteurship</a:t>
            </a:r>
            <a:r>
              <a:rPr lang="en-IN" altLang="en-US" sz="2400" dirty="0" smtClean="0"/>
              <a:t>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Samsung</a:t>
            </a:r>
            <a:endParaRPr lang="en-IN" altLang="en-US" sz="2400" dirty="0" smtClean="0"/>
          </a:p>
          <a:p>
            <a:r>
              <a:rPr lang="en-IN" altLang="en-US" sz="2400" dirty="0" smtClean="0"/>
              <a:t>Supporting IMs: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??</a:t>
            </a:r>
            <a:endParaRPr lang="en-IN" altLang="en-US" sz="2400" dirty="0" smtClean="0"/>
          </a:p>
        </p:txBody>
      </p:sp>
      <p:sp>
        <p:nvSpPr>
          <p:cNvPr id="2" name="Up Ribbon 1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8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739900"/>
            <a:ext cx="11405507" cy="4756150"/>
          </a:xfrm>
        </p:spPr>
        <p:txBody>
          <a:bodyPr/>
          <a:lstStyle/>
          <a:p>
            <a:r>
              <a:rPr lang="en-GB" altLang="en-US" sz="2400" dirty="0" smtClean="0"/>
              <a:t>Description: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 </a:t>
            </a:r>
          </a:p>
          <a:p>
            <a:pPr lvl="1"/>
            <a:r>
              <a:rPr lang="en-IN" altLang="en-US" sz="1400" i="1" dirty="0" smtClean="0">
                <a:solidFill>
                  <a:srgbClr val="0000FF"/>
                </a:solidFill>
              </a:rPr>
              <a:t>In Rel-18, the architecture was enhanced to specify more features (like ACR selection, Enhanced service continuity planning, EAS API Exposure, Roaming and Federation, ENS, EDGE-5 APIs, Common EAS, dynamic EAS instantiation </a:t>
            </a:r>
            <a:r>
              <a:rPr lang="en-IN" altLang="en-US" sz="1400" i="1" dirty="0" err="1" smtClean="0">
                <a:solidFill>
                  <a:srgbClr val="0000FF"/>
                </a:solidFill>
              </a:rPr>
              <a:t>etc</a:t>
            </a:r>
            <a:r>
              <a:rPr lang="en-IN" altLang="en-US" sz="1400" i="1" dirty="0" smtClean="0">
                <a:solidFill>
                  <a:srgbClr val="0000FF"/>
                </a:solidFill>
              </a:rPr>
              <a:t>), </a:t>
            </a:r>
          </a:p>
          <a:p>
            <a:pPr lvl="1"/>
            <a:r>
              <a:rPr lang="en-IN" altLang="en-US" sz="1400" i="1" dirty="0" smtClean="0">
                <a:solidFill>
                  <a:srgbClr val="0000FF"/>
                </a:solidFill>
              </a:rPr>
              <a:t>Enhancements for some of the features are required to specify additional use cases and requirements from GSMA </a:t>
            </a:r>
            <a:r>
              <a:rPr lang="en-IN" altLang="en-US" sz="1400" i="1" dirty="0">
                <a:solidFill>
                  <a:srgbClr val="0000FF"/>
                </a:solidFill>
              </a:rPr>
              <a:t>OPG/OPAG (</a:t>
            </a:r>
            <a:r>
              <a:rPr lang="en-IN" altLang="en-US" sz="1400" i="1" dirty="0" smtClean="0">
                <a:solidFill>
                  <a:srgbClr val="0000FF"/>
                </a:solidFill>
              </a:rPr>
              <a:t>S6-231113).</a:t>
            </a:r>
            <a:endParaRPr lang="en-GB" altLang="en-US" sz="1400" dirty="0" smtClean="0"/>
          </a:p>
          <a:p>
            <a:r>
              <a:rPr lang="en-GB" altLang="en-US" sz="2400" dirty="0" smtClean="0"/>
              <a:t>Goals: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 </a:t>
            </a:r>
          </a:p>
          <a:p>
            <a:pPr lvl="1"/>
            <a:r>
              <a:rPr lang="en-IN" altLang="en-US" sz="1400" i="1" dirty="0" smtClean="0">
                <a:solidFill>
                  <a:srgbClr val="0000FF"/>
                </a:solidFill>
              </a:rPr>
              <a:t>Specify enhancements to architecture for EDGEAPP (for requirements not fulfilled in Rel-18 and additional requirements from GSMA OPG/OPAG):</a:t>
            </a:r>
          </a:p>
          <a:p>
            <a:pPr lvl="2"/>
            <a:r>
              <a:rPr lang="en-IN" altLang="en-US" sz="1000" i="1" dirty="0" smtClean="0">
                <a:solidFill>
                  <a:srgbClr val="0000FF"/>
                </a:solidFill>
              </a:rPr>
              <a:t>Multi-AC scenario for Common EAS</a:t>
            </a:r>
            <a:r>
              <a:rPr lang="en-IN" altLang="en-US" sz="1000" i="1" dirty="0">
                <a:solidFill>
                  <a:srgbClr val="0000FF"/>
                </a:solidFill>
              </a:rPr>
              <a:t>, Discovery of a common </a:t>
            </a:r>
            <a:r>
              <a:rPr lang="en-IN" altLang="en-US" sz="1000" i="1" dirty="0" smtClean="0">
                <a:solidFill>
                  <a:srgbClr val="0000FF"/>
                </a:solidFill>
              </a:rPr>
              <a:t>EAS </a:t>
            </a:r>
            <a:r>
              <a:rPr lang="en-IN" altLang="en-US" sz="1000" i="1" dirty="0">
                <a:solidFill>
                  <a:srgbClr val="0000FF"/>
                </a:solidFill>
              </a:rPr>
              <a:t>from federated partners</a:t>
            </a:r>
            <a:endParaRPr lang="en-IN" altLang="en-US" sz="1000" i="1" dirty="0" smtClean="0">
              <a:solidFill>
                <a:srgbClr val="0000FF"/>
              </a:solidFill>
            </a:endParaRPr>
          </a:p>
          <a:p>
            <a:pPr lvl="2"/>
            <a:r>
              <a:rPr lang="en-IN" altLang="en-US" sz="1000" i="1" dirty="0" smtClean="0">
                <a:solidFill>
                  <a:srgbClr val="0000FF"/>
                </a:solidFill>
              </a:rPr>
              <a:t>Dynamic EAS instantiation in ENS</a:t>
            </a:r>
          </a:p>
          <a:p>
            <a:pPr lvl="2"/>
            <a:r>
              <a:rPr lang="en-IN" altLang="en-US" sz="1000" i="1" dirty="0" smtClean="0">
                <a:solidFill>
                  <a:srgbClr val="0000FF"/>
                </a:solidFill>
              </a:rPr>
              <a:t>Bundled EAS in federation and roaming</a:t>
            </a:r>
          </a:p>
          <a:p>
            <a:pPr lvl="2"/>
            <a:r>
              <a:rPr lang="en-IN" altLang="en-US" sz="1000" i="1" dirty="0" smtClean="0">
                <a:solidFill>
                  <a:srgbClr val="0000FF"/>
                </a:solidFill>
              </a:rPr>
              <a:t>Additional scenarios in federation and roaming</a:t>
            </a:r>
          </a:p>
          <a:p>
            <a:pPr lvl="2"/>
            <a:r>
              <a:rPr lang="en-IN" altLang="en-US" sz="1000" i="1" smtClean="0">
                <a:solidFill>
                  <a:srgbClr val="0000FF"/>
                </a:solidFill>
              </a:rPr>
              <a:t>Support </a:t>
            </a:r>
            <a:r>
              <a:rPr lang="en-IN" altLang="en-US" sz="1000" i="1" dirty="0">
                <a:solidFill>
                  <a:srgbClr val="0000FF"/>
                </a:solidFill>
              </a:rPr>
              <a:t>exposure of EAS Service APIs across multiple EDNs</a:t>
            </a:r>
            <a:endParaRPr lang="en-IN" altLang="en-US" sz="1000" i="1" dirty="0" smtClean="0">
              <a:solidFill>
                <a:srgbClr val="0000FF"/>
              </a:solidFill>
            </a:endParaRPr>
          </a:p>
          <a:p>
            <a:r>
              <a:rPr lang="en-GB" altLang="en-US" sz="2400" dirty="0" smtClean="0"/>
              <a:t>Dependency on other working groups: </a:t>
            </a:r>
          </a:p>
          <a:p>
            <a:pPr lvl="1"/>
            <a:r>
              <a:rPr lang="en-IN" altLang="en-US" sz="1400" i="1" dirty="0" smtClean="0">
                <a:solidFill>
                  <a:srgbClr val="0000FF"/>
                </a:solidFill>
              </a:rPr>
              <a:t>SA2 </a:t>
            </a:r>
            <a:r>
              <a:rPr lang="en-IN" altLang="en-US" sz="1400" i="1" dirty="0">
                <a:solidFill>
                  <a:srgbClr val="0000FF"/>
                </a:solidFill>
              </a:rPr>
              <a:t>for system aspects, SA3 for security aspects, SA4 for media aspects and SA5 for management </a:t>
            </a:r>
            <a:r>
              <a:rPr lang="en-IN" altLang="en-US" sz="1400" i="1" dirty="0" smtClean="0">
                <a:solidFill>
                  <a:srgbClr val="0000FF"/>
                </a:solidFill>
              </a:rPr>
              <a:t>aspects</a:t>
            </a:r>
            <a:endParaRPr lang="en-GB" altLang="en-US" sz="1400" dirty="0"/>
          </a:p>
          <a:p>
            <a:r>
              <a:rPr lang="en-US" sz="2400" dirty="0" smtClean="0"/>
              <a:t>Impacts to 3GPP/Industry work if this is not accepted into Rel-19: </a:t>
            </a:r>
          </a:p>
          <a:p>
            <a:pPr lvl="1"/>
            <a:r>
              <a:rPr lang="en-IN" sz="1400" i="1" dirty="0" smtClean="0">
                <a:solidFill>
                  <a:srgbClr val="0000FF"/>
                </a:solidFill>
              </a:rPr>
              <a:t>Important requirements and use cases from the operators (as specified in the </a:t>
            </a:r>
            <a:r>
              <a:rPr lang="en-IN" sz="1400" i="1" dirty="0">
                <a:solidFill>
                  <a:srgbClr val="0000FF"/>
                </a:solidFill>
              </a:rPr>
              <a:t>LS </a:t>
            </a:r>
            <a:r>
              <a:rPr lang="en-IN" sz="1400" i="1" dirty="0" smtClean="0">
                <a:solidFill>
                  <a:srgbClr val="0000FF"/>
                </a:solidFill>
              </a:rPr>
              <a:t>S6-231113 from GSMA) will not be specified in Rel-19.</a:t>
            </a:r>
          </a:p>
          <a:p>
            <a:pPr lvl="1"/>
            <a:endParaRPr lang="en-US" sz="1400" i="1" dirty="0">
              <a:solidFill>
                <a:srgbClr val="0000FF"/>
              </a:solidFill>
            </a:endParaRPr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953750" cy="1104917"/>
          </a:xfrm>
        </p:spPr>
        <p:txBody>
          <a:bodyPr/>
          <a:lstStyle/>
          <a:p>
            <a:r>
              <a:rPr lang="en-IN" altLang="en-US" sz="3200" i="1" dirty="0" smtClean="0">
                <a:solidFill>
                  <a:srgbClr val="0000FF"/>
                </a:solidFill>
              </a:rPr>
              <a:t>EDGEAPP_Ph3</a:t>
            </a:r>
            <a:r>
              <a:rPr lang="en-IN" altLang="en-US" sz="3200" i="1" dirty="0">
                <a:solidFill>
                  <a:srgbClr val="0000FF"/>
                </a:solidFill>
              </a:rPr>
              <a:t>:</a:t>
            </a:r>
            <a:br>
              <a:rPr lang="en-IN" altLang="en-US" sz="3200" i="1" dirty="0">
                <a:solidFill>
                  <a:srgbClr val="0000FF"/>
                </a:solidFill>
              </a:rPr>
            </a:br>
            <a:r>
              <a:rPr lang="en-IN" altLang="en-US" sz="3200" i="1" dirty="0" smtClean="0">
                <a:solidFill>
                  <a:srgbClr val="0000FF"/>
                </a:solidFill>
              </a:rPr>
              <a:t>Architecture </a:t>
            </a:r>
            <a:r>
              <a:rPr lang="en-IN" altLang="en-US" sz="3200" i="1" dirty="0">
                <a:solidFill>
                  <a:srgbClr val="0000FF"/>
                </a:solidFill>
              </a:rPr>
              <a:t>for enabling Edge Applications Phase </a:t>
            </a:r>
            <a:r>
              <a:rPr lang="en-IN" altLang="en-US" sz="3200" i="1" dirty="0" smtClean="0">
                <a:solidFill>
                  <a:srgbClr val="0000FF"/>
                </a:solidFill>
              </a:rPr>
              <a:t>3 </a:t>
            </a:r>
            <a:r>
              <a:rPr lang="en-US" altLang="en-US" sz="3200" dirty="0" smtClean="0"/>
              <a:t>(2/2)</a:t>
            </a:r>
            <a:endParaRPr lang="en-GB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717459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Estimated TU Calculation</a:t>
            </a:r>
            <a:endParaRPr lang="en-IN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1322205"/>
              </p:ext>
            </p:extLst>
          </p:nvPr>
        </p:nvGraphicFramePr>
        <p:xfrm>
          <a:off x="838199" y="1825625"/>
          <a:ext cx="6697134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852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229062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2567658">
                  <a:extLst>
                    <a:ext uri="{9D8B030D-6E8A-4147-A177-3AD203B41FA5}">
                      <a16:colId xmlns:a16="http://schemas.microsoft.com/office/drawing/2014/main" val="147294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Meeting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EDGEAPP_Ph3 (WID)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Comments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SA6#55 (May-23)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63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SA6#56 (Aug-23)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WID Proposal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9595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SA6#57 (Oct-23)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SA6#58 (Nov-23)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SA6#59 (Feb-24)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SA6#60 (Apr-24)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SA6#61 (May-24)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SA6#62 (Aug-24)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SA6#63 (Oct-24)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SA6#64 (Nov24)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1 TU (End of Work)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smtClean="0"/>
                        <a:t>Total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9 TUs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279600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679a257e-872f-4c98-9e8a-0a9c104f72cd"/>
    <ds:schemaRef ds:uri="http://schemas.microsoft.com/office/infopath/2007/PartnerControls"/>
    <ds:schemaRef ds:uri="280d8efa-eff2-4910-88d2-79ca146720c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8502</TotalTime>
  <Words>365</Words>
  <Application>Microsoft Office PowerPoint</Application>
  <PresentationFormat>Widescreen</PresentationFormat>
  <Paragraphs>55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EDGEAPP_Ph3: Architecture for enabling Edge Applications Phase 3</vt:lpstr>
      <vt:lpstr>EDGEAPP_Ph3: Architecture for enabling Edge Applications Phase 3 (1/2)</vt:lpstr>
      <vt:lpstr>EDGEAPP_Ph3: Architecture for enabling Edge Applications Phase 3 (2/2)</vt:lpstr>
      <vt:lpstr>Estimated TU Calculation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Samsung_r0</cp:lastModifiedBy>
  <cp:revision>1066</cp:revision>
  <dcterms:created xsi:type="dcterms:W3CDTF">2010-02-05T13:52:04Z</dcterms:created>
  <dcterms:modified xsi:type="dcterms:W3CDTF">2023-05-16T13:18:44Z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