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4" r:id="rId6"/>
    <p:sldId id="366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D7D31"/>
    <a:srgbClr val="2A6EA8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67" d="100"/>
          <a:sy n="67" d="100"/>
        </p:scale>
        <p:origin x="134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5535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#55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Berlin, Germany 22</a:t>
            </a:r>
            <a:r>
              <a:rPr lang="en-GB" altLang="en-US" sz="1200" b="1" baseline="30000" dirty="0">
                <a:latin typeface="Arial "/>
              </a:rPr>
              <a:t>nd</a:t>
            </a:r>
            <a:r>
              <a:rPr lang="en-GB" altLang="en-US" sz="1200" b="1" dirty="0">
                <a:latin typeface="Arial "/>
              </a:rPr>
              <a:t> May – 26</a:t>
            </a:r>
            <a:r>
              <a:rPr lang="en-GB" altLang="en-US" sz="1200" b="1" baseline="30000" dirty="0">
                <a:latin typeface="Arial "/>
              </a:rPr>
              <a:t>th</a:t>
            </a:r>
            <a:r>
              <a:rPr lang="en-GB" altLang="en-US" sz="1200" b="1" baseline="0" dirty="0">
                <a:latin typeface="Arial "/>
              </a:rPr>
              <a:t> </a:t>
            </a:r>
            <a:r>
              <a:rPr lang="en-GB" altLang="en-US" sz="1200" b="1" dirty="0">
                <a:latin typeface="Arial "/>
              </a:rPr>
              <a:t>May 2023</a:t>
            </a:r>
            <a:endParaRPr lang="en-US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2349819"/>
            <a:ext cx="7886700" cy="2039302"/>
          </a:xfrm>
        </p:spPr>
        <p:txBody>
          <a:bodyPr/>
          <a:lstStyle/>
          <a:p>
            <a:pPr eaLnBrk="1" hangingPunct="1"/>
            <a:r>
              <a:rPr lang="en-GB" altLang="en-US" sz="4800" dirty="0"/>
              <a:t>UASAPP follow-up for Rel-19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4"/>
            <a:ext cx="7886700" cy="558798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2400" dirty="0"/>
              <a:t>Atle Monrad (</a:t>
            </a:r>
            <a:r>
              <a:rPr lang="en-GB" altLang="en-US" sz="2400" dirty="0" err="1"/>
              <a:t>InterDigital</a:t>
            </a:r>
            <a:r>
              <a:rPr lang="en-GB" altLang="en-US" sz="2400" dirty="0"/>
              <a:t>)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F4003157-BB3E-882F-9120-714DB29C4188}"/>
              </a:ext>
            </a:extLst>
          </p:cNvPr>
          <p:cNvSpPr txBox="1">
            <a:spLocks/>
          </p:cNvSpPr>
          <p:nvPr/>
        </p:nvSpPr>
        <p:spPr bwMode="auto">
          <a:xfrm>
            <a:off x="7109460" y="101284"/>
            <a:ext cx="2434590" cy="767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eaLnBrk="1" hangingPunct="1">
              <a:buFontTx/>
              <a:buNone/>
            </a:pPr>
            <a:r>
              <a:rPr lang="en-GB" altLang="en-US" sz="1800" b="1" dirty="0"/>
              <a:t>S6-231688</a:t>
            </a:r>
            <a:br>
              <a:rPr lang="en-GB" altLang="en-US" sz="1800" b="1" dirty="0"/>
            </a:br>
            <a:r>
              <a:rPr lang="en-GB" altLang="en-US" sz="1600" b="1" dirty="0">
                <a:solidFill>
                  <a:schemeClr val="bg1">
                    <a:lumMod val="75000"/>
                  </a:schemeClr>
                </a:solidFill>
              </a:rPr>
              <a:t>Revision  of S6-23xxxx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i="1" dirty="0">
                <a:solidFill>
                  <a:srgbClr val="0000FF"/>
                </a:solidFill>
              </a:rPr>
              <a:t>UASAPP_Ph3: </a:t>
            </a:r>
            <a:r>
              <a:rPr lang="en-US" sz="3600" b="0" i="0" dirty="0">
                <a:effectLst/>
              </a:rPr>
              <a:t>Stage 2 of UASAPP_Ph3 -</a:t>
            </a:r>
            <a:r>
              <a:rPr lang="en-US" altLang="en-US" sz="3600" i="1" dirty="0"/>
              <a:t> </a:t>
            </a:r>
            <a:r>
              <a:rPr lang="en-US" altLang="en-US" sz="3600" dirty="0"/>
              <a:t>1/2</a:t>
            </a:r>
            <a:endParaRPr lang="en-GB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75175"/>
          </a:xfrm>
        </p:spPr>
        <p:txBody>
          <a:bodyPr/>
          <a:lstStyle/>
          <a:p>
            <a:r>
              <a:rPr lang="en-GB" altLang="en-US" sz="2000" b="1" dirty="0"/>
              <a:t>Continuation or New Item: </a:t>
            </a:r>
            <a:r>
              <a:rPr lang="en-GB" altLang="en-US" sz="2000" dirty="0">
                <a:solidFill>
                  <a:srgbClr val="0000FF"/>
                </a:solidFill>
              </a:rPr>
              <a:t>This study and work item is a Stage-2 follow-up of Rel-19 work done in SA1. The work is proposed to also open for enhancements of existing features in Stage-2.</a:t>
            </a:r>
            <a:endParaRPr lang="en-GB" altLang="en-US" sz="2000" dirty="0"/>
          </a:p>
          <a:p>
            <a:r>
              <a:rPr lang="en-US" sz="2000" b="1" dirty="0"/>
              <a:t>Study Item/Work Item/Both: </a:t>
            </a:r>
            <a:r>
              <a:rPr lang="en-GB" altLang="en-US" sz="2000" dirty="0">
                <a:solidFill>
                  <a:srgbClr val="0000FF"/>
                </a:solidFill>
              </a:rPr>
              <a:t>This is a study with follow-up in normative work.</a:t>
            </a:r>
            <a:endParaRPr lang="en-IN" sz="2000" dirty="0"/>
          </a:p>
          <a:p>
            <a:pPr lvl="0"/>
            <a:r>
              <a:rPr lang="en-GB" altLang="en-US" sz="2000" b="1" dirty="0"/>
              <a:t>Source of requirements: </a:t>
            </a:r>
            <a:r>
              <a:rPr lang="en-GB" altLang="en-US" sz="2000" dirty="0">
                <a:solidFill>
                  <a:srgbClr val="0000FF"/>
                </a:solidFill>
              </a:rPr>
              <a:t>SA1 and SA6.</a:t>
            </a:r>
            <a:endParaRPr lang="en-GB" altLang="en-US" sz="2000" dirty="0"/>
          </a:p>
          <a:p>
            <a:r>
              <a:rPr lang="en-GB" altLang="en-US" sz="2000" b="1" dirty="0"/>
              <a:t>Expected Output: </a:t>
            </a:r>
            <a:r>
              <a:rPr lang="en-GB" altLang="en-US" sz="2000" dirty="0">
                <a:solidFill>
                  <a:srgbClr val="0000FF"/>
                </a:solidFill>
              </a:rPr>
              <a:t>The study will be documented in a new TR. The normative work will be documented in TS 23.255.</a:t>
            </a:r>
          </a:p>
          <a:p>
            <a:r>
              <a:rPr lang="en-US" sz="2000" b="1" dirty="0"/>
              <a:t>Anticipated start date/meeting: </a:t>
            </a:r>
            <a:r>
              <a:rPr lang="en-GB" sz="2000" dirty="0">
                <a:solidFill>
                  <a:srgbClr val="0000FF"/>
                </a:solidFill>
              </a:rPr>
              <a:t>T</a:t>
            </a:r>
            <a:r>
              <a:rPr lang="en-GB" altLang="en-US" sz="2000" dirty="0">
                <a:solidFill>
                  <a:srgbClr val="0000FF"/>
                </a:solidFill>
              </a:rPr>
              <a:t>he study can be started at SA#101 (SA6#57).</a:t>
            </a:r>
            <a:endParaRPr lang="en-IN" sz="2000" dirty="0"/>
          </a:p>
          <a:p>
            <a:pPr lvl="0"/>
            <a:r>
              <a:rPr lang="en-GB" altLang="en-US" sz="2000" b="1" dirty="0"/>
              <a:t>Target Completion: </a:t>
            </a:r>
            <a:r>
              <a:rPr lang="en-GB" altLang="en-US" sz="2000" dirty="0">
                <a:solidFill>
                  <a:srgbClr val="0000FF"/>
                </a:solidFill>
              </a:rPr>
              <a:t>The study is planned completed at SA#104 (SA6#61). The normative work is planned started at SA#103 (SA6#60).</a:t>
            </a:r>
            <a:endParaRPr lang="en-GB" altLang="en-US" sz="2000" dirty="0"/>
          </a:p>
          <a:p>
            <a:r>
              <a:rPr lang="en-IN" altLang="en-US" sz="2000" b="1" dirty="0"/>
              <a:t>Estimated TUs: </a:t>
            </a:r>
            <a:r>
              <a:rPr lang="en-GB" altLang="en-US" sz="2000" i="1" dirty="0">
                <a:solidFill>
                  <a:srgbClr val="0000FF"/>
                </a:solidFill>
              </a:rPr>
              <a:t>Study phase 4.5 TUs. Normative phase 3.5 TUs.</a:t>
            </a:r>
          </a:p>
          <a:p>
            <a:r>
              <a:rPr lang="en-IN" altLang="en-US" sz="2000" b="1" dirty="0" err="1"/>
              <a:t>Rapporteurship</a:t>
            </a:r>
            <a:r>
              <a:rPr lang="en-IN" altLang="en-US" sz="2000" b="1" dirty="0"/>
              <a:t>: </a:t>
            </a:r>
            <a:r>
              <a:rPr lang="en-GB" altLang="en-US" sz="2000" dirty="0">
                <a:solidFill>
                  <a:srgbClr val="0000FF"/>
                </a:solidFill>
              </a:rPr>
              <a:t>Atle Monrad</a:t>
            </a:r>
            <a:endParaRPr lang="en-IN" altLang="en-US" sz="2000" dirty="0"/>
          </a:p>
          <a:p>
            <a:r>
              <a:rPr lang="en-IN" altLang="en-US" sz="2000" b="1" dirty="0"/>
              <a:t>Supporting IMs: </a:t>
            </a:r>
            <a:r>
              <a:rPr lang="en-GB" altLang="en-US" sz="2000" dirty="0" err="1">
                <a:solidFill>
                  <a:srgbClr val="0000FF"/>
                </a:solidFill>
              </a:rPr>
              <a:t>InterDigital</a:t>
            </a:r>
            <a:endParaRPr lang="en-IN" altLang="en-US" sz="2000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i="1" dirty="0">
                <a:solidFill>
                  <a:srgbClr val="0000FF"/>
                </a:solidFill>
              </a:rPr>
              <a:t>UASAPP_Ph3: </a:t>
            </a:r>
            <a:r>
              <a:rPr lang="en-US" sz="3600" b="0" i="0" dirty="0">
                <a:effectLst/>
              </a:rPr>
              <a:t>Stage 2 of UASAPP_Ph3</a:t>
            </a:r>
            <a:r>
              <a:rPr lang="en-US" altLang="en-US" sz="3600" i="1" dirty="0"/>
              <a:t> - 2</a:t>
            </a:r>
            <a:r>
              <a:rPr lang="en-US" altLang="en-US" sz="3600" dirty="0"/>
              <a:t>/2</a:t>
            </a:r>
            <a:endParaRPr lang="en-GB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871" y="1745615"/>
            <a:ext cx="11405507" cy="4607832"/>
          </a:xfrm>
        </p:spPr>
        <p:txBody>
          <a:bodyPr/>
          <a:lstStyle/>
          <a:p>
            <a:r>
              <a:rPr lang="en-GB" altLang="en-US" sz="2000" b="1" dirty="0"/>
              <a:t>Description:</a:t>
            </a:r>
            <a:r>
              <a:rPr lang="en-GB" altLang="en-US" sz="2000" i="1" dirty="0">
                <a:solidFill>
                  <a:srgbClr val="0000FF"/>
                </a:solidFill>
              </a:rPr>
              <a:t> Provide Stage-2 for the new Rel-19 features outlined by Stage-1, as well as possible enhancements to the features already documented in TS 23.255.</a:t>
            </a:r>
            <a:endParaRPr lang="en-GB" altLang="en-US" sz="2000" dirty="0"/>
          </a:p>
          <a:p>
            <a:r>
              <a:rPr lang="en-GB" altLang="en-US" sz="2000" b="1" dirty="0"/>
              <a:t>Goals:</a:t>
            </a:r>
            <a:r>
              <a:rPr lang="en-GB" altLang="en-US" sz="2000" i="1" dirty="0">
                <a:solidFill>
                  <a:srgbClr val="0000FF"/>
                </a:solidFill>
              </a:rPr>
              <a:t> Provide Stage-2 for the new Rel-19 features outlined by stage-1.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>
                <a:solidFill>
                  <a:srgbClr val="0000FF"/>
                </a:solidFill>
                <a:effectLst/>
                <a:ea typeface="Times New Roman" panose="02020603050405020304" pitchFamily="18" charset="0"/>
              </a:rPr>
              <a:t>Assistance for UAV flight path planning with access to QoS information for the USS/UTM</a:t>
            </a:r>
            <a:endParaRPr lang="en-US" dirty="0">
              <a:solidFill>
                <a:srgbClr val="0000FF"/>
              </a:solidFill>
              <a:effectLst/>
              <a:ea typeface="Calibri" panose="020F050202020403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r>
              <a:rPr lang="en-US" dirty="0">
                <a:solidFill>
                  <a:srgbClr val="0000FF"/>
                </a:solidFill>
                <a:effectLst/>
                <a:ea typeface="Times New Roman" panose="02020603050405020304" pitchFamily="18" charset="0"/>
              </a:rPr>
              <a:t>Reliable/redundant communication capabilities for UAVs</a:t>
            </a:r>
            <a:endParaRPr lang="en-US" dirty="0">
              <a:solidFill>
                <a:srgbClr val="0000FF"/>
              </a:solidFill>
              <a:effectLst/>
              <a:ea typeface="Calibri" panose="020F0502020204030204" pitchFamily="34" charset="0"/>
            </a:endParaRPr>
          </a:p>
          <a:p>
            <a:pPr marL="1257300" lvl="2" indent="-342900">
              <a:buFont typeface="+mj-lt"/>
              <a:buAutoNum type="arabicPeriod"/>
            </a:pPr>
            <a:r>
              <a:rPr lang="en-US" dirty="0">
                <a:solidFill>
                  <a:srgbClr val="0000FF"/>
                </a:solidFill>
                <a:effectLst/>
                <a:ea typeface="Times New Roman" panose="02020603050405020304" pitchFamily="18" charset="0"/>
              </a:rPr>
              <a:t>Assistance for tracking of non-networked UAVs</a:t>
            </a:r>
            <a:endParaRPr lang="en-US" dirty="0">
              <a:solidFill>
                <a:srgbClr val="0000FF"/>
              </a:solidFill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altLang="en-US" sz="2000" i="1" dirty="0">
                <a:solidFill>
                  <a:srgbClr val="0000FF"/>
                </a:solidFill>
                <a:ea typeface="Calibri" panose="020F0502020204030204" pitchFamily="34" charset="0"/>
              </a:rPr>
              <a:t>		NOTE: T</a:t>
            </a:r>
            <a:r>
              <a:rPr lang="en-GB" altLang="en-US" sz="2000" i="1" dirty="0">
                <a:solidFill>
                  <a:srgbClr val="0000FF"/>
                </a:solidFill>
              </a:rPr>
              <a:t>he list of features from SA1 are not yet completed.</a:t>
            </a:r>
          </a:p>
          <a:p>
            <a:pPr marL="0" indent="0">
              <a:buNone/>
            </a:pPr>
            <a:r>
              <a:rPr lang="en-GB" altLang="en-US" sz="2000" i="1" dirty="0">
                <a:solidFill>
                  <a:srgbClr val="0000FF"/>
                </a:solidFill>
              </a:rPr>
              <a:t>	Based on industry requirements, also consider enhancements to existing features.</a:t>
            </a:r>
            <a:endParaRPr lang="en-GB" altLang="en-US" sz="2000" dirty="0"/>
          </a:p>
          <a:p>
            <a:r>
              <a:rPr lang="en-GB" altLang="en-US" sz="2000" b="1" dirty="0"/>
              <a:t>Dependency on other working groups:</a:t>
            </a:r>
            <a:r>
              <a:rPr lang="en-GB" altLang="en-US" sz="2000" dirty="0"/>
              <a:t> </a:t>
            </a:r>
            <a:r>
              <a:rPr lang="en-GB" altLang="en-US" sz="2000" i="1" dirty="0">
                <a:solidFill>
                  <a:srgbClr val="0000FF"/>
                </a:solidFill>
              </a:rPr>
              <a:t>No dependencies currently identified.</a:t>
            </a:r>
            <a:endParaRPr lang="en-GB" altLang="en-US" sz="2000" dirty="0"/>
          </a:p>
          <a:p>
            <a:pPr marL="914400"/>
            <a:r>
              <a:rPr lang="en-US" sz="2000" b="1" dirty="0"/>
              <a:t>Impacts to 3GPP/Industry work if this is not accepted into Rel-19:</a:t>
            </a:r>
            <a:r>
              <a:rPr lang="en-US" sz="2000" dirty="0"/>
              <a:t> </a:t>
            </a:r>
            <a:r>
              <a:rPr lang="en-US" altLang="en-US" sz="2000" i="1" dirty="0">
                <a:solidFill>
                  <a:srgbClr val="0000FF"/>
                </a:solidFill>
              </a:rPr>
              <a:t>The industry need enhancements in order to provide large scale commercial services and </a:t>
            </a:r>
            <a:r>
              <a:rPr lang="en-US" sz="2000" dirty="0">
                <a:solidFill>
                  <a:srgbClr val="0000FF"/>
                </a:solidFill>
                <a:effectLst/>
                <a:ea typeface="Times New Roman" panose="02020603050405020304" pitchFamily="18" charset="0"/>
              </a:rPr>
              <a:t>regulatory safety requirements for UAS BVLOS operations</a:t>
            </a:r>
            <a:r>
              <a:rPr lang="en-US" altLang="en-US" sz="2000" i="1" dirty="0">
                <a:solidFill>
                  <a:srgbClr val="0000FF"/>
                </a:solidFill>
              </a:rPr>
              <a:t>. See also  </a:t>
            </a:r>
            <a:r>
              <a:rPr lang="en-US" sz="1800" dirty="0">
                <a:solidFill>
                  <a:srgbClr val="0563C1"/>
                </a:solidFill>
                <a:effectLst/>
                <a:ea typeface="Calibri" panose="020F0502020204030204" pitchFamily="34" charset="0"/>
              </a:rPr>
              <a:t>https://www.faa.gov/regulations_policies/rulemaking/committees/documents/media/UAS_BVLOS_ARC_FINAL_REPORT_03102022.pdf</a:t>
            </a:r>
            <a:endParaRPr lang="en-US" sz="1800" dirty="0">
              <a:effectLst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74598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8E648E97429F4A9C700CA2B719F885" ma:contentTypeVersion="17" ma:contentTypeDescription="Create a new document." ma:contentTypeScope="" ma:versionID="6e3ee49c1194d28eca38e3887a0c9fa5">
  <xsd:schema xmlns:xsd="http://www.w3.org/2001/XMLSchema" xmlns:xs="http://www.w3.org/2001/XMLSchema" xmlns:p="http://schemas.microsoft.com/office/2006/metadata/properties" xmlns:ns2="5a888943-97ca-4c93-b605-714bb5e9e285" xmlns:ns3="e32f50e1-6846-4d7d-ad60-ccd6877e6c5e" xmlns:ns4="http://schemas.microsoft.com/sharepoint/v4" targetNamespace="http://schemas.microsoft.com/office/2006/metadata/properties" ma:root="true" ma:fieldsID="8d383a2459015e6354274af988eab965" ns2:_="" ns3:_="" ns4:_="">
    <xsd:import namespace="5a888943-97ca-4c93-b605-714bb5e9e285"/>
    <xsd:import namespace="e32f50e1-6846-4d7d-ad60-ccd6877e6c5e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888943-97ca-4c93-b605-714bb5e9e2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2f50e1-6846-4d7d-ad60-ccd6877e6c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66ACF59-021E-4AC4-8555-44CE2A05D24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888943-97ca-4c93-b605-714bb5e9e285"/>
    <ds:schemaRef ds:uri="e32f50e1-6846-4d7d-ad60-ccd6877e6c5e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e32f50e1-6846-4d7d-ad60-ccd6877e6c5e"/>
    <ds:schemaRef ds:uri="http://schemas.microsoft.com/sharepoint/v4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5a888943-97ca-4c93-b605-714bb5e9e285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8838</TotalTime>
  <Words>369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</vt:lpstr>
      <vt:lpstr>Calibri</vt:lpstr>
      <vt:lpstr>Calibri Light</vt:lpstr>
      <vt:lpstr>Times New Roman</vt:lpstr>
      <vt:lpstr>Office Theme</vt:lpstr>
      <vt:lpstr>UASAPP follow-up for Rel-19</vt:lpstr>
      <vt:lpstr>UASAPP_Ph3: Stage 2 of UASAPP_Ph3 - 1/2</vt:lpstr>
      <vt:lpstr>UASAPP_Ph3: Stage 2 of UASAPP_Ph3 - 2/2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Monrad_1</cp:lastModifiedBy>
  <cp:revision>980</cp:revision>
  <dcterms:created xsi:type="dcterms:W3CDTF">2010-02-05T13:52:04Z</dcterms:created>
  <dcterms:modified xsi:type="dcterms:W3CDTF">2023-05-12T19:37:34Z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0x0101006C8E648E97429F4A9C700CA2B719F885</vt:lpwstr>
  </property>
</Properties>
</file>